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59" r:id="rId2"/>
    <p:sldId id="524" r:id="rId3"/>
    <p:sldId id="529" r:id="rId4"/>
    <p:sldId id="530" r:id="rId5"/>
    <p:sldId id="474" r:id="rId6"/>
    <p:sldId id="532" r:id="rId7"/>
    <p:sldId id="533" r:id="rId8"/>
    <p:sldId id="534" r:id="rId9"/>
    <p:sldId id="537" r:id="rId10"/>
    <p:sldId id="535" r:id="rId11"/>
    <p:sldId id="531" r:id="rId12"/>
    <p:sldId id="536" r:id="rId13"/>
    <p:sldId id="539" r:id="rId14"/>
    <p:sldId id="540" r:id="rId15"/>
    <p:sldId id="542" r:id="rId16"/>
    <p:sldId id="543" r:id="rId17"/>
    <p:sldId id="538" r:id="rId18"/>
  </p:sldIdLst>
  <p:sldSz cx="9144000" cy="6858000" type="screen4x3"/>
  <p:notesSz cx="6669088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IE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eyb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6699"/>
    <a:srgbClr val="66CC00"/>
    <a:srgbClr val="0066CC"/>
    <a:srgbClr val="FFCCCC"/>
    <a:srgbClr val="0099CC"/>
    <a:srgbClr val="000099"/>
    <a:srgbClr val="333399"/>
    <a:srgbClr val="0033CC"/>
    <a:srgbClr val="003366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09" autoAdjust="0"/>
    <p:restoredTop sz="80600" autoAdjust="0"/>
  </p:normalViewPr>
  <p:slideViewPr>
    <p:cSldViewPr snapToGrid="0">
      <p:cViewPr varScale="1">
        <p:scale>
          <a:sx n="50" d="100"/>
          <a:sy n="50" d="100"/>
        </p:scale>
        <p:origin x="-96" y="-240"/>
      </p:cViewPr>
      <p:guideLst>
        <p:guide orient="horz" pos="2161"/>
        <p:guide pos="2875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64"/>
    </p:cViewPr>
  </p:sorterViewPr>
  <p:notesViewPr>
    <p:cSldViewPr snapToGrid="0">
      <p:cViewPr>
        <p:scale>
          <a:sx n="100" d="100"/>
          <a:sy n="100" d="100"/>
        </p:scale>
        <p:origin x="-882" y="498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50888"/>
            <a:ext cx="4945063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9" y="4715630"/>
            <a:ext cx="4890457" cy="4469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776" tIns="44101" rIns="89776" bIns="44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I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Most</a:t>
            </a:r>
            <a:r>
              <a:rPr lang="en-IE" baseline="0" dirty="0" smtClean="0"/>
              <a:t> of the statistics in the Business in Ireland book are on </a:t>
            </a:r>
            <a:r>
              <a:rPr lang="en-IE" baseline="0" dirty="0" err="1" smtClean="0"/>
              <a:t>Statbank</a:t>
            </a:r>
            <a:r>
              <a:rPr lang="en-IE" baseline="0" dirty="0" smtClean="0"/>
              <a:t> however some bespoke graphs are produced especially in order to extend the analyse around particular themes.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5063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This picture is more consistent</a:t>
            </a:r>
            <a:r>
              <a:rPr lang="en-IE" baseline="0" dirty="0" smtClean="0"/>
              <a:t> with what you see at a European level where SMEs account for about 70 per cent of GVA.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The approach of removing the foreign enterprises is something that we have done throughout the book in order to reflect what is happening in the indigenous business economy. 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1"/>
            <a:ext cx="9144000" cy="34385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714625" y="184150"/>
            <a:ext cx="6216650" cy="917575"/>
          </a:xfrm>
          <a:noFill/>
          <a:ln w="9525"/>
        </p:spPr>
        <p:txBody>
          <a:bodyPr lIns="91440" tIns="45720" rIns="91440" bIns="45720" anchor="t"/>
          <a:lstStyle>
            <a:lvl1pPr algn="l">
              <a:defRPr/>
            </a:lvl1pPr>
          </a:lstStyle>
          <a:p>
            <a:r>
              <a:rPr lang="en-IE"/>
              <a:t>CSO ITSIP Project - implementation of new Data Management System (DMS)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97163" y="1195388"/>
            <a:ext cx="6216650" cy="684212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E"/>
              <a:t>Presenter’s name</a:t>
            </a:r>
          </a:p>
          <a:p>
            <a:r>
              <a:rPr lang="en-IE"/>
              <a:t>Presenter’s title or date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838" y="6324603"/>
            <a:ext cx="2895600" cy="45720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aphicFrame>
        <p:nvGraphicFramePr>
          <p:cNvPr id="231434" name="Object 10"/>
          <p:cNvGraphicFramePr>
            <a:graphicFrameLocks noChangeAspect="1"/>
          </p:cNvGraphicFramePr>
          <p:nvPr/>
        </p:nvGraphicFramePr>
        <p:xfrm>
          <a:off x="7632700" y="4729167"/>
          <a:ext cx="1028700" cy="1379537"/>
        </p:xfrm>
        <a:graphic>
          <a:graphicData uri="http://schemas.openxmlformats.org/presentationml/2006/ole">
            <p:oleObj spid="_x0000_s231434" name="Bitmap Image" r:id="rId3" imgW="1286055" imgH="1724266" progId="PBrush">
              <p:embed/>
            </p:oleObj>
          </a:graphicData>
        </a:graphic>
      </p:graphicFrame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2060D022-181E-4837-AFBE-6383BFF2C6DA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9" y="3"/>
            <a:ext cx="2009775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575" y="3"/>
            <a:ext cx="5881688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68C2FE51-249D-42D0-ACC8-749F268D2945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63" y="0"/>
            <a:ext cx="4989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0575" y="1798638"/>
            <a:ext cx="3944938" cy="4208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9" y="1798638"/>
            <a:ext cx="3946525" cy="4208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6913" y="6348413"/>
            <a:ext cx="8094662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A7E054A4-A823-4634-96C3-AD3B8963EBBA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63" y="0"/>
            <a:ext cx="4989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0576" y="1798638"/>
            <a:ext cx="8043863" cy="42084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6913" y="6348413"/>
            <a:ext cx="8094662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9F472908-3925-4390-BBF2-1E131E1E4204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1F28B436-9075-4F54-8797-F95CFE5E2D8F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75" y="1798638"/>
            <a:ext cx="3944938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9" y="1798638"/>
            <a:ext cx="3946525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E3DFB035-06EE-49D4-9E80-FCFD6D60354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669248C7-FEA4-455B-9C74-01E7F1256934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0E6C26A2-67D4-4188-9FCE-EA08780FD479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2AA616C0-9FAC-4694-A16F-70E648B896D2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E7C08636-605D-48C1-B2F9-65B9F089B9F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C0BBA307-B20F-4960-8DFD-313FA73C330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C Banner"/>
          <p:cNvSpPr>
            <a:spLocks noChangeArrowheads="1"/>
          </p:cNvSpPr>
          <p:nvPr/>
        </p:nvSpPr>
        <p:spPr bwMode="auto">
          <a:xfrm>
            <a:off x="0" y="-261935"/>
            <a:ext cx="9144000" cy="149860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6" y="1798638"/>
            <a:ext cx="8043863" cy="420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3" y="6348413"/>
            <a:ext cx="8094662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0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IE"/>
              <a:t>Central Statistics Office, Ireland                                                                                                                                                                        </a:t>
            </a:r>
            <a:fld id="{E85ED356-1B25-4B61-9C60-9E2D4DE988C4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82863" y="0"/>
            <a:ext cx="4989512" cy="1143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fad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and &amp; Magnifying Glass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17182"/>
            <a:ext cx="9183455" cy="7175182"/>
          </a:xfrm>
        </p:spPr>
      </p:pic>
      <p:sp>
        <p:nvSpPr>
          <p:cNvPr id="8" name="TextBox 7"/>
          <p:cNvSpPr txBox="1"/>
          <p:nvPr/>
        </p:nvSpPr>
        <p:spPr>
          <a:xfrm>
            <a:off x="6234365" y="447595"/>
            <a:ext cx="2909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4000" dirty="0" smtClean="0">
                <a:solidFill>
                  <a:srgbClr val="336699"/>
                </a:solidFill>
                <a:latin typeface="+mj-lt"/>
              </a:rPr>
              <a:t>New </a:t>
            </a:r>
            <a:r>
              <a:rPr lang="en-IE" sz="4000" dirty="0" smtClean="0">
                <a:solidFill>
                  <a:srgbClr val="336699"/>
                </a:solidFill>
              </a:rPr>
              <a:t>CSO </a:t>
            </a:r>
            <a:r>
              <a:rPr lang="en-IE" sz="4000" dirty="0" smtClean="0">
                <a:solidFill>
                  <a:srgbClr val="336699"/>
                </a:solidFill>
                <a:latin typeface="+mj-lt"/>
              </a:rPr>
              <a:t>Enterprise Statistics</a:t>
            </a:r>
            <a:endParaRPr lang="en-US" sz="4000" dirty="0">
              <a:solidFill>
                <a:srgbClr val="336699"/>
              </a:solidFill>
              <a:latin typeface="+mj-lt"/>
            </a:endParaRPr>
          </a:p>
        </p:txBody>
      </p:sp>
      <p:pic>
        <p:nvPicPr>
          <p:cNvPr id="9" name="Content Placeholder 6" descr="CMYK logo no background no t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79621" y="1159188"/>
            <a:ext cx="3529263" cy="35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5941276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 smtClean="0">
                <a:solidFill>
                  <a:srgbClr val="336699"/>
                </a:solidFill>
              </a:rPr>
              <a:t>Barra.Casey@cso.ie</a:t>
            </a:r>
            <a:endParaRPr lang="en-US" sz="36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85" y="256673"/>
            <a:ext cx="6416842" cy="629653"/>
          </a:xfrm>
        </p:spPr>
        <p:txBody>
          <a:bodyPr/>
          <a:lstStyle/>
          <a:p>
            <a:r>
              <a:rPr lang="en-IE" sz="2800" dirty="0" smtClean="0"/>
              <a:t>Foreign Affiliates Statistics (FATS)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49" y="1493838"/>
            <a:ext cx="8080708" cy="4634246"/>
          </a:xfrm>
        </p:spPr>
        <p:txBody>
          <a:bodyPr/>
          <a:lstStyle/>
          <a:p>
            <a:r>
              <a:rPr lang="en-IE" sz="2400" dirty="0" smtClean="0"/>
              <a:t>Measures the activities of the affiliates of Irish multinationals abroad (outward FATS) and the activities of the affiliates of foreign multinationals in Ireland (Inwards FATS) – derives from an EU Regulation</a:t>
            </a:r>
          </a:p>
          <a:p>
            <a:endParaRPr lang="en-IE" sz="2400" dirty="0" smtClean="0"/>
          </a:p>
          <a:p>
            <a:r>
              <a:rPr lang="en-IE" sz="2400" dirty="0" smtClean="0"/>
              <a:t>Key concept relates to the “Ultimate Controlling Institution”.</a:t>
            </a:r>
          </a:p>
          <a:p>
            <a:endParaRPr lang="en-IE" sz="2400" dirty="0" smtClean="0"/>
          </a:p>
          <a:p>
            <a:r>
              <a:rPr lang="en-IE" sz="2400" dirty="0" smtClean="0"/>
              <a:t>An outward FATS survey of Irish multinationals is completed every year – Inward FATS is derived from the annual structural 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68" y="228600"/>
            <a:ext cx="6416843" cy="800100"/>
          </a:xfrm>
        </p:spPr>
        <p:txBody>
          <a:bodyPr/>
          <a:lstStyle/>
          <a:p>
            <a:r>
              <a:rPr lang="en-IE" sz="2800" dirty="0" smtClean="0"/>
              <a:t>Multinationals: An Irish Perspective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11</a:t>
            </a:fld>
            <a:endParaRPr lang="en-IE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737" y="1279835"/>
            <a:ext cx="4242134" cy="52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9382" y="1481416"/>
            <a:ext cx="2211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b="0" dirty="0" smtClean="0">
                <a:solidFill>
                  <a:schemeClr val="tx1"/>
                </a:solidFill>
                <a:latin typeface="+mn-lt"/>
              </a:rPr>
              <a:t>Special article in Business in Ireland 2010 on how FATS data is compiled 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26" y="352927"/>
            <a:ext cx="6032333" cy="549442"/>
          </a:xfrm>
        </p:spPr>
        <p:txBody>
          <a:bodyPr/>
          <a:lstStyle/>
          <a:p>
            <a:r>
              <a:rPr lang="en-IE" dirty="0" smtClean="0"/>
              <a:t>Affiliates of Irish Multinationals Abroad</a:t>
            </a:r>
            <a:endParaRPr lang="en-US" dirty="0"/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470" y="1267327"/>
            <a:ext cx="6615446" cy="55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91823" y="2149643"/>
            <a:ext cx="96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0" dirty="0" smtClean="0">
                <a:solidFill>
                  <a:schemeClr val="tx1"/>
                </a:solidFill>
              </a:rPr>
              <a:t>73,000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528" y="302393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0" dirty="0" smtClean="0">
                <a:solidFill>
                  <a:schemeClr val="tx1"/>
                </a:solidFill>
              </a:rPr>
              <a:t>55,000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4876" y="3866149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0" dirty="0" smtClean="0">
                <a:solidFill>
                  <a:schemeClr val="tx1"/>
                </a:solidFill>
              </a:rPr>
              <a:t>18,000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624" y="476450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0" dirty="0" smtClean="0">
                <a:solidFill>
                  <a:schemeClr val="tx1"/>
                </a:solidFill>
              </a:rPr>
              <a:t>16,000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582" y="559869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0" dirty="0" smtClean="0">
                <a:solidFill>
                  <a:schemeClr val="tx1"/>
                </a:solidFill>
              </a:rPr>
              <a:t>15,000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2" y="192505"/>
            <a:ext cx="6802354" cy="886327"/>
          </a:xfrm>
        </p:spPr>
        <p:txBody>
          <a:bodyPr/>
          <a:lstStyle/>
          <a:p>
            <a:r>
              <a:rPr lang="en-US" sz="2800" dirty="0" smtClean="0"/>
              <a:t>Developing a Monthly Index of Services Production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66" y="1477795"/>
            <a:ext cx="8043863" cy="453799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Need for short-term indicator for the Services sector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External:</a:t>
            </a:r>
          </a:p>
          <a:p>
            <a:r>
              <a:rPr lang="en-US" sz="2400" dirty="0" smtClean="0"/>
              <a:t>Services Strategy Group recommendation, Nov 2008</a:t>
            </a:r>
          </a:p>
          <a:p>
            <a:r>
              <a:rPr lang="en-US" sz="2400" dirty="0" smtClean="0"/>
              <a:t>New EU Regulation</a:t>
            </a:r>
          </a:p>
          <a:p>
            <a:r>
              <a:rPr lang="en-US" sz="2400" dirty="0" smtClean="0"/>
              <a:t>Policy makers, economists etc.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National Accounts:</a:t>
            </a:r>
          </a:p>
          <a:p>
            <a:r>
              <a:rPr lang="en-US" sz="2400" dirty="0" smtClean="0"/>
              <a:t>Production</a:t>
            </a:r>
          </a:p>
          <a:p>
            <a:r>
              <a:rPr lang="en-US" sz="2400" dirty="0" smtClean="0"/>
              <a:t>Household Consumption of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13</a:t>
            </a:fld>
            <a:endParaRPr lang="en-IE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8" y="336883"/>
            <a:ext cx="5005639" cy="613611"/>
          </a:xfrm>
        </p:spPr>
        <p:txBody>
          <a:bodyPr/>
          <a:lstStyle/>
          <a:p>
            <a:r>
              <a:rPr lang="en-US" sz="2800" dirty="0" smtClean="0"/>
              <a:t>Monthly Services Inquiry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381543"/>
            <a:ext cx="8357937" cy="5219784"/>
          </a:xfrm>
        </p:spPr>
        <p:txBody>
          <a:bodyPr/>
          <a:lstStyle/>
          <a:p>
            <a:r>
              <a:rPr lang="en-US" sz="2400" dirty="0" smtClean="0"/>
              <a:t>Internet / postal survey launched Jan 2009</a:t>
            </a:r>
          </a:p>
          <a:p>
            <a:r>
              <a:rPr lang="en-US" sz="2400" dirty="0" smtClean="0"/>
              <a:t>Collects reference dates and turnover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Purpose is to measure trend in GVA at constant prices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Coverage: non-financial traded services sector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Sample = 4000 - all enterprises 100+ EMP or €20m+ TURN</a:t>
            </a:r>
          </a:p>
          <a:p>
            <a:r>
              <a:rPr lang="en-US" sz="2400" dirty="0" smtClean="0"/>
              <a:t>stratified by economic activity and employment size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147" y="240631"/>
            <a:ext cx="4508333" cy="645695"/>
          </a:xfrm>
        </p:spPr>
        <p:txBody>
          <a:bodyPr/>
          <a:lstStyle/>
          <a:p>
            <a:r>
              <a:rPr lang="en-US" sz="2800" dirty="0" smtClean="0"/>
              <a:t>Monthly Services Index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15</a:t>
            </a:fld>
            <a:endParaRPr lang="en-IE"/>
          </a:p>
        </p:txBody>
      </p:sp>
      <p:pic>
        <p:nvPicPr>
          <p:cNvPr id="233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393" y="1395664"/>
            <a:ext cx="8609849" cy="4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30" y="1235242"/>
            <a:ext cx="1265513" cy="10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MYK logo no background no t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95764" y="3389897"/>
            <a:ext cx="436245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Long term objective = </a:t>
            </a:r>
          </a:p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volume index of service production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70697" y="1644316"/>
            <a:ext cx="33909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Interim measure = </a:t>
            </a:r>
          </a:p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output measure at current prices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6048375" cy="647700"/>
          </a:xfrm>
        </p:spPr>
        <p:txBody>
          <a:bodyPr/>
          <a:lstStyle/>
          <a:p>
            <a:r>
              <a:rPr lang="en-US" sz="2800" dirty="0" smtClean="0"/>
              <a:t>Response Burden Barometer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6" y="1493838"/>
            <a:ext cx="8196011" cy="4887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Measurement of administrative burden imposed on Irish business by CSO inquiries </a:t>
            </a:r>
            <a:endParaRPr lang="en-US" sz="2400" dirty="0" smtClean="0"/>
          </a:p>
          <a:p>
            <a:r>
              <a:rPr lang="en-IE" sz="2800" dirty="0" smtClean="0"/>
              <a:t>Burden 		19% (2005 – 2011)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IE" sz="2400" dirty="0" smtClean="0"/>
              <a:t>Efficient sampling – reduction in content of questionnaires</a:t>
            </a:r>
          </a:p>
          <a:p>
            <a:r>
              <a:rPr lang="en-IE" sz="2400" dirty="0" smtClean="0"/>
              <a:t>The National Employment Survey discontinued in 2011</a:t>
            </a:r>
          </a:p>
          <a:p>
            <a:r>
              <a:rPr lang="en-IE" sz="2400" dirty="0" smtClean="0"/>
              <a:t>EHECS – reduction in time taken to complete return </a:t>
            </a:r>
          </a:p>
          <a:p>
            <a:r>
              <a:rPr lang="en-IE" sz="2400" dirty="0" smtClean="0"/>
              <a:t>CIP – use of administrative data from Revenue has reduced need to send small enterprises a survey </a:t>
            </a:r>
            <a:r>
              <a:rPr lang="en-IE" sz="2400" dirty="0" smtClean="0"/>
              <a:t>form</a:t>
            </a:r>
            <a:endParaRPr lang="en-IE" sz="2400" dirty="0" smtClean="0"/>
          </a:p>
          <a:p>
            <a:endParaRPr lang="en-US" sz="2400" dirty="0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 bwMode="auto">
          <a:xfrm>
            <a:off x="2457450" y="2324100"/>
            <a:ext cx="628650" cy="552450"/>
          </a:xfrm>
          <a:prstGeom prst="downArrow">
            <a:avLst/>
          </a:prstGeom>
          <a:solidFill>
            <a:srgbClr val="068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336884"/>
            <a:ext cx="6866522" cy="597568"/>
          </a:xfrm>
        </p:spPr>
        <p:txBody>
          <a:bodyPr/>
          <a:lstStyle/>
          <a:p>
            <a:r>
              <a:rPr lang="en-IE" sz="2800" dirty="0" smtClean="0"/>
              <a:t>New CSO Enterprise Statistics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sz="2800" dirty="0" smtClean="0"/>
              <a:t>Any questions or suggestions?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17</a:t>
            </a:fld>
            <a:endParaRPr lang="en-IE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21" y="398207"/>
            <a:ext cx="6055102" cy="538316"/>
          </a:xfrm>
        </p:spPr>
        <p:txBody>
          <a:bodyPr/>
          <a:lstStyle/>
          <a:p>
            <a:r>
              <a:rPr lang="en-IE" sz="2800" dirty="0" smtClean="0"/>
              <a:t>New CSO Enterprise Statistics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0577" y="1798638"/>
            <a:ext cx="7791950" cy="4208462"/>
          </a:xfrm>
        </p:spPr>
        <p:txBody>
          <a:bodyPr/>
          <a:lstStyle/>
          <a:p>
            <a:r>
              <a:rPr lang="en-IE" sz="2800" dirty="0" smtClean="0"/>
              <a:t>Business in Ireland 2010</a:t>
            </a:r>
          </a:p>
          <a:p>
            <a:endParaRPr lang="en-IE" sz="2800" dirty="0" smtClean="0"/>
          </a:p>
          <a:p>
            <a:r>
              <a:rPr lang="en-IE" sz="2800" dirty="0" smtClean="0"/>
              <a:t>Foreign Affiliates Statistics (FATS)</a:t>
            </a:r>
          </a:p>
          <a:p>
            <a:pPr>
              <a:buNone/>
            </a:pPr>
            <a:endParaRPr lang="en-IE" sz="2800" dirty="0" smtClean="0"/>
          </a:p>
          <a:p>
            <a:r>
              <a:rPr lang="en-IE" sz="2800" dirty="0" smtClean="0"/>
              <a:t>Monthly Services Index</a:t>
            </a:r>
          </a:p>
          <a:p>
            <a:endParaRPr lang="en-IE" sz="2800" dirty="0" smtClean="0"/>
          </a:p>
          <a:p>
            <a:r>
              <a:rPr lang="en-IE" sz="2800" dirty="0" smtClean="0"/>
              <a:t>Response Burden Barometer 2011</a:t>
            </a:r>
            <a:endParaRPr lang="en-US" sz="2800" dirty="0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9" y="436307"/>
            <a:ext cx="4862973" cy="538316"/>
          </a:xfrm>
        </p:spPr>
        <p:txBody>
          <a:bodyPr/>
          <a:lstStyle/>
          <a:p>
            <a:r>
              <a:rPr lang="en-IE" sz="2800" dirty="0" smtClean="0"/>
              <a:t>Business in Ireland 2010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3876" y="1512888"/>
            <a:ext cx="8043863" cy="4983162"/>
          </a:xfrm>
        </p:spPr>
        <p:txBody>
          <a:bodyPr/>
          <a:lstStyle/>
          <a:p>
            <a:r>
              <a:rPr lang="en-IE" sz="2400" dirty="0" smtClean="0"/>
              <a:t>Flagship publication for structural business statistics</a:t>
            </a:r>
          </a:p>
          <a:p>
            <a:endParaRPr lang="en-IE" sz="2400" dirty="0" smtClean="0"/>
          </a:p>
          <a:p>
            <a:r>
              <a:rPr lang="en-IE" sz="2400" dirty="0" smtClean="0"/>
              <a:t>First published January 2012 for 2009 reference year – most recent edition for 2010 was published earlier this month.</a:t>
            </a:r>
          </a:p>
          <a:p>
            <a:endParaRPr lang="en-IE" sz="2400" dirty="0" smtClean="0"/>
          </a:p>
          <a:p>
            <a:r>
              <a:rPr lang="en-IE" sz="2400" dirty="0" smtClean="0"/>
              <a:t>Gives an overview of the entire business economy in Ireland – traditionally CSO published by sector.</a:t>
            </a:r>
          </a:p>
          <a:p>
            <a:endParaRPr lang="en-IE" sz="2400" dirty="0" smtClean="0"/>
          </a:p>
          <a:p>
            <a:r>
              <a:rPr lang="en-IE" sz="2400" dirty="0" smtClean="0"/>
              <a:t>Provides the reader with an easy introduction to annual enterprise statistics before tackling </a:t>
            </a:r>
            <a:r>
              <a:rPr lang="en-IE" sz="2400" dirty="0" err="1" smtClean="0"/>
              <a:t>StatBank</a:t>
            </a:r>
            <a:r>
              <a:rPr lang="en-IE" sz="2400" dirty="0" smtClean="0"/>
              <a:t> (CSO online database).</a:t>
            </a:r>
          </a:p>
          <a:p>
            <a:endParaRPr lang="en-IE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121" y="417257"/>
            <a:ext cx="4621129" cy="538316"/>
          </a:xfrm>
        </p:spPr>
        <p:txBody>
          <a:bodyPr/>
          <a:lstStyle/>
          <a:p>
            <a:r>
              <a:rPr lang="en-IE" sz="2800" dirty="0" smtClean="0"/>
              <a:t>Business in Ireland 2010</a:t>
            </a:r>
            <a:endParaRPr lang="en-US" sz="2800" dirty="0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658" y="1219200"/>
            <a:ext cx="42027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50" y="2362200"/>
            <a:ext cx="224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b="0" dirty="0" smtClean="0">
                <a:solidFill>
                  <a:schemeClr val="tx1"/>
                </a:solidFill>
                <a:latin typeface="+mn-lt"/>
              </a:rPr>
              <a:t>Allows CSO to focus on themes where the user has a particular interest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2351171"/>
            <a:ext cx="224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b="0" dirty="0" smtClean="0">
                <a:solidFill>
                  <a:schemeClr val="tx1"/>
                </a:solidFill>
                <a:latin typeface="+mn-lt"/>
              </a:rPr>
              <a:t>2010 report focused on small and mediums enterprises (SMEs)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442443"/>
            <a:ext cx="6076950" cy="511935"/>
          </a:xfrm>
        </p:spPr>
        <p:txBody>
          <a:bodyPr/>
          <a:lstStyle/>
          <a:p>
            <a:pPr algn="l"/>
            <a:r>
              <a:rPr lang="en-GB" sz="2800" dirty="0" smtClean="0"/>
              <a:t>Key Message on SMEs in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100" y="2370604"/>
            <a:ext cx="356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IE" sz="2000" b="0" dirty="0" smtClean="0">
              <a:solidFill>
                <a:srgbClr val="0072BC"/>
              </a:solidFill>
            </a:endParaRPr>
          </a:p>
          <a:p>
            <a:pPr algn="l"/>
            <a:endParaRPr lang="en-IE" sz="2000" b="0" dirty="0" smtClean="0">
              <a:solidFill>
                <a:srgbClr val="0072BC"/>
              </a:solidFill>
            </a:endParaRPr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5244" y="1248346"/>
            <a:ext cx="7098668" cy="56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24" y="307808"/>
            <a:ext cx="6438900" cy="571500"/>
          </a:xfrm>
        </p:spPr>
        <p:txBody>
          <a:bodyPr/>
          <a:lstStyle/>
          <a:p>
            <a:r>
              <a:rPr lang="en-IE" sz="2800" dirty="0" smtClean="0"/>
              <a:t>Indigenous SMEs in Ireland</a:t>
            </a:r>
            <a:endParaRPr lang="en-US" sz="2800" dirty="0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224" y="1333500"/>
            <a:ext cx="6354810" cy="5524500"/>
          </a:xfrm>
          <a:prstGeom prst="rect">
            <a:avLst/>
          </a:prstGeom>
          <a:noFill/>
        </p:spPr>
      </p:pic>
      <p:pic>
        <p:nvPicPr>
          <p:cNvPr id="4" name="Content Placeholder 6" descr="CMYK logo no background no t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328" y="0"/>
            <a:ext cx="5502441" cy="966536"/>
          </a:xfrm>
        </p:spPr>
        <p:txBody>
          <a:bodyPr/>
          <a:lstStyle/>
          <a:p>
            <a:r>
              <a:rPr lang="en-IE" sz="2800" dirty="0" smtClean="0"/>
              <a:t>Impact of the recession on SME employment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7</a:t>
            </a:fld>
            <a:endParaRPr lang="en-IE"/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5" y="1299411"/>
            <a:ext cx="8790625" cy="531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6" descr="CMYK logo no background no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379" y="0"/>
            <a:ext cx="4860756" cy="1143000"/>
          </a:xfrm>
        </p:spPr>
        <p:txBody>
          <a:bodyPr/>
          <a:lstStyle/>
          <a:p>
            <a:r>
              <a:rPr lang="en-IE" sz="2800" dirty="0" smtClean="0"/>
              <a:t>Tracking employment in surviving enterprises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8</a:t>
            </a:fld>
            <a:endParaRPr lang="en-IE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85" y="1233258"/>
            <a:ext cx="8529342" cy="56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38" y="1411704"/>
            <a:ext cx="7988346" cy="47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6" descr="CMYK logo no background no t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927"/>
            <a:ext cx="7572376" cy="549442"/>
          </a:xfrm>
        </p:spPr>
        <p:txBody>
          <a:bodyPr/>
          <a:lstStyle/>
          <a:p>
            <a:r>
              <a:rPr lang="en-IE" sz="2800" dirty="0" smtClean="0"/>
              <a:t>Developing the Business in Ireland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Introduce a chapter on short term indicators with a link to the website to access real-time tables</a:t>
            </a:r>
          </a:p>
          <a:p>
            <a:endParaRPr lang="en-IE" sz="2400" dirty="0" smtClean="0"/>
          </a:p>
          <a:p>
            <a:r>
              <a:rPr lang="en-IE" sz="2400" dirty="0" smtClean="0"/>
              <a:t>Include international comparisons in every chapter rather than a chapter on its own</a:t>
            </a:r>
          </a:p>
          <a:p>
            <a:endParaRPr lang="en-IE" sz="2400" dirty="0" smtClean="0"/>
          </a:p>
          <a:p>
            <a:r>
              <a:rPr lang="en-IE" sz="2400" dirty="0" smtClean="0"/>
              <a:t>Introduce a chapter on trade data </a:t>
            </a:r>
          </a:p>
          <a:p>
            <a:endParaRPr lang="en-IE" sz="2400" dirty="0" smtClean="0"/>
          </a:p>
          <a:p>
            <a:r>
              <a:rPr lang="en-IE" sz="2400" dirty="0" smtClean="0"/>
              <a:t>Other suggestions?</a:t>
            </a:r>
          </a:p>
          <a:p>
            <a:endParaRPr lang="en-IE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9</a:t>
            </a:fld>
            <a:endParaRPr lang="en-IE"/>
          </a:p>
        </p:txBody>
      </p:sp>
      <p:pic>
        <p:nvPicPr>
          <p:cNvPr id="5" name="Content Placeholder 6" descr="CMYK logo no background no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72926" y="224589"/>
            <a:ext cx="898358" cy="9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SIP High Level">
  <a:themeElements>
    <a:clrScheme name="ITSIP High Level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ITSIP High 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86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86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SIP High Leve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Designs\ITSIP High Level.pot</Template>
  <TotalTime>21983</TotalTime>
  <Words>562</Words>
  <Application>Microsoft Office PowerPoint</Application>
  <PresentationFormat>On-screen Show (4:3)</PresentationFormat>
  <Paragraphs>97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ITSIP High Level</vt:lpstr>
      <vt:lpstr>Bitmap Image</vt:lpstr>
      <vt:lpstr>Slide 1</vt:lpstr>
      <vt:lpstr>New CSO Enterprise Statistics</vt:lpstr>
      <vt:lpstr>Business in Ireland 2010</vt:lpstr>
      <vt:lpstr>Business in Ireland 2010</vt:lpstr>
      <vt:lpstr>Key Message on SMEs in 2010</vt:lpstr>
      <vt:lpstr>Indigenous SMEs in Ireland</vt:lpstr>
      <vt:lpstr>Impact of the recession on SME employment</vt:lpstr>
      <vt:lpstr>Tracking employment in surviving enterprises</vt:lpstr>
      <vt:lpstr>Developing the Business in Ireland report</vt:lpstr>
      <vt:lpstr>Foreign Affiliates Statistics (FATS)</vt:lpstr>
      <vt:lpstr>Multinationals: An Irish Perspective</vt:lpstr>
      <vt:lpstr>Affiliates of Irish Multinationals Abroad</vt:lpstr>
      <vt:lpstr>Developing a Monthly Index of Services Production </vt:lpstr>
      <vt:lpstr>Monthly Services Inquiry</vt:lpstr>
      <vt:lpstr>Monthly Services Index</vt:lpstr>
      <vt:lpstr>Response Burden Barometer 2011</vt:lpstr>
      <vt:lpstr>New CSO Enterprise Statistics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ESLG - New CSO Enterprise Statistics</dc:title>
  <dc:subject/>
  <dc:creator/>
  <dc:description/>
  <cp:lastModifiedBy>caseyba</cp:lastModifiedBy>
  <cp:revision>1772</cp:revision>
  <cp:lastPrinted>2006-10-12T14:24:02Z</cp:lastPrinted>
  <dcterms:created xsi:type="dcterms:W3CDTF">2002-09-11T10:46:01Z</dcterms:created>
  <dcterms:modified xsi:type="dcterms:W3CDTF">2012-11-27T12:26:00Z</dcterms:modified>
  <cp:category/>
</cp:coreProperties>
</file>