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72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2" r:id="rId13"/>
    <p:sldId id="280" r:id="rId14"/>
    <p:sldId id="281" r:id="rId15"/>
    <p:sldId id="269" r:id="rId16"/>
    <p:sldId id="283" r:id="rId17"/>
    <p:sldId id="284" r:id="rId18"/>
    <p:sldId id="285" r:id="rId19"/>
    <p:sldId id="286" r:id="rId20"/>
    <p:sldId id="288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BE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599" autoAdjust="0"/>
  </p:normalViewPr>
  <p:slideViewPr>
    <p:cSldViewPr>
      <p:cViewPr>
        <p:scale>
          <a:sx n="50" d="100"/>
          <a:sy n="50" d="100"/>
        </p:scale>
        <p:origin x="-859" y="-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E2772-62A3-4CFE-A6CD-04EE3250F9A8}" type="datetimeFigureOut">
              <a:rPr lang="en-US" smtClean="0"/>
              <a:pPr/>
              <a:t>11/27/2012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D9E4A-5DE8-448A-91AB-7408E42AAB96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IE" dirty="0" smtClean="0"/>
              <a:t>8-12 October 2012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8F61D-D2A5-4C82-8469-0AF3DF5640C9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9" name="Picture 8" descr="new CSO Logo 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6025833"/>
            <a:ext cx="619118" cy="8321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D2F98-60E7-49C6-B9D8-37E45D07C962}" type="datetimeFigureOut">
              <a:rPr lang="en-US" smtClean="0"/>
              <a:pPr/>
              <a:t>11/27/2012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8F61D-D2A5-4C82-8469-0AF3DF5640C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D2F98-60E7-49C6-B9D8-37E45D07C962}" type="datetimeFigureOut">
              <a:rPr lang="en-US" smtClean="0"/>
              <a:pPr/>
              <a:t>11/27/2012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8F61D-D2A5-4C82-8469-0AF3DF5640C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>
            <a:lvl1pPr>
              <a:defRPr sz="404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D2F98-60E7-49C6-B9D8-37E45D07C962}" type="datetimeFigureOut">
              <a:rPr lang="en-US" smtClean="0"/>
              <a:pPr/>
              <a:t>11/27/2012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8F61D-D2A5-4C82-8469-0AF3DF5640C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D2F98-60E7-49C6-B9D8-37E45D07C962}" type="datetimeFigureOut">
              <a:rPr lang="en-US" smtClean="0"/>
              <a:pPr/>
              <a:t>11/27/2012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8F61D-D2A5-4C82-8469-0AF3DF5640C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D2F98-60E7-49C6-B9D8-37E45D07C962}" type="datetimeFigureOut">
              <a:rPr lang="en-US" smtClean="0"/>
              <a:pPr/>
              <a:t>11/27/2012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8F61D-D2A5-4C82-8469-0AF3DF5640C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D2F98-60E7-49C6-B9D8-37E45D07C962}" type="datetimeFigureOut">
              <a:rPr lang="en-US" smtClean="0"/>
              <a:pPr/>
              <a:t>11/27/2012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8F61D-D2A5-4C82-8469-0AF3DF5640C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D2F98-60E7-49C6-B9D8-37E45D07C962}" type="datetimeFigureOut">
              <a:rPr lang="en-US" smtClean="0"/>
              <a:pPr/>
              <a:t>11/27/2012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8F61D-D2A5-4C82-8469-0AF3DF5640C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D2F98-60E7-49C6-B9D8-37E45D07C962}" type="datetimeFigureOut">
              <a:rPr lang="en-US" smtClean="0"/>
              <a:pPr/>
              <a:t>11/27/2012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8F61D-D2A5-4C82-8469-0AF3DF5640C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D2F98-60E7-49C6-B9D8-37E45D07C962}" type="datetimeFigureOut">
              <a:rPr lang="en-US" smtClean="0"/>
              <a:pPr/>
              <a:t>11/27/2012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8F61D-D2A5-4C82-8469-0AF3DF5640C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8D2F98-60E7-49C6-B9D8-37E45D07C962}" type="datetimeFigureOut">
              <a:rPr lang="en-US" smtClean="0"/>
              <a:pPr/>
              <a:t>11/27/2012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8F61D-D2A5-4C82-8469-0AF3DF5640C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IE" dirty="0" smtClean="0"/>
              <a:t>28 November 2012</a:t>
            </a:r>
            <a:endParaRPr lang="en-IE" dirty="0"/>
          </a:p>
        </p:txBody>
      </p:sp>
      <p:pic>
        <p:nvPicPr>
          <p:cNvPr id="10" name="Picture 9" descr="new CSO Logo L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42844" y="6025833"/>
            <a:ext cx="619118" cy="83216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861178" y="6334780"/>
            <a:ext cx="3282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b="1" dirty="0" smtClean="0">
                <a:solidFill>
                  <a:schemeClr val="tx2">
                    <a:lumMod val="75000"/>
                  </a:schemeClr>
                </a:solidFill>
              </a:rPr>
              <a:t>ESLG November2012</a:t>
            </a:r>
            <a:endParaRPr lang="en-IE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www.deri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so.ie/indicators/Maintable.aspx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google.ie/publicdata/director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o.ie/en/releasesandpublications/er/ms/milkstatisticsseptember2012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ponsinator.com/?url=http://www.cso.ie/en/releasesandpublications/er/ms/milkstatisticsseptember2012/#.UK-G2WeLUdX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ensus.cso.ie/sapmap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o.ie/mapping-module/censu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google.com/maps?q=http://www.cso.ie/en/media/csoie/visual/SWOkml.xml&amp;z=7&amp;t=m&amp;om=1" TargetMode="External"/><Relationship Id="rId2" Type="http://schemas.openxmlformats.org/officeDocument/2006/relationships/hyperlink" Target="http://www.cso.ie/visual/pyramids/jobschurnexplorer/n2pyramid/visualise_by_age_and_gender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CSOIrelandMedia?feature=watch" TargetMode="External"/><Relationship Id="rId2" Type="http://schemas.openxmlformats.org/officeDocument/2006/relationships/hyperlink" Target="http://twitter.com/csoirelan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cso.ie/process_feedback/feedback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o.ie/px/pxeirestat/statire/SelectTable/Omrade0.asp?Planguage=0" TargetMode="External"/><Relationship Id="rId3" Type="http://schemas.openxmlformats.org/officeDocument/2006/relationships/hyperlink" Target="http://www.cso.ie/en/releasesandpublications/multisectoral/" TargetMode="External"/><Relationship Id="rId7" Type="http://schemas.openxmlformats.org/officeDocument/2006/relationships/hyperlink" Target="http://www.cso.ie/en/census/census2011smallareapopulationstatisticssaps/" TargetMode="Externa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witter.com/csoireland" TargetMode="External"/><Relationship Id="rId5" Type="http://schemas.openxmlformats.org/officeDocument/2006/relationships/hyperlink" Target="http://www.cso.ie/en/releasesandpublications/measuringirelandsprogress/" TargetMode="External"/><Relationship Id="rId4" Type="http://schemas.openxmlformats.org/officeDocument/2006/relationships/hyperlink" Target="http://www.cso.ie/indicators/Maintable.aspx" TargetMode="External"/><Relationship Id="rId9" Type="http://schemas.openxmlformats.org/officeDocument/2006/relationships/hyperlink" Target="http://www.cso.ie/quicktables/GetQuickTables.aspx?FileName=ANA13.asp&amp;TableName=Distribution+and+Services+Enterprises+by+NACE+Rev+2+Sector+,+Year+and+Statistic&amp;StatisticalProduct=DB_A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central.ie/" TargetMode="External"/><Relationship Id="rId2" Type="http://schemas.openxmlformats.org/officeDocument/2006/relationships/hyperlink" Target="http://www.cso.ie/px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Dissemination strategy for CSO outputs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 smtClean="0"/>
              <a:t>Brian Costello</a:t>
            </a:r>
          </a:p>
          <a:p>
            <a:r>
              <a:rPr lang="en-IE" dirty="0" smtClean="0"/>
              <a:t>Dissemination and Multi-theme Reporting Division</a:t>
            </a:r>
          </a:p>
          <a:p>
            <a:r>
              <a:rPr lang="en-IE" dirty="0" smtClean="0"/>
              <a:t>Central Statistics Office </a:t>
            </a:r>
          </a:p>
          <a:p>
            <a:r>
              <a:rPr lang="en-IE" dirty="0" smtClean="0"/>
              <a:t>Ireland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Using </a:t>
            </a:r>
            <a:r>
              <a:rPr lang="en-IE" dirty="0" err="1" smtClean="0"/>
              <a:t>StatBank</a:t>
            </a:r>
            <a:r>
              <a:rPr lang="en-IE" dirty="0" smtClean="0"/>
              <a:t> as a source of information</a:t>
            </a:r>
            <a:endParaRPr lang="en-IE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428596" y="1285860"/>
            <a:ext cx="2143140" cy="3500462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Interactive</a:t>
            </a:r>
          </a:p>
          <a:p>
            <a:pPr algn="ctr"/>
            <a:r>
              <a:rPr lang="en-IE" sz="24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StatBank</a:t>
            </a:r>
            <a:endParaRPr lang="en-IE" sz="24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86050" y="1785926"/>
            <a:ext cx="928694" cy="571505"/>
          </a:xfrm>
          <a:prstGeom prst="rightArrow">
            <a:avLst/>
          </a:prstGeom>
          <a:solidFill>
            <a:srgbClr val="48BE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643050"/>
            <a:ext cx="171451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43636" y="1785926"/>
            <a:ext cx="1936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b="1" dirty="0" smtClean="0"/>
              <a:t>Linked Data</a:t>
            </a:r>
            <a:endParaRPr lang="en-IE" sz="2800" b="1" dirty="0"/>
          </a:p>
        </p:txBody>
      </p:sp>
      <p:pic>
        <p:nvPicPr>
          <p:cNvPr id="717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928934"/>
            <a:ext cx="1366132" cy="5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2714612" y="2928934"/>
            <a:ext cx="928694" cy="571505"/>
          </a:xfrm>
          <a:prstGeom prst="rightArrow">
            <a:avLst/>
          </a:prstGeom>
          <a:solidFill>
            <a:srgbClr val="48BE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6072198" y="2714620"/>
            <a:ext cx="18689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2800" b="1" dirty="0" smtClean="0"/>
              <a:t>Public Data</a:t>
            </a:r>
          </a:p>
          <a:p>
            <a:pPr algn="ctr"/>
            <a:r>
              <a:rPr lang="en-IE" sz="2800" b="1" dirty="0" smtClean="0"/>
              <a:t>Explorer</a:t>
            </a:r>
            <a:endParaRPr lang="en-IE" sz="2800" b="1" dirty="0"/>
          </a:p>
        </p:txBody>
      </p:sp>
      <p:sp>
        <p:nvSpPr>
          <p:cNvPr id="11" name="Right Arrow 10"/>
          <p:cNvSpPr/>
          <p:nvPr/>
        </p:nvSpPr>
        <p:spPr>
          <a:xfrm>
            <a:off x="2714612" y="4000504"/>
            <a:ext cx="928694" cy="571505"/>
          </a:xfrm>
          <a:prstGeom prst="rightArrow">
            <a:avLst/>
          </a:prstGeom>
          <a:solidFill>
            <a:srgbClr val="48BE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6072198" y="3786190"/>
            <a:ext cx="2231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2800" b="1" dirty="0" smtClean="0"/>
              <a:t>Key Economic</a:t>
            </a:r>
          </a:p>
          <a:p>
            <a:pPr algn="ctr"/>
            <a:r>
              <a:rPr lang="en-IE" sz="2800" b="1" dirty="0" smtClean="0"/>
              <a:t>Indicators</a:t>
            </a:r>
            <a:endParaRPr lang="en-IE" sz="2800" b="1" dirty="0"/>
          </a:p>
        </p:txBody>
      </p:sp>
      <p:pic>
        <p:nvPicPr>
          <p:cNvPr id="7172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3857628"/>
            <a:ext cx="857256" cy="97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Moving from PDF to web page Releases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85860"/>
            <a:ext cx="3395672" cy="470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071546"/>
            <a:ext cx="5924550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new process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971550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71538" y="3071810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/>
              <a:t>.</a:t>
            </a:r>
            <a:r>
              <a:rPr lang="en-IE" sz="2000" b="1" dirty="0" err="1" smtClean="0"/>
              <a:t>png</a:t>
            </a:r>
            <a:endParaRPr lang="en-IE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134902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71538" y="5572140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/>
              <a:t>.</a:t>
            </a:r>
            <a:r>
              <a:rPr lang="en-IE" sz="2000" b="1" dirty="0" err="1" smtClean="0"/>
              <a:t>xls</a:t>
            </a:r>
            <a:endParaRPr lang="en-IE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2428860" y="2714620"/>
            <a:ext cx="4643470" cy="85725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143380"/>
            <a:ext cx="1825657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business,businessmen,businesspeople,businesswomen,communications,computing,females,males,meetings,men,PCs,people,people at work,persons,science,technology,wom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929066"/>
            <a:ext cx="1584177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71868" y="1071546"/>
            <a:ext cx="236481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E" dirty="0" smtClean="0"/>
              <a:t>Release edited directly </a:t>
            </a:r>
          </a:p>
          <a:p>
            <a:r>
              <a:rPr lang="en-IE" dirty="0" smtClean="0"/>
              <a:t>in </a:t>
            </a:r>
            <a:r>
              <a:rPr lang="en-IE" dirty="0" err="1" smtClean="0"/>
              <a:t>SiteManager</a:t>
            </a:r>
            <a:r>
              <a:rPr lang="en-IE" dirty="0" smtClean="0"/>
              <a:t> </a:t>
            </a:r>
          </a:p>
          <a:p>
            <a:r>
              <a:rPr lang="en-IE" dirty="0" smtClean="0"/>
              <a:t>CMS with tables and </a:t>
            </a:r>
          </a:p>
          <a:p>
            <a:r>
              <a:rPr lang="en-IE" dirty="0" smtClean="0"/>
              <a:t>graphs  imported to</a:t>
            </a:r>
          </a:p>
          <a:p>
            <a:r>
              <a:rPr lang="en-IE" dirty="0" smtClean="0"/>
              <a:t>i</a:t>
            </a:r>
            <a:r>
              <a:rPr lang="en-IE" smtClean="0"/>
              <a:t>ts </a:t>
            </a:r>
            <a:r>
              <a:rPr lang="en-IE" dirty="0" smtClean="0"/>
              <a:t>media library</a:t>
            </a:r>
            <a:endParaRPr lang="en-I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1714488"/>
            <a:ext cx="1780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7215206" y="4429132"/>
            <a:ext cx="1785950" cy="714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/>
          <p:cNvSpPr txBox="1"/>
          <p:nvPr/>
        </p:nvSpPr>
        <p:spPr>
          <a:xfrm>
            <a:off x="3000364" y="5357826"/>
            <a:ext cx="1420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err="1" smtClean="0"/>
              <a:t>TerminalFour</a:t>
            </a:r>
            <a:endParaRPr lang="en-IE" dirty="0" smtClean="0"/>
          </a:p>
          <a:p>
            <a:r>
              <a:rPr lang="en-IE" dirty="0" err="1" smtClean="0"/>
              <a:t>SiteManager</a:t>
            </a:r>
            <a:endParaRPr lang="en-IE" dirty="0" smtClean="0"/>
          </a:p>
        </p:txBody>
      </p:sp>
      <p:pic>
        <p:nvPicPr>
          <p:cNvPr id="14" name="Picture 2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14291"/>
            <a:ext cx="1216459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Tables can be downloaded as Excel files</a:t>
            </a: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200" y="1571612"/>
            <a:ext cx="7886576" cy="3511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Links to </a:t>
            </a:r>
            <a:r>
              <a:rPr lang="en-IE" dirty="0" err="1" smtClean="0"/>
              <a:t>StatBank</a:t>
            </a:r>
            <a:r>
              <a:rPr lang="en-IE" dirty="0" smtClean="0"/>
              <a:t> and other relevant pages</a:t>
            </a:r>
            <a:endParaRPr lang="en-I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3305188" cy="5237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876"/>
            <a:ext cx="3414719" cy="259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857232"/>
            <a:ext cx="3429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Pyramid of Information (and interest)</a:t>
            </a:r>
            <a:endParaRPr lang="en-IE" dirty="0"/>
          </a:p>
        </p:txBody>
      </p:sp>
      <p:sp>
        <p:nvSpPr>
          <p:cNvPr id="8" name="Isosceles Triangle 7"/>
          <p:cNvSpPr/>
          <p:nvPr/>
        </p:nvSpPr>
        <p:spPr>
          <a:xfrm>
            <a:off x="357158" y="1071546"/>
            <a:ext cx="4286280" cy="4857784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Isosceles Triangle 8"/>
          <p:cNvSpPr/>
          <p:nvPr/>
        </p:nvSpPr>
        <p:spPr>
          <a:xfrm rot="10800000">
            <a:off x="4214810" y="1000108"/>
            <a:ext cx="4286280" cy="4857784"/>
          </a:xfrm>
          <a:prstGeom prst="triangl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1500166" y="3214686"/>
            <a:ext cx="19444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4400" dirty="0" smtClean="0"/>
              <a:t>Release</a:t>
            </a:r>
          </a:p>
          <a:p>
            <a:pPr algn="ctr"/>
            <a:r>
              <a:rPr lang="en-IE" sz="4400" dirty="0" smtClean="0"/>
              <a:t>Details</a:t>
            </a:r>
            <a:endParaRPr lang="en-IE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0694" y="2214554"/>
            <a:ext cx="1750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4400" dirty="0" smtClean="0"/>
              <a:t>People</a:t>
            </a:r>
            <a:endParaRPr lang="en-IE" sz="4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86182" y="578645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00034" y="578645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2976" y="557214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Density of Information </a:t>
            </a:r>
            <a:endParaRPr lang="en-IE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643834" y="121442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4357686" y="121442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628" y="100010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Density of Users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 rot="3881465">
            <a:off x="3082273" y="3128631"/>
            <a:ext cx="2591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>
                <a:hlinkClick r:id="rId2"/>
              </a:rPr>
              <a:t>Intensity of Technology</a:t>
            </a:r>
            <a:endParaRPr lang="en-IE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4643438" y="4857760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2928926" y="1357298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Mapping of Information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47" y="1285860"/>
            <a:ext cx="873774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524" y="2185988"/>
            <a:ext cx="4386775" cy="3600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28926" y="5786454"/>
            <a:ext cx="3367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Census 2011 </a:t>
            </a:r>
            <a:r>
              <a:rPr lang="en-IE" sz="2800" dirty="0" smtClean="0">
                <a:hlinkClick r:id="rId4"/>
              </a:rPr>
              <a:t>SAPMAP</a:t>
            </a:r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58246" cy="796908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AIRO/CSO 2011 National Census Mapping Viewer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18178" cy="442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85786" y="5643578"/>
            <a:ext cx="7672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 smtClean="0"/>
              <a:t>All-Island Research Observatory AIRO </a:t>
            </a:r>
            <a:r>
              <a:rPr lang="en-IE" sz="2400" dirty="0" smtClean="0">
                <a:hlinkClick r:id="rId3"/>
              </a:rPr>
              <a:t>Census Mapping Tools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Experimental Visualisations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Exploring </a:t>
            </a:r>
            <a:r>
              <a:rPr lang="en-IE" dirty="0" smtClean="0">
                <a:hlinkClick r:id="rId2"/>
              </a:rPr>
              <a:t>Job Churn by age and sex</a:t>
            </a:r>
            <a:endParaRPr lang="en-IE" dirty="0" smtClean="0"/>
          </a:p>
          <a:p>
            <a:r>
              <a:rPr lang="en-IE" dirty="0" smtClean="0"/>
              <a:t>Using Google Maps and Charts </a:t>
            </a:r>
            <a:r>
              <a:rPr lang="en-IE" dirty="0" smtClean="0">
                <a:hlinkClick r:id="rId3"/>
              </a:rPr>
              <a:t>Live Register</a:t>
            </a:r>
            <a:endParaRPr lang="en-IE" dirty="0" smtClean="0"/>
          </a:p>
          <a:p>
            <a:r>
              <a:rPr lang="en-IE" dirty="0" smtClean="0"/>
              <a:t>Inclusion of Interactive Charts in statistical releases</a:t>
            </a:r>
          </a:p>
          <a:p>
            <a:r>
              <a:rPr lang="en-IE" dirty="0" smtClean="0"/>
              <a:t>Investigation of interactive visualisation packages</a:t>
            </a:r>
          </a:p>
          <a:p>
            <a:r>
              <a:rPr lang="en-IE" dirty="0" smtClean="0"/>
              <a:t>Sourcing interactive visualisations out of </a:t>
            </a:r>
            <a:r>
              <a:rPr lang="en-IE" dirty="0" err="1" smtClean="0"/>
              <a:t>StatBank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Social Media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Conservative policy on what we push out and our interactions</a:t>
            </a:r>
          </a:p>
          <a:p>
            <a:r>
              <a:rPr lang="en-IE" dirty="0" smtClean="0">
                <a:hlinkClick r:id="rId2"/>
              </a:rPr>
              <a:t>Twitter</a:t>
            </a:r>
            <a:r>
              <a:rPr lang="en-IE" dirty="0" smtClean="0"/>
              <a:t> – all press releases, statistical releases and publications headlines are tweeted</a:t>
            </a:r>
          </a:p>
          <a:p>
            <a:r>
              <a:rPr lang="en-IE" dirty="0" smtClean="0">
                <a:hlinkClick r:id="rId3"/>
              </a:rPr>
              <a:t>YouTube</a:t>
            </a:r>
            <a:r>
              <a:rPr lang="en-IE" dirty="0" smtClean="0"/>
              <a:t> – Instructive videos and events</a:t>
            </a:r>
          </a:p>
          <a:p>
            <a:r>
              <a:rPr lang="en-IE" dirty="0" err="1" smtClean="0"/>
              <a:t>FaceBook</a:t>
            </a:r>
            <a:r>
              <a:rPr lang="en-IE" dirty="0" smtClean="0"/>
              <a:t> – Under construction, newsworthy items</a:t>
            </a:r>
          </a:p>
          <a:p>
            <a:r>
              <a:rPr lang="en-IE" dirty="0" smtClean="0"/>
              <a:t>Blogs, discussion forums – Under consideration.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Web Sites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2928958" cy="409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214422"/>
            <a:ext cx="1914525" cy="19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86190"/>
            <a:ext cx="2005013" cy="236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57290" y="1071546"/>
            <a:ext cx="184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latin typeface="Arial" pitchFamily="34" charset="0"/>
                <a:cs typeface="Arial" pitchFamily="34" charset="0"/>
              </a:rPr>
              <a:t>www.cso.ie</a:t>
            </a:r>
            <a:endParaRPr lang="en-I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785794"/>
            <a:ext cx="186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latin typeface="Arial" pitchFamily="34" charset="0"/>
                <a:cs typeface="Arial" pitchFamily="34" charset="0"/>
              </a:rPr>
              <a:t>www.nsb.ie</a:t>
            </a:r>
            <a:endParaRPr lang="en-I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3357562"/>
            <a:ext cx="287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latin typeface="Arial" pitchFamily="34" charset="0"/>
                <a:cs typeface="Arial" pitchFamily="34" charset="0"/>
              </a:rPr>
              <a:t>www.statcentral.ie</a:t>
            </a:r>
            <a:endParaRPr lang="en-IE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Challenges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E" sz="6000" dirty="0" smtClean="0"/>
              <a:t>CSO.ie Site Navigation</a:t>
            </a:r>
          </a:p>
          <a:p>
            <a:pPr>
              <a:lnSpc>
                <a:spcPct val="200000"/>
              </a:lnSpc>
            </a:pPr>
            <a:r>
              <a:rPr lang="en-IE" sz="6000" dirty="0" smtClean="0"/>
              <a:t>Search</a:t>
            </a:r>
            <a:endParaRPr lang="en-IE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 – Feedback?</a:t>
            </a:r>
            <a:endParaRPr lang="en-IE" dirty="0"/>
          </a:p>
        </p:txBody>
      </p:sp>
      <p:pic>
        <p:nvPicPr>
          <p:cNvPr id="4098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7107426" cy="4343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Statement of Strategy 2012-2014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877789" cy="530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we deliver on CSO.ie</a:t>
            </a:r>
            <a:endParaRPr lang="en-IE" dirty="0"/>
          </a:p>
        </p:txBody>
      </p:sp>
      <p:pic>
        <p:nvPicPr>
          <p:cNvPr id="3074" name="Picture 2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1216459" cy="1500198"/>
          </a:xfrm>
          <a:prstGeom prst="rect">
            <a:avLst/>
          </a:prstGeom>
          <a:noFill/>
        </p:spPr>
      </p:pic>
      <p:sp>
        <p:nvSpPr>
          <p:cNvPr id="4" name="Cube 3"/>
          <p:cNvSpPr/>
          <p:nvPr/>
        </p:nvSpPr>
        <p:spPr>
          <a:xfrm>
            <a:off x="1857356" y="1000108"/>
            <a:ext cx="4572032" cy="642942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Statistical Releases and Publications</a:t>
            </a:r>
            <a:endParaRPr lang="en-I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2643174" y="2571744"/>
            <a:ext cx="4572032" cy="642942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Key Economic Indicators</a:t>
            </a:r>
            <a:endParaRPr lang="en-I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2143108" y="1785926"/>
            <a:ext cx="4572032" cy="642942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Multi-theme Reports</a:t>
            </a:r>
            <a:endParaRPr lang="en-I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3071802" y="4214818"/>
            <a:ext cx="4572032" cy="642942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RSS and Twitter Feeds</a:t>
            </a:r>
            <a:endParaRPr lang="en-I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3428992" y="5000636"/>
            <a:ext cx="4429156" cy="642942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hlinkClick r:id="rId7"/>
              </a:rPr>
              <a:t>Census Reports and SAPMAP</a:t>
            </a:r>
            <a:endParaRPr lang="en-I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214282" y="3071810"/>
            <a:ext cx="2143140" cy="250033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hlinkClick r:id="rId8"/>
              </a:rPr>
              <a:t>Interactive</a:t>
            </a:r>
          </a:p>
          <a:p>
            <a:pPr algn="ctr"/>
            <a:r>
              <a:rPr lang="en-IE" sz="24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hlinkClick r:id="rId8"/>
              </a:rPr>
              <a:t>StatBank</a:t>
            </a:r>
            <a:endParaRPr lang="en-IE" sz="24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3000364" y="3357562"/>
            <a:ext cx="4429156" cy="642942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hlinkClick r:id="rId9"/>
              </a:rPr>
              <a:t>Principal Statistics Tables</a:t>
            </a:r>
            <a:endParaRPr lang="en-I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3786182" y="5715016"/>
            <a:ext cx="4429156" cy="642942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Surveys and Methodologies</a:t>
            </a:r>
            <a:endParaRPr lang="en-I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Case Study - Baby Mugs</a:t>
            </a:r>
            <a:endParaRPr lang="en-IE" dirty="0"/>
          </a:p>
        </p:txBody>
      </p:sp>
      <p:grpSp>
        <p:nvGrpSpPr>
          <p:cNvPr id="7" name="Group 6"/>
          <p:cNvGrpSpPr/>
          <p:nvPr/>
        </p:nvGrpSpPr>
        <p:grpSpPr>
          <a:xfrm>
            <a:off x="571472" y="1071546"/>
            <a:ext cx="2500330" cy="2714644"/>
            <a:chOff x="571472" y="1071546"/>
            <a:chExt cx="2500330" cy="2714644"/>
          </a:xfrm>
        </p:grpSpPr>
        <p:sp>
          <p:nvSpPr>
            <p:cNvPr id="4" name="Curved Right Arrow 3"/>
            <p:cNvSpPr/>
            <p:nvPr/>
          </p:nvSpPr>
          <p:spPr>
            <a:xfrm>
              <a:off x="571472" y="1714488"/>
              <a:ext cx="642942" cy="1571636"/>
            </a:xfrm>
            <a:prstGeom prst="curved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3" name="Flowchart: Magnetic Disk 2"/>
            <p:cNvSpPr/>
            <p:nvPr/>
          </p:nvSpPr>
          <p:spPr>
            <a:xfrm>
              <a:off x="1071538" y="1071546"/>
              <a:ext cx="2000264" cy="2714644"/>
            </a:xfrm>
            <a:prstGeom prst="flowChartMagneticDisk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60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?</a:t>
              </a:r>
              <a:endParaRPr lang="en-IE" sz="6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71942"/>
            <a:ext cx="83204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be 5"/>
          <p:cNvSpPr/>
          <p:nvPr/>
        </p:nvSpPr>
        <p:spPr>
          <a:xfrm>
            <a:off x="3714744" y="2143116"/>
            <a:ext cx="4572032" cy="642942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RSS and Twitter Feeds</a:t>
            </a:r>
            <a:endParaRPr lang="en-I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Case Study - Baby Mugs</a:t>
            </a:r>
            <a:endParaRPr lang="en-IE" dirty="0"/>
          </a:p>
        </p:txBody>
      </p:sp>
      <p:grpSp>
        <p:nvGrpSpPr>
          <p:cNvPr id="5" name="Group 6"/>
          <p:cNvGrpSpPr/>
          <p:nvPr/>
        </p:nvGrpSpPr>
        <p:grpSpPr>
          <a:xfrm>
            <a:off x="571472" y="1071546"/>
            <a:ext cx="2500330" cy="2714644"/>
            <a:chOff x="571472" y="1071546"/>
            <a:chExt cx="2500330" cy="2714644"/>
          </a:xfrm>
        </p:grpSpPr>
        <p:sp>
          <p:nvSpPr>
            <p:cNvPr id="4" name="Curved Right Arrow 3"/>
            <p:cNvSpPr/>
            <p:nvPr/>
          </p:nvSpPr>
          <p:spPr>
            <a:xfrm>
              <a:off x="571472" y="1714488"/>
              <a:ext cx="642942" cy="1571636"/>
            </a:xfrm>
            <a:prstGeom prst="curved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3" name="Flowchart: Magnetic Disk 2"/>
            <p:cNvSpPr/>
            <p:nvPr/>
          </p:nvSpPr>
          <p:spPr>
            <a:xfrm>
              <a:off x="1071538" y="1071546"/>
              <a:ext cx="2000264" cy="2714644"/>
            </a:xfrm>
            <a:prstGeom prst="flowChartMagneticDisk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60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Jack</a:t>
              </a:r>
              <a:endParaRPr lang="en-IE" sz="6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8" name="Cube 7"/>
          <p:cNvSpPr/>
          <p:nvPr/>
        </p:nvSpPr>
        <p:spPr>
          <a:xfrm>
            <a:off x="3571868" y="1142984"/>
            <a:ext cx="4572032" cy="642942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Statistical Releases and Publications</a:t>
            </a:r>
            <a:endParaRPr lang="en-I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143116"/>
            <a:ext cx="49053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Case Study - Baby Mugs</a:t>
            </a:r>
            <a:endParaRPr lang="en-IE" dirty="0"/>
          </a:p>
        </p:txBody>
      </p:sp>
      <p:grpSp>
        <p:nvGrpSpPr>
          <p:cNvPr id="5" name="Group 6"/>
          <p:cNvGrpSpPr/>
          <p:nvPr/>
        </p:nvGrpSpPr>
        <p:grpSpPr>
          <a:xfrm>
            <a:off x="571472" y="1071546"/>
            <a:ext cx="2500330" cy="2714644"/>
            <a:chOff x="571472" y="1071546"/>
            <a:chExt cx="2500330" cy="2714644"/>
          </a:xfrm>
        </p:grpSpPr>
        <p:sp>
          <p:nvSpPr>
            <p:cNvPr id="4" name="Curved Right Arrow 3"/>
            <p:cNvSpPr/>
            <p:nvPr/>
          </p:nvSpPr>
          <p:spPr>
            <a:xfrm>
              <a:off x="571472" y="1714488"/>
              <a:ext cx="642942" cy="1571636"/>
            </a:xfrm>
            <a:prstGeom prst="curved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3" name="Flowchart: Magnetic Disk 2"/>
            <p:cNvSpPr/>
            <p:nvPr/>
          </p:nvSpPr>
          <p:spPr>
            <a:xfrm>
              <a:off x="1071538" y="1071546"/>
              <a:ext cx="2000264" cy="2714644"/>
            </a:xfrm>
            <a:prstGeom prst="flowChartMagneticDisk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60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Jack</a:t>
              </a:r>
              <a:endParaRPr lang="en-IE" sz="6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85794"/>
            <a:ext cx="359092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lowchart: Magnetic Disk 9"/>
          <p:cNvSpPr/>
          <p:nvPr/>
        </p:nvSpPr>
        <p:spPr>
          <a:xfrm>
            <a:off x="2143108" y="3857628"/>
            <a:ext cx="2143140" cy="250033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Interactive</a:t>
            </a:r>
          </a:p>
          <a:p>
            <a:pPr algn="ctr"/>
            <a:r>
              <a:rPr lang="en-IE" sz="24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StatBank</a:t>
            </a:r>
            <a:endParaRPr lang="en-IE" sz="24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1" y="1214422"/>
            <a:ext cx="530945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Making the connections</a:t>
            </a:r>
            <a:endParaRPr lang="en-IE" dirty="0"/>
          </a:p>
        </p:txBody>
      </p:sp>
      <p:sp>
        <p:nvSpPr>
          <p:cNvPr id="3" name="Cube 2"/>
          <p:cNvSpPr/>
          <p:nvPr/>
        </p:nvSpPr>
        <p:spPr>
          <a:xfrm>
            <a:off x="1857356" y="1000108"/>
            <a:ext cx="4572032" cy="642942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Statistical Releases and Publications</a:t>
            </a:r>
            <a:endParaRPr lang="en-I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2643174" y="2571744"/>
            <a:ext cx="4572032" cy="642942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Key Economic Indicators</a:t>
            </a:r>
            <a:endParaRPr lang="en-I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2143108" y="1785926"/>
            <a:ext cx="4572032" cy="642942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Multi-theme Reports</a:t>
            </a:r>
            <a:endParaRPr lang="en-I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3071802" y="4214818"/>
            <a:ext cx="4572032" cy="642942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RSS and Twitter Feeds</a:t>
            </a:r>
            <a:endParaRPr lang="en-I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3428992" y="5000636"/>
            <a:ext cx="4429156" cy="642942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Census Reports and SAPMAP</a:t>
            </a:r>
            <a:endParaRPr lang="en-I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214282" y="3071810"/>
            <a:ext cx="2143140" cy="250033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Interactive</a:t>
            </a:r>
          </a:p>
          <a:p>
            <a:pPr algn="ctr"/>
            <a:r>
              <a:rPr lang="en-IE" sz="24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StatBank</a:t>
            </a:r>
            <a:endParaRPr lang="en-IE" sz="24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3000364" y="3357562"/>
            <a:ext cx="4429156" cy="642942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Principal Statistics Tables</a:t>
            </a:r>
            <a:endParaRPr lang="en-I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3786182" y="5715016"/>
            <a:ext cx="4429156" cy="642942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Surveys and Methodologies</a:t>
            </a:r>
            <a:endParaRPr lang="en-I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endCxn id="8" idx="1"/>
          </p:cNvCxnSpPr>
          <p:nvPr/>
        </p:nvCxnSpPr>
        <p:spPr>
          <a:xfrm rot="5400000">
            <a:off x="892943" y="2035959"/>
            <a:ext cx="1428760" cy="642942"/>
          </a:xfrm>
          <a:prstGeom prst="straightConnector1">
            <a:avLst/>
          </a:prstGeom>
          <a:ln w="66675">
            <a:solidFill>
              <a:srgbClr val="48BE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1857356" y="2857496"/>
            <a:ext cx="928694" cy="428628"/>
          </a:xfrm>
          <a:prstGeom prst="straightConnector1">
            <a:avLst/>
          </a:prstGeom>
          <a:ln w="66675">
            <a:solidFill>
              <a:srgbClr val="48BE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295508" y="4438656"/>
            <a:ext cx="1347798" cy="847732"/>
          </a:xfrm>
          <a:prstGeom prst="straightConnector1">
            <a:avLst/>
          </a:prstGeom>
          <a:ln w="66675">
            <a:solidFill>
              <a:srgbClr val="48BE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5036347" y="2607463"/>
            <a:ext cx="3214710" cy="1000132"/>
          </a:xfrm>
          <a:prstGeom prst="straightConnector1">
            <a:avLst/>
          </a:prstGeom>
          <a:ln w="66675">
            <a:solidFill>
              <a:srgbClr val="48BE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2285984" y="3929066"/>
            <a:ext cx="1490674" cy="704856"/>
          </a:xfrm>
          <a:prstGeom prst="straightConnector1">
            <a:avLst/>
          </a:prstGeom>
          <a:ln w="66675">
            <a:solidFill>
              <a:srgbClr val="48BE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14546" y="3143248"/>
            <a:ext cx="714380" cy="357190"/>
          </a:xfrm>
          <a:prstGeom prst="straightConnector1">
            <a:avLst/>
          </a:prstGeom>
          <a:ln w="66675">
            <a:solidFill>
              <a:srgbClr val="48BE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57422" y="3714752"/>
            <a:ext cx="1214446" cy="1588"/>
          </a:xfrm>
          <a:prstGeom prst="straightConnector1">
            <a:avLst/>
          </a:prstGeom>
          <a:ln w="66675">
            <a:solidFill>
              <a:srgbClr val="48BE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6929454" y="5000636"/>
            <a:ext cx="928694" cy="71438"/>
          </a:xfrm>
          <a:prstGeom prst="straightConnector1">
            <a:avLst/>
          </a:prstGeom>
          <a:ln w="66675">
            <a:solidFill>
              <a:srgbClr val="48BE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4357686" y="3071810"/>
            <a:ext cx="4357718" cy="1357322"/>
          </a:xfrm>
          <a:prstGeom prst="straightConnector1">
            <a:avLst/>
          </a:prstGeom>
          <a:ln w="66675">
            <a:solidFill>
              <a:srgbClr val="48BE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V="1">
            <a:off x="4000496" y="2000240"/>
            <a:ext cx="1357322" cy="500066"/>
          </a:xfrm>
          <a:prstGeom prst="straightConnector1">
            <a:avLst/>
          </a:prstGeom>
          <a:ln w="66675">
            <a:solidFill>
              <a:srgbClr val="48BE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57422" y="4286256"/>
            <a:ext cx="1143008" cy="428628"/>
          </a:xfrm>
          <a:prstGeom prst="straightConnector1">
            <a:avLst/>
          </a:prstGeom>
          <a:ln w="66675">
            <a:solidFill>
              <a:srgbClr val="48BE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Making the connections on a wider scale</a:t>
            </a:r>
            <a:endParaRPr lang="en-IE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1142976" y="3857628"/>
            <a:ext cx="2143140" cy="250033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Interactive</a:t>
            </a:r>
          </a:p>
          <a:p>
            <a:pPr algn="ctr"/>
            <a:r>
              <a:rPr lang="en-IE" sz="24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StatBank</a:t>
            </a:r>
            <a:endParaRPr lang="en-IE" sz="24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285860"/>
            <a:ext cx="1643074" cy="1571636"/>
          </a:xfrm>
          <a:prstGeom prst="rect">
            <a:avLst/>
          </a:prstGeom>
          <a:solidFill>
            <a:srgbClr val="48BE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/>
              <a:t>CSO</a:t>
            </a:r>
          </a:p>
          <a:p>
            <a:pPr algn="ctr"/>
            <a:r>
              <a:rPr lang="en-IE" sz="2800" dirty="0" smtClean="0"/>
              <a:t>statistics</a:t>
            </a:r>
            <a:endParaRPr lang="en-IE" sz="2800" dirty="0"/>
          </a:p>
        </p:txBody>
      </p:sp>
      <p:sp>
        <p:nvSpPr>
          <p:cNvPr id="5" name="Rectangle 4"/>
          <p:cNvSpPr/>
          <p:nvPr/>
        </p:nvSpPr>
        <p:spPr>
          <a:xfrm>
            <a:off x="2285984" y="1142984"/>
            <a:ext cx="1643074" cy="1571636"/>
          </a:xfrm>
          <a:prstGeom prst="rect">
            <a:avLst/>
          </a:prstGeom>
          <a:solidFill>
            <a:srgbClr val="48BE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/>
              <a:t>Other official</a:t>
            </a:r>
          </a:p>
          <a:p>
            <a:pPr algn="ctr"/>
            <a:r>
              <a:rPr lang="en-IE" sz="2800" dirty="0" smtClean="0"/>
              <a:t>statistics</a:t>
            </a:r>
            <a:endParaRPr lang="en-IE" sz="2800" dirty="0"/>
          </a:p>
        </p:txBody>
      </p:sp>
      <p:sp>
        <p:nvSpPr>
          <p:cNvPr id="6" name="Rectangle 5"/>
          <p:cNvSpPr/>
          <p:nvPr/>
        </p:nvSpPr>
        <p:spPr>
          <a:xfrm>
            <a:off x="2438384" y="1295384"/>
            <a:ext cx="1643074" cy="1571636"/>
          </a:xfrm>
          <a:prstGeom prst="rect">
            <a:avLst/>
          </a:prstGeom>
          <a:solidFill>
            <a:srgbClr val="48BE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/>
              <a:t>Other official</a:t>
            </a:r>
          </a:p>
          <a:p>
            <a:pPr algn="ctr"/>
            <a:r>
              <a:rPr lang="en-IE" sz="2800" dirty="0" smtClean="0"/>
              <a:t>statistics</a:t>
            </a:r>
            <a:endParaRPr lang="en-IE" sz="2800" dirty="0"/>
          </a:p>
        </p:txBody>
      </p:sp>
      <p:sp>
        <p:nvSpPr>
          <p:cNvPr id="7" name="Rectangle 6"/>
          <p:cNvSpPr/>
          <p:nvPr/>
        </p:nvSpPr>
        <p:spPr>
          <a:xfrm>
            <a:off x="2590784" y="1447784"/>
            <a:ext cx="1643074" cy="1571636"/>
          </a:xfrm>
          <a:prstGeom prst="rect">
            <a:avLst/>
          </a:prstGeom>
          <a:solidFill>
            <a:srgbClr val="48BE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/>
              <a:t>Other official</a:t>
            </a:r>
          </a:p>
          <a:p>
            <a:pPr algn="ctr"/>
            <a:r>
              <a:rPr lang="en-IE" sz="2800" dirty="0" smtClean="0"/>
              <a:t>statistics</a:t>
            </a:r>
            <a:endParaRPr lang="en-IE" sz="2800" dirty="0"/>
          </a:p>
        </p:txBody>
      </p:sp>
      <p:sp>
        <p:nvSpPr>
          <p:cNvPr id="8" name="Rectangle 7"/>
          <p:cNvSpPr/>
          <p:nvPr/>
        </p:nvSpPr>
        <p:spPr>
          <a:xfrm>
            <a:off x="2743184" y="1600184"/>
            <a:ext cx="1643074" cy="1571636"/>
          </a:xfrm>
          <a:prstGeom prst="rect">
            <a:avLst/>
          </a:prstGeom>
          <a:solidFill>
            <a:srgbClr val="48BE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/>
                </a:solidFill>
                <a:hlinkClick r:id="rId2"/>
              </a:rPr>
              <a:t>Other official</a:t>
            </a:r>
          </a:p>
          <a:p>
            <a:pPr algn="ctr"/>
            <a:r>
              <a:rPr lang="en-IE" sz="2800" dirty="0" smtClean="0">
                <a:solidFill>
                  <a:schemeClr val="bg1"/>
                </a:solidFill>
                <a:hlinkClick r:id="rId2"/>
              </a:rPr>
              <a:t>statistics</a:t>
            </a:r>
            <a:endParaRPr lang="en-IE" sz="28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750067" y="3250405"/>
            <a:ext cx="1357322" cy="857256"/>
          </a:xfrm>
          <a:prstGeom prst="straightConnector1">
            <a:avLst/>
          </a:prstGeom>
          <a:ln w="66675">
            <a:solidFill>
              <a:srgbClr val="48BE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428860" y="3214686"/>
            <a:ext cx="1071570" cy="1071570"/>
          </a:xfrm>
          <a:prstGeom prst="straightConnector1">
            <a:avLst/>
          </a:prstGeom>
          <a:ln w="66675">
            <a:solidFill>
              <a:srgbClr val="48BE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857884" y="1071546"/>
            <a:ext cx="30537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800" b="1" dirty="0" smtClean="0"/>
              <a:t>Public Sector</a:t>
            </a:r>
          </a:p>
          <a:p>
            <a:pPr algn="ctr"/>
            <a:r>
              <a:rPr lang="en-IE" sz="2800" b="1" dirty="0" smtClean="0"/>
              <a:t> Statistics Network </a:t>
            </a:r>
            <a:endParaRPr lang="en-IE" sz="2800" b="1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4572000" y="1142984"/>
            <a:ext cx="1357322" cy="714380"/>
          </a:xfrm>
          <a:prstGeom prst="rightArrow">
            <a:avLst/>
          </a:prstGeom>
          <a:solidFill>
            <a:srgbClr val="48BE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ight Arrow 16"/>
          <p:cNvSpPr/>
          <p:nvPr/>
        </p:nvSpPr>
        <p:spPr>
          <a:xfrm>
            <a:off x="3428992" y="5429264"/>
            <a:ext cx="1357322" cy="714380"/>
          </a:xfrm>
          <a:prstGeom prst="rightArrow">
            <a:avLst/>
          </a:prstGeom>
          <a:solidFill>
            <a:srgbClr val="48BE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/>
          <p:cNvSpPr/>
          <p:nvPr/>
        </p:nvSpPr>
        <p:spPr>
          <a:xfrm>
            <a:off x="4786314" y="5357826"/>
            <a:ext cx="26883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800" b="1" dirty="0" smtClean="0"/>
              <a:t>Open and Linked</a:t>
            </a:r>
          </a:p>
          <a:p>
            <a:pPr algn="ctr"/>
            <a:r>
              <a:rPr lang="en-IE" sz="2800" b="1" dirty="0" smtClean="0"/>
              <a:t> Data</a:t>
            </a:r>
            <a:endParaRPr lang="en-IE" sz="2800" b="1" dirty="0"/>
          </a:p>
        </p:txBody>
      </p:sp>
      <p:pic>
        <p:nvPicPr>
          <p:cNvPr id="19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571744"/>
            <a:ext cx="2005013" cy="236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5715008" y="4286256"/>
            <a:ext cx="221457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E" sz="2800" b="1" dirty="0" smtClean="0"/>
              <a:t>StatCentral.ie</a:t>
            </a:r>
            <a:endParaRPr lang="en-IE" sz="2800" b="1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 flipV="1">
            <a:off x="3357554" y="3753728"/>
            <a:ext cx="2571768" cy="1104032"/>
          </a:xfrm>
          <a:prstGeom prst="straightConnector1">
            <a:avLst/>
          </a:prstGeom>
          <a:ln w="66675">
            <a:solidFill>
              <a:srgbClr val="48BE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4429124" y="2714620"/>
            <a:ext cx="1500198" cy="357190"/>
          </a:xfrm>
          <a:prstGeom prst="straightConnector1">
            <a:avLst/>
          </a:prstGeom>
          <a:ln w="66675">
            <a:solidFill>
              <a:srgbClr val="48BE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331</Words>
  <Application>Microsoft Office PowerPoint</Application>
  <PresentationFormat>On-screen Show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Dissemination strategy for CSO outputs</vt:lpstr>
      <vt:lpstr>The Web Sites</vt:lpstr>
      <vt:lpstr>Statement of Strategy 2012-2014</vt:lpstr>
      <vt:lpstr>What we deliver on CSO.ie</vt:lpstr>
      <vt:lpstr>Case Study - Baby Mugs</vt:lpstr>
      <vt:lpstr>Case Study - Baby Mugs</vt:lpstr>
      <vt:lpstr>Case Study - Baby Mugs</vt:lpstr>
      <vt:lpstr>Making the connections</vt:lpstr>
      <vt:lpstr>Making the connections on a wider scale</vt:lpstr>
      <vt:lpstr>Using StatBank as a source of information</vt:lpstr>
      <vt:lpstr>Moving from PDF to web page Releases</vt:lpstr>
      <vt:lpstr>The new process</vt:lpstr>
      <vt:lpstr>Tables can be downloaded as Excel files</vt:lpstr>
      <vt:lpstr>Links to StatBank and other relevant pages</vt:lpstr>
      <vt:lpstr>Pyramid of Information (and interest)</vt:lpstr>
      <vt:lpstr>Mapping of Information</vt:lpstr>
      <vt:lpstr>AIRO/CSO 2011 National Census Mapping Viewer</vt:lpstr>
      <vt:lpstr>Experimental Visualisations</vt:lpstr>
      <vt:lpstr>Social Media </vt:lpstr>
      <vt:lpstr>Challenges</vt:lpstr>
      <vt:lpstr>Questions? – Feedback?</vt:lpstr>
    </vt:vector>
  </TitlesOfParts>
  <Company>Central Statistics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Dissemination strategy for CSO outputs</dc:title>
  <dc:creator>Costello</dc:creator>
  <cp:lastModifiedBy>Costello</cp:lastModifiedBy>
  <cp:revision>122</cp:revision>
  <dcterms:created xsi:type="dcterms:W3CDTF">2012-09-17T09:18:38Z</dcterms:created>
  <dcterms:modified xsi:type="dcterms:W3CDTF">2012-11-27T12:27:13Z</dcterms:modified>
</cp:coreProperties>
</file>