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p:sldMasterIdLst>
    <p:sldMasterId id="2147483648" r:id="rId4"/>
    <p:sldMasterId id="2147483655" r:id="rId5"/>
  </p:sldMasterIdLst>
  <p:notesMasterIdLst>
    <p:notesMasterId r:id="rId30"/>
  </p:notesMasterIdLst>
  <p:sldIdLst>
    <p:sldId id="256" r:id="rId6"/>
    <p:sldId id="279" r:id="rId7"/>
    <p:sldId id="260" r:id="rId8"/>
    <p:sldId id="257" r:id="rId9"/>
    <p:sldId id="274" r:id="rId10"/>
    <p:sldId id="259" r:id="rId11"/>
    <p:sldId id="261" r:id="rId12"/>
    <p:sldId id="262" r:id="rId13"/>
    <p:sldId id="263" r:id="rId14"/>
    <p:sldId id="267" r:id="rId15"/>
    <p:sldId id="266" r:id="rId16"/>
    <p:sldId id="265" r:id="rId17"/>
    <p:sldId id="264" r:id="rId18"/>
    <p:sldId id="268" r:id="rId19"/>
    <p:sldId id="269" r:id="rId20"/>
    <p:sldId id="270" r:id="rId21"/>
    <p:sldId id="271" r:id="rId22"/>
    <p:sldId id="272" r:id="rId23"/>
    <p:sldId id="273" r:id="rId24"/>
    <p:sldId id="275" r:id="rId25"/>
    <p:sldId id="276" r:id="rId26"/>
    <p:sldId id="277" r:id="rId27"/>
    <p:sldId id="278" r:id="rId28"/>
    <p:sldId id="280" r:id="rId29"/>
  </p:sldIdLst>
  <p:sldSz cx="9144000" cy="6858000" type="screen4x3"/>
  <p:notesSz cx="6858000" cy="9144000"/>
  <p:embeddedFontLst>
    <p:embeddedFont>
      <p:font typeface="Trebuchet MS" pitchFamily="34" charset="0"/>
      <p:regular r:id="rId31"/>
      <p:bold r:id="rId32"/>
      <p:italic r:id="rId33"/>
      <p:boldItalic r:id="rId34"/>
    </p:embeddedFont>
  </p:embeddedFontLst>
  <p:defaultTextStyle>
    <a:defPPr>
      <a:defRPr lang="en-US"/>
    </a:defPPr>
    <a:lvl1pPr algn="l" rtl="0" fontAlgn="base">
      <a:spcBef>
        <a:spcPct val="20000"/>
      </a:spcBef>
      <a:spcAft>
        <a:spcPct val="0"/>
      </a:spcAft>
      <a:buChar char="•"/>
      <a:defRPr sz="6400" kern="1200">
        <a:solidFill>
          <a:srgbClr val="1A2D5B"/>
        </a:solidFill>
        <a:latin typeface="Trebuchet MS" pitchFamily="34" charset="0"/>
        <a:ea typeface="+mn-ea"/>
        <a:cs typeface="+mn-cs"/>
      </a:defRPr>
    </a:lvl1pPr>
    <a:lvl2pPr marL="457200" algn="l" rtl="0" fontAlgn="base">
      <a:spcBef>
        <a:spcPct val="20000"/>
      </a:spcBef>
      <a:spcAft>
        <a:spcPct val="0"/>
      </a:spcAft>
      <a:buChar char="•"/>
      <a:defRPr sz="6400" kern="1200">
        <a:solidFill>
          <a:srgbClr val="1A2D5B"/>
        </a:solidFill>
        <a:latin typeface="Trebuchet MS" pitchFamily="34" charset="0"/>
        <a:ea typeface="+mn-ea"/>
        <a:cs typeface="+mn-cs"/>
      </a:defRPr>
    </a:lvl2pPr>
    <a:lvl3pPr marL="914400" algn="l" rtl="0" fontAlgn="base">
      <a:spcBef>
        <a:spcPct val="20000"/>
      </a:spcBef>
      <a:spcAft>
        <a:spcPct val="0"/>
      </a:spcAft>
      <a:buChar char="•"/>
      <a:defRPr sz="6400" kern="1200">
        <a:solidFill>
          <a:srgbClr val="1A2D5B"/>
        </a:solidFill>
        <a:latin typeface="Trebuchet MS" pitchFamily="34" charset="0"/>
        <a:ea typeface="+mn-ea"/>
        <a:cs typeface="+mn-cs"/>
      </a:defRPr>
    </a:lvl3pPr>
    <a:lvl4pPr marL="1371600" algn="l" rtl="0" fontAlgn="base">
      <a:spcBef>
        <a:spcPct val="20000"/>
      </a:spcBef>
      <a:spcAft>
        <a:spcPct val="0"/>
      </a:spcAft>
      <a:buChar char="•"/>
      <a:defRPr sz="6400" kern="1200">
        <a:solidFill>
          <a:srgbClr val="1A2D5B"/>
        </a:solidFill>
        <a:latin typeface="Trebuchet MS" pitchFamily="34" charset="0"/>
        <a:ea typeface="+mn-ea"/>
        <a:cs typeface="+mn-cs"/>
      </a:defRPr>
    </a:lvl4pPr>
    <a:lvl5pPr marL="1828800" algn="l" rtl="0" fontAlgn="base">
      <a:spcBef>
        <a:spcPct val="20000"/>
      </a:spcBef>
      <a:spcAft>
        <a:spcPct val="0"/>
      </a:spcAft>
      <a:buChar char="•"/>
      <a:defRPr sz="6400" kern="1200">
        <a:solidFill>
          <a:srgbClr val="1A2D5B"/>
        </a:solidFill>
        <a:latin typeface="Trebuchet MS" pitchFamily="34" charset="0"/>
        <a:ea typeface="+mn-ea"/>
        <a:cs typeface="+mn-cs"/>
      </a:defRPr>
    </a:lvl5pPr>
    <a:lvl6pPr marL="2286000" algn="l" defTabSz="914400" rtl="0" eaLnBrk="1" latinLnBrk="0" hangingPunct="1">
      <a:defRPr sz="6400" kern="1200">
        <a:solidFill>
          <a:srgbClr val="1A2D5B"/>
        </a:solidFill>
        <a:latin typeface="Trebuchet MS" pitchFamily="34" charset="0"/>
        <a:ea typeface="+mn-ea"/>
        <a:cs typeface="+mn-cs"/>
      </a:defRPr>
    </a:lvl6pPr>
    <a:lvl7pPr marL="2743200" algn="l" defTabSz="914400" rtl="0" eaLnBrk="1" latinLnBrk="0" hangingPunct="1">
      <a:defRPr sz="6400" kern="1200">
        <a:solidFill>
          <a:srgbClr val="1A2D5B"/>
        </a:solidFill>
        <a:latin typeface="Trebuchet MS" pitchFamily="34" charset="0"/>
        <a:ea typeface="+mn-ea"/>
        <a:cs typeface="+mn-cs"/>
      </a:defRPr>
    </a:lvl7pPr>
    <a:lvl8pPr marL="3200400" algn="l" defTabSz="914400" rtl="0" eaLnBrk="1" latinLnBrk="0" hangingPunct="1">
      <a:defRPr sz="6400" kern="1200">
        <a:solidFill>
          <a:srgbClr val="1A2D5B"/>
        </a:solidFill>
        <a:latin typeface="Trebuchet MS" pitchFamily="34" charset="0"/>
        <a:ea typeface="+mn-ea"/>
        <a:cs typeface="+mn-cs"/>
      </a:defRPr>
    </a:lvl8pPr>
    <a:lvl9pPr marL="3657600" algn="l" defTabSz="914400" rtl="0" eaLnBrk="1" latinLnBrk="0" hangingPunct="1">
      <a:defRPr sz="6400" kern="1200">
        <a:solidFill>
          <a:srgbClr val="1A2D5B"/>
        </a:solidFill>
        <a:latin typeface="Trebuchet MS"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a:srgbClr val="D5C7AA"/>
    <a:srgbClr val="DED1B4"/>
    <a:srgbClr val="C5AF7D"/>
    <a:srgbClr val="E41F1F"/>
    <a:srgbClr val="8F005C"/>
    <a:srgbClr val="69176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598" autoAdjust="0"/>
  </p:normalViewPr>
  <p:slideViewPr>
    <p:cSldViewPr>
      <p:cViewPr varScale="1">
        <p:scale>
          <a:sx n="61" d="100"/>
          <a:sy n="61" d="100"/>
        </p:scale>
        <p:origin x="-75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font" Target="fonts/font4.fntdata"/><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font" Target="fonts/font3.fntdata"/><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font" Target="fonts/font2.fntdata"/><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font" Target="fonts/font1.fntdata"/><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connollypa\My%20Documents\Emp%20Survey%20Charts%20Feb%2011.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Documents%20and%20Settings\connollypa\My%20Documents\Emp%20Survey%20Charts%20Feb%2011.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E"/>
  <c:clrMapOvr bg1="lt1" tx1="dk1" bg2="lt2" tx2="dk2" accent1="accent1" accent2="accent2" accent3="accent3" accent4="accent4" accent5="accent5" accent6="accent6" hlink="hlink" folHlink="folHlink"/>
  <c:chart>
    <c:title>
      <c:tx>
        <c:rich>
          <a:bodyPr/>
          <a:lstStyle/>
          <a:p>
            <a:pPr>
              <a:defRPr sz="1600"/>
            </a:pPr>
            <a:r>
              <a:rPr lang="en-IE" sz="1600"/>
              <a:t>2001</a:t>
            </a:r>
          </a:p>
        </c:rich>
      </c:tx>
      <c:layout>
        <c:manualLayout>
          <c:xMode val="edge"/>
          <c:yMode val="edge"/>
          <c:x val="3.1441904019818917E-2"/>
          <c:y val="0.84654561273763462"/>
        </c:manualLayout>
      </c:layout>
    </c:title>
    <c:plotArea>
      <c:layout>
        <c:manualLayout>
          <c:layoutTarget val="inner"/>
          <c:xMode val="edge"/>
          <c:yMode val="edge"/>
          <c:x val="0.15907024774051048"/>
          <c:y val="0.12994225675399451"/>
          <c:w val="0.76466928934881828"/>
          <c:h val="0.83188719864374994"/>
        </c:manualLayout>
      </c:layout>
      <c:pieChart>
        <c:varyColors val="1"/>
        <c:ser>
          <c:idx val="0"/>
          <c:order val="0"/>
          <c:spPr>
            <a:solidFill>
              <a:srgbClr val="00BED9"/>
            </a:solidFill>
            <a:ln w="25400">
              <a:noFill/>
            </a:ln>
          </c:spPr>
          <c:dPt>
            <c:idx val="1"/>
            <c:spPr>
              <a:solidFill>
                <a:srgbClr val="73C800"/>
              </a:solidFill>
              <a:ln w="25400">
                <a:noFill/>
              </a:ln>
            </c:spPr>
          </c:dPt>
          <c:dPt>
            <c:idx val="2"/>
            <c:spPr>
              <a:solidFill>
                <a:srgbClr val="8F005C"/>
              </a:solidFill>
              <a:ln w="25400">
                <a:noFill/>
              </a:ln>
            </c:spPr>
          </c:dPt>
          <c:dPt>
            <c:idx val="3"/>
            <c:spPr>
              <a:solidFill>
                <a:srgbClr val="ED7600"/>
              </a:solidFill>
              <a:ln w="25400">
                <a:noFill/>
              </a:ln>
            </c:spPr>
          </c:dPt>
          <c:dLbls>
            <c:dLbl>
              <c:idx val="0"/>
              <c:layout>
                <c:manualLayout>
                  <c:x val="0.20759867852107591"/>
                  <c:y val="1.3416278766259265E-3"/>
                </c:manualLayout>
              </c:layout>
              <c:tx>
                <c:rich>
                  <a:bodyPr/>
                  <a:lstStyle/>
                  <a:p>
                    <a:r>
                      <a:rPr lang="en-US" sz="1200"/>
                      <a:t>Cons, Utilities and Primary Production
5%</a:t>
                    </a:r>
                  </a:p>
                </c:rich>
              </c:tx>
              <c:showCatName val="1"/>
              <c:showPercent val="1"/>
            </c:dLbl>
            <c:dLbl>
              <c:idx val="1"/>
              <c:layout>
                <c:manualLayout>
                  <c:x val="-0.1581346303234884"/>
                  <c:y val="-0.21557229093816571"/>
                </c:manualLayout>
              </c:layout>
              <c:tx>
                <c:rich>
                  <a:bodyPr/>
                  <a:lstStyle/>
                  <a:p>
                    <a:r>
                      <a:rPr lang="en-US" sz="1200"/>
                      <a:t>M'facturing</a:t>
                    </a:r>
                    <a:r>
                      <a:rPr lang="en-US" sz="1200" baseline="0"/>
                      <a:t> </a:t>
                    </a:r>
                    <a:r>
                      <a:rPr lang="en-US" sz="1200"/>
                      <a:t>74%</a:t>
                    </a:r>
                  </a:p>
                </c:rich>
              </c:tx>
              <c:showCatName val="1"/>
              <c:showPercent val="1"/>
            </c:dLbl>
            <c:dLbl>
              <c:idx val="2"/>
              <c:layout>
                <c:manualLayout>
                  <c:x val="-3.9496532381597158E-2"/>
                  <c:y val="-8.1307663967516208E-2"/>
                </c:manualLayout>
              </c:layout>
              <c:showCatName val="1"/>
              <c:showPercent val="1"/>
            </c:dLbl>
            <c:dLbl>
              <c:idx val="3"/>
              <c:layout>
                <c:manualLayout>
                  <c:x val="0.14512833151867024"/>
                  <c:y val="0.1696916013257502"/>
                </c:manualLayout>
              </c:layout>
              <c:tx>
                <c:rich>
                  <a:bodyPr/>
                  <a:lstStyle/>
                  <a:p>
                    <a:pPr>
                      <a:defRPr sz="1200" b="0" i="0" u="none" strike="noStrike" baseline="0">
                        <a:solidFill>
                          <a:srgbClr val="FF0000"/>
                        </a:solidFill>
                        <a:latin typeface="Trebuchet MS"/>
                        <a:ea typeface="Trebuchet MS"/>
                        <a:cs typeface="Trebuchet MS"/>
                      </a:defRPr>
                    </a:pPr>
                    <a:r>
                      <a:rPr lang="en-US" sz="1200">
                        <a:solidFill>
                          <a:srgbClr val="FFFFFF"/>
                        </a:solidFill>
                      </a:rPr>
                      <a:t>Info, Comms, and Computer Services
12%</a:t>
                    </a:r>
                  </a:p>
                </c:rich>
              </c:tx>
              <c:spPr>
                <a:noFill/>
                <a:ln w="0">
                  <a:noFill/>
                </a:ln>
              </c:spPr>
              <c:showCatName val="1"/>
              <c:showPercent val="1"/>
            </c:dLbl>
            <c:spPr>
              <a:noFill/>
              <a:ln w="0">
                <a:noFill/>
              </a:ln>
            </c:spPr>
            <c:txPr>
              <a:bodyPr/>
              <a:lstStyle/>
              <a:p>
                <a:pPr>
                  <a:defRPr sz="1200" b="0" i="0" u="none" strike="noStrike" baseline="0">
                    <a:solidFill>
                      <a:srgbClr val="E41F1F"/>
                    </a:solidFill>
                    <a:latin typeface="Trebuchet MS"/>
                    <a:ea typeface="Trebuchet MS"/>
                    <a:cs typeface="Trebuchet MS"/>
                  </a:defRPr>
                </a:pPr>
                <a:endParaRPr lang="en-US"/>
              </a:p>
            </c:txPr>
            <c:showCatName val="1"/>
            <c:showPercent val="1"/>
            <c:showLeaderLines val="1"/>
          </c:dLbls>
          <c:cat>
            <c:strRef>
              <c:f>'3.2'!$T$4:$T$7</c:f>
              <c:strCache>
                <c:ptCount val="4"/>
                <c:pt idx="0">
                  <c:v>Construction, Utilities and Primary Production</c:v>
                </c:pt>
                <c:pt idx="1">
                  <c:v>Manufacturing</c:v>
                </c:pt>
                <c:pt idx="2">
                  <c:v>Business, Financial and Other Services</c:v>
                </c:pt>
                <c:pt idx="3">
                  <c:v>Information, Communication and Computer Services</c:v>
                </c:pt>
              </c:strCache>
            </c:strRef>
          </c:cat>
          <c:val>
            <c:numRef>
              <c:f>'3.2'!$U$4:$U$7</c:f>
              <c:numCache>
                <c:formatCode>#,##0</c:formatCode>
                <c:ptCount val="4"/>
                <c:pt idx="0">
                  <c:v>7376</c:v>
                </c:pt>
                <c:pt idx="1">
                  <c:v>114767</c:v>
                </c:pt>
                <c:pt idx="2">
                  <c:v>13704</c:v>
                </c:pt>
                <c:pt idx="3">
                  <c:v>18022</c:v>
                </c:pt>
              </c:numCache>
            </c:numRef>
          </c:val>
        </c:ser>
        <c:dLbls>
          <c:showPercent val="1"/>
        </c:dLbls>
        <c:firstSliceAng val="0"/>
      </c:pieChart>
      <c:spPr>
        <a:noFill/>
        <a:ln w="25400">
          <a:noFill/>
        </a:ln>
      </c:spPr>
    </c:plotArea>
    <c:plotVisOnly val="1"/>
    <c:dispBlanksAs val="zero"/>
  </c:chart>
  <c:spPr>
    <a:solidFill>
      <a:srgbClr val="FFFFFF"/>
    </a:solidFill>
    <a:ln w="3175">
      <a:noFill/>
      <a:prstDash val="solid"/>
    </a:ln>
  </c:spPr>
  <c:txPr>
    <a:bodyPr/>
    <a:lstStyle/>
    <a:p>
      <a:pPr>
        <a:defRPr sz="1200" b="0" i="0" u="none" strike="noStrike" baseline="0">
          <a:solidFill>
            <a:srgbClr val="000000"/>
          </a:solidFill>
          <a:latin typeface="Arial"/>
          <a:ea typeface="Arial"/>
          <a:cs typeface="Arial"/>
        </a:defRPr>
      </a:pPr>
      <a:endParaRPr lang="en-U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E"/>
  <c:clrMapOvr bg1="lt1" tx1="dk1" bg2="lt2" tx2="dk2" accent1="accent1" accent2="accent2" accent3="accent3" accent4="accent4" accent5="accent5" accent6="accent6" hlink="hlink" folHlink="folHlink"/>
  <c:chart>
    <c:title>
      <c:tx>
        <c:rich>
          <a:bodyPr/>
          <a:lstStyle/>
          <a:p>
            <a:pPr>
              <a:defRPr sz="1600"/>
            </a:pPr>
            <a:r>
              <a:rPr lang="en-IE" sz="1600"/>
              <a:t>2010</a:t>
            </a:r>
          </a:p>
        </c:rich>
      </c:tx>
      <c:layout>
        <c:manualLayout>
          <c:xMode val="edge"/>
          <c:yMode val="edge"/>
          <c:x val="5.6641263699620685E-2"/>
          <c:y val="0.84619545194441204"/>
        </c:manualLayout>
      </c:layout>
    </c:title>
    <c:plotArea>
      <c:layout>
        <c:manualLayout>
          <c:layoutTarget val="inner"/>
          <c:xMode val="edge"/>
          <c:yMode val="edge"/>
          <c:x val="0.122988610675124"/>
          <c:y val="0.13258427927122221"/>
          <c:w val="0.78407529669210085"/>
          <c:h val="0.85384039262272349"/>
        </c:manualLayout>
      </c:layout>
      <c:pieChart>
        <c:varyColors val="1"/>
        <c:ser>
          <c:idx val="0"/>
          <c:order val="0"/>
          <c:spPr>
            <a:solidFill>
              <a:srgbClr val="00BED9"/>
            </a:solidFill>
            <a:ln w="25400">
              <a:noFill/>
            </a:ln>
          </c:spPr>
          <c:dPt>
            <c:idx val="1"/>
            <c:spPr>
              <a:solidFill>
                <a:srgbClr val="73C800"/>
              </a:solidFill>
              <a:ln w="25400">
                <a:noFill/>
              </a:ln>
            </c:spPr>
          </c:dPt>
          <c:dPt>
            <c:idx val="2"/>
            <c:spPr>
              <a:solidFill>
                <a:srgbClr val="8F005C"/>
              </a:solidFill>
              <a:ln w="25400">
                <a:noFill/>
              </a:ln>
            </c:spPr>
          </c:dPt>
          <c:dPt>
            <c:idx val="3"/>
            <c:spPr>
              <a:solidFill>
                <a:srgbClr val="ED7600"/>
              </a:solidFill>
              <a:ln w="25400">
                <a:noFill/>
              </a:ln>
            </c:spPr>
          </c:dPt>
          <c:dLbls>
            <c:dLbl>
              <c:idx val="1"/>
              <c:layout>
                <c:manualLayout>
                  <c:x val="-0.21904415721744552"/>
                  <c:y val="-0.21883785214793236"/>
                </c:manualLayout>
              </c:layout>
              <c:tx>
                <c:rich>
                  <a:bodyPr/>
                  <a:lstStyle/>
                  <a:p>
                    <a:r>
                      <a:rPr lang="en-US" sz="1200"/>
                      <a:t>M'facturing
62%</a:t>
                    </a:r>
                  </a:p>
                </c:rich>
              </c:tx>
              <c:showCatName val="1"/>
              <c:showPercent val="1"/>
            </c:dLbl>
            <c:dLbl>
              <c:idx val="2"/>
              <c:layout>
                <c:manualLayout>
                  <c:x val="0.20408433018306912"/>
                  <c:y val="5.7463188057132276E-2"/>
                </c:manualLayout>
              </c:layout>
              <c:tx>
                <c:rich>
                  <a:bodyPr/>
                  <a:lstStyle/>
                  <a:p>
                    <a:r>
                      <a:rPr lang="en-US" sz="1200">
                        <a:solidFill>
                          <a:schemeClr val="bg2">
                            <a:lumMod val="20000"/>
                            <a:lumOff val="80000"/>
                          </a:schemeClr>
                        </a:solidFill>
                      </a:rPr>
                      <a:t>Business, Financial and Other Services
18%</a:t>
                    </a:r>
                  </a:p>
                </c:rich>
              </c:tx>
              <c:showCatName val="1"/>
              <c:showPercent val="1"/>
            </c:dLbl>
            <c:dLbl>
              <c:idx val="3"/>
              <c:layout>
                <c:manualLayout>
                  <c:x val="-0.13851783886811411"/>
                  <c:y val="3.3755178043456742E-2"/>
                </c:manualLayout>
              </c:layout>
              <c:tx>
                <c:rich>
                  <a:bodyPr/>
                  <a:lstStyle/>
                  <a:p>
                    <a:r>
                      <a:rPr lang="en-US" sz="1200"/>
                      <a:t>Information, Comms, and Computer Services
14%</a:t>
                    </a:r>
                  </a:p>
                </c:rich>
              </c:tx>
              <c:showCatName val="1"/>
              <c:showPercent val="1"/>
            </c:dLbl>
            <c:spPr>
              <a:noFill/>
              <a:ln w="3175">
                <a:noFill/>
              </a:ln>
            </c:spPr>
            <c:txPr>
              <a:bodyPr/>
              <a:lstStyle/>
              <a:p>
                <a:pPr>
                  <a:defRPr sz="1200" b="0" i="0" u="none" strike="noStrike" baseline="0">
                    <a:solidFill>
                      <a:srgbClr val="E41F1F"/>
                    </a:solidFill>
                    <a:latin typeface="Trebuchet MS"/>
                    <a:ea typeface="Trebuchet MS"/>
                    <a:cs typeface="Trebuchet MS"/>
                  </a:defRPr>
                </a:pPr>
                <a:endParaRPr lang="en-US"/>
              </a:p>
            </c:txPr>
            <c:showCatName val="1"/>
            <c:showPercent val="1"/>
            <c:showLeaderLines val="1"/>
          </c:dLbls>
          <c:cat>
            <c:strRef>
              <c:f>'3.2'!$T$4:$T$7</c:f>
              <c:strCache>
                <c:ptCount val="4"/>
                <c:pt idx="0">
                  <c:v>Construction, Utilities and Primary Production</c:v>
                </c:pt>
                <c:pt idx="1">
                  <c:v>Manufacturing</c:v>
                </c:pt>
                <c:pt idx="2">
                  <c:v>Business, Financial and Other Services</c:v>
                </c:pt>
                <c:pt idx="3">
                  <c:v>Information, Communication and Computer Services</c:v>
                </c:pt>
              </c:strCache>
            </c:strRef>
          </c:cat>
          <c:val>
            <c:numRef>
              <c:f>'3.2'!$V$4:$V$7</c:f>
              <c:numCache>
                <c:formatCode>#,##0</c:formatCode>
                <c:ptCount val="4"/>
                <c:pt idx="0">
                  <c:v>8458</c:v>
                </c:pt>
                <c:pt idx="1">
                  <c:v>84926</c:v>
                </c:pt>
                <c:pt idx="2">
                  <c:v>24599</c:v>
                </c:pt>
                <c:pt idx="3">
                  <c:v>18402</c:v>
                </c:pt>
              </c:numCache>
            </c:numRef>
          </c:val>
        </c:ser>
        <c:dLbls>
          <c:showPercent val="1"/>
        </c:dLbls>
        <c:firstSliceAng val="0"/>
      </c:pieChart>
      <c:spPr>
        <a:noFill/>
        <a:ln w="25400">
          <a:noFill/>
        </a:ln>
      </c:spPr>
    </c:plotArea>
    <c:plotVisOnly val="1"/>
    <c:dispBlanksAs val="zero"/>
  </c:chart>
  <c:spPr>
    <a:solidFill>
      <a:srgbClr val="FFFFFF"/>
    </a:solidFill>
    <a:ln w="3175">
      <a:noFill/>
      <a:prstDash val="solid"/>
    </a:ln>
  </c:spPr>
  <c:txPr>
    <a:bodyPr/>
    <a:lstStyle/>
    <a:p>
      <a:pPr>
        <a:defRPr sz="1200" b="0" i="0" u="none" strike="noStrike" baseline="0">
          <a:solidFill>
            <a:srgbClr val="000000"/>
          </a:solidFill>
          <a:latin typeface="Arial"/>
          <a:ea typeface="Arial"/>
          <a:cs typeface="Arial"/>
        </a:defRPr>
      </a:pPr>
      <a:endParaRPr lang="en-US"/>
    </a:p>
  </c:txPr>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solidFill>
                  <a:schemeClr val="tx1"/>
                </a:solidFill>
                <a:latin typeface="Arial" charset="0"/>
              </a:defRPr>
            </a:lvl1pPr>
          </a:lstStyle>
          <a:p>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solidFill>
                  <a:schemeClr val="tx1"/>
                </a:solidFill>
                <a:latin typeface="Arial" charset="0"/>
              </a:defRPr>
            </a:lvl1pPr>
          </a:lstStyle>
          <a:p>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solidFill>
                  <a:schemeClr val="tx1"/>
                </a:solidFill>
                <a:latin typeface="Arial" charset="0"/>
              </a:defRPr>
            </a:lvl1pPr>
          </a:lstStyle>
          <a:p>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solidFill>
                  <a:schemeClr val="tx1"/>
                </a:solidFill>
                <a:latin typeface="Arial" charset="0"/>
              </a:defRPr>
            </a:lvl1pPr>
          </a:lstStyle>
          <a:p>
            <a:fld id="{B8B54E41-1D69-4B58-A341-242CD510177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Arial" charset="0"/>
                <a:ea typeface="+mn-ea"/>
                <a:cs typeface="+mn-cs"/>
              </a:rPr>
              <a:t>To help fulfil our policy</a:t>
            </a:r>
            <a:r>
              <a:rPr lang="en-GB" sz="1200" kern="1200" baseline="0" dirty="0" smtClean="0">
                <a:solidFill>
                  <a:schemeClr val="tx1"/>
                </a:solidFill>
                <a:latin typeface="Arial" charset="0"/>
                <a:ea typeface="+mn-ea"/>
                <a:cs typeface="+mn-cs"/>
              </a:rPr>
              <a:t> advisory </a:t>
            </a:r>
            <a:r>
              <a:rPr lang="en-GB" sz="1200" kern="1200" dirty="0" smtClean="0">
                <a:solidFill>
                  <a:schemeClr val="tx1"/>
                </a:solidFill>
                <a:latin typeface="Arial" charset="0"/>
                <a:ea typeface="+mn-ea"/>
                <a:cs typeface="+mn-cs"/>
              </a:rPr>
              <a:t>role, Forfás and the associated agencies undertake a number of surveys on a regular basis and to track performance of agency clients</a:t>
            </a:r>
            <a:endParaRPr lang="en-IE" dirty="0"/>
          </a:p>
        </p:txBody>
      </p:sp>
      <p:sp>
        <p:nvSpPr>
          <p:cNvPr id="4" name="Slide Number Placeholder 3"/>
          <p:cNvSpPr>
            <a:spLocks noGrp="1"/>
          </p:cNvSpPr>
          <p:nvPr>
            <p:ph type="sldNum" sz="quarter" idx="10"/>
          </p:nvPr>
        </p:nvSpPr>
        <p:spPr/>
        <p:txBody>
          <a:bodyPr/>
          <a:lstStyle/>
          <a:p>
            <a:fld id="{B8B54E41-1D69-4B58-A341-242CD5101778}"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smtClean="0"/>
              <a:t>Important to ensure that comparable statistics are produced relating to the base of all agency-assisted companies and to address issues of quality, reliability and validity.  The role of each of the enterprise development agencies will be more "hands-on" – the agencies (based on their existing relationship with client companies) assist the smooth operation of the survey and they work actively with the consultants to help achieve the highest possible response to the survey.</a:t>
            </a:r>
            <a:endParaRPr lang="en-IE" dirty="0"/>
          </a:p>
        </p:txBody>
      </p:sp>
      <p:sp>
        <p:nvSpPr>
          <p:cNvPr id="4" name="Slide Number Placeholder 3"/>
          <p:cNvSpPr>
            <a:spLocks noGrp="1"/>
          </p:cNvSpPr>
          <p:nvPr>
            <p:ph type="sldNum" sz="quarter" idx="10"/>
          </p:nvPr>
        </p:nvSpPr>
        <p:spPr/>
        <p:txBody>
          <a:bodyPr/>
          <a:lstStyle/>
          <a:p>
            <a:fld id="{B8B54E41-1D69-4B58-A341-242CD5101778}"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EI 	3066</a:t>
            </a:r>
          </a:p>
          <a:p>
            <a:r>
              <a:rPr lang="en-IE" dirty="0" smtClean="0"/>
              <a:t>IDA 	618</a:t>
            </a:r>
          </a:p>
          <a:p>
            <a:r>
              <a:rPr lang="en-IE" dirty="0" smtClean="0"/>
              <a:t>SD	69</a:t>
            </a:r>
          </a:p>
          <a:p>
            <a:r>
              <a:rPr lang="en-IE" dirty="0" err="1" smtClean="0"/>
              <a:t>UnG</a:t>
            </a:r>
            <a:r>
              <a:rPr lang="en-IE" smtClean="0"/>
              <a:t>	187</a:t>
            </a:r>
            <a:endParaRPr lang="en-IE" dirty="0"/>
          </a:p>
        </p:txBody>
      </p:sp>
      <p:sp>
        <p:nvSpPr>
          <p:cNvPr id="4" name="Slide Number Placeholder 3"/>
          <p:cNvSpPr>
            <a:spLocks noGrp="1"/>
          </p:cNvSpPr>
          <p:nvPr>
            <p:ph type="sldNum" sz="quarter" idx="10"/>
          </p:nvPr>
        </p:nvSpPr>
        <p:spPr/>
        <p:txBody>
          <a:bodyPr/>
          <a:lstStyle/>
          <a:p>
            <a:fld id="{B8B54E41-1D69-4B58-A341-242CD5101778}"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B8B54E41-1D69-4B58-A341-242CD5101778}" type="slidenum">
              <a:rPr lang="en-US" smtClean="0"/>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sz="1200" kern="1200" baseline="0" dirty="0" smtClean="0">
                <a:solidFill>
                  <a:schemeClr val="tx1"/>
                </a:solidFill>
                <a:latin typeface="Arial" charset="0"/>
                <a:ea typeface="+mn-ea"/>
                <a:cs typeface="+mn-cs"/>
              </a:rPr>
              <a:t>The validation audit will flag responses that are: </a:t>
            </a:r>
          </a:p>
          <a:p>
            <a:endParaRPr lang="en-IE" sz="1200" kern="1200" baseline="0" dirty="0" smtClean="0">
              <a:solidFill>
                <a:schemeClr val="tx1"/>
              </a:solidFill>
              <a:latin typeface="Arial" charset="0"/>
              <a:ea typeface="+mn-ea"/>
              <a:cs typeface="+mn-cs"/>
            </a:endParaRPr>
          </a:p>
          <a:p>
            <a:r>
              <a:rPr lang="en-IE" sz="1200" kern="1200" baseline="0" dirty="0" smtClean="0">
                <a:solidFill>
                  <a:schemeClr val="tx1"/>
                </a:solidFill>
                <a:latin typeface="Arial" charset="0"/>
                <a:ea typeface="+mn-ea"/>
                <a:cs typeface="+mn-cs"/>
              </a:rPr>
              <a:t>1. Significantly above or below ‘normal’ responses (sales of €10,000,000,000 where the median sales are €10,000,000 and 9th </a:t>
            </a:r>
            <a:r>
              <a:rPr lang="en-IE" sz="1200" kern="1200" baseline="0" dirty="0" err="1" smtClean="0">
                <a:solidFill>
                  <a:schemeClr val="tx1"/>
                </a:solidFill>
                <a:latin typeface="Arial" charset="0"/>
                <a:ea typeface="+mn-ea"/>
                <a:cs typeface="+mn-cs"/>
              </a:rPr>
              <a:t>decile</a:t>
            </a:r>
            <a:r>
              <a:rPr lang="en-IE" sz="1200" kern="1200" baseline="0" dirty="0" smtClean="0">
                <a:solidFill>
                  <a:schemeClr val="tx1"/>
                </a:solidFill>
                <a:latin typeface="Arial" charset="0"/>
                <a:ea typeface="+mn-ea"/>
                <a:cs typeface="+mn-cs"/>
              </a:rPr>
              <a:t> sales are €35,000,000) </a:t>
            </a:r>
          </a:p>
          <a:p>
            <a:endParaRPr lang="en-IE" sz="1200" kern="1200" baseline="0" dirty="0" smtClean="0">
              <a:solidFill>
                <a:schemeClr val="tx1"/>
              </a:solidFill>
              <a:latin typeface="Arial" charset="0"/>
              <a:ea typeface="+mn-ea"/>
              <a:cs typeface="+mn-cs"/>
            </a:endParaRPr>
          </a:p>
          <a:p>
            <a:r>
              <a:rPr lang="en-IE" sz="1200" kern="1200" baseline="0" dirty="0" smtClean="0">
                <a:solidFill>
                  <a:schemeClr val="tx1"/>
                </a:solidFill>
                <a:latin typeface="Arial" charset="0"/>
                <a:ea typeface="+mn-ea"/>
                <a:cs typeface="+mn-cs"/>
              </a:rPr>
              <a:t>2. Have amounts that are significantly higher or lower than previous years’ data (e.g. total sales increased from €50,000 to €10,000,000 from last year) </a:t>
            </a:r>
          </a:p>
          <a:p>
            <a:endParaRPr lang="en-IE" sz="1200" kern="1200" baseline="0" dirty="0" smtClean="0">
              <a:solidFill>
                <a:schemeClr val="tx1"/>
              </a:solidFill>
              <a:latin typeface="Arial" charset="0"/>
              <a:ea typeface="+mn-ea"/>
              <a:cs typeface="+mn-cs"/>
            </a:endParaRPr>
          </a:p>
          <a:p>
            <a:r>
              <a:rPr lang="en-IE" sz="1200" kern="1200" baseline="0" dirty="0" smtClean="0">
                <a:solidFill>
                  <a:schemeClr val="tx1"/>
                </a:solidFill>
                <a:latin typeface="Arial" charset="0"/>
                <a:ea typeface="+mn-ea"/>
                <a:cs typeface="+mn-cs"/>
              </a:rPr>
              <a:t>3. Show figures that are outside known acceptable limits (e.g. 120%) </a:t>
            </a:r>
          </a:p>
          <a:p>
            <a:endParaRPr lang="en-IE" sz="1200" kern="1200" baseline="0" dirty="0" smtClean="0">
              <a:solidFill>
                <a:schemeClr val="tx1"/>
              </a:solidFill>
              <a:latin typeface="Arial" charset="0"/>
              <a:ea typeface="+mn-ea"/>
              <a:cs typeface="+mn-cs"/>
            </a:endParaRPr>
          </a:p>
          <a:p>
            <a:r>
              <a:rPr lang="en-IE" sz="1200" kern="1200" baseline="0" dirty="0" smtClean="0">
                <a:solidFill>
                  <a:schemeClr val="tx1"/>
                </a:solidFill>
                <a:latin typeface="Arial" charset="0"/>
                <a:ea typeface="+mn-ea"/>
                <a:cs typeface="+mn-cs"/>
              </a:rPr>
              <a:t>4. Have figures that do not add up to the total (e.g. domestic and export sales do not add up to total sales) </a:t>
            </a:r>
          </a:p>
          <a:p>
            <a:endParaRPr lang="en-IE" dirty="0"/>
          </a:p>
        </p:txBody>
      </p:sp>
      <p:sp>
        <p:nvSpPr>
          <p:cNvPr id="4" name="Slide Number Placeholder 3"/>
          <p:cNvSpPr>
            <a:spLocks noGrp="1"/>
          </p:cNvSpPr>
          <p:nvPr>
            <p:ph type="sldNum" sz="quarter" idx="10"/>
          </p:nvPr>
        </p:nvSpPr>
        <p:spPr/>
        <p:txBody>
          <a:bodyPr/>
          <a:lstStyle/>
          <a:p>
            <a:fld id="{B8B54E41-1D69-4B58-A341-242CD5101778}"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sz="1200" kern="1200" dirty="0" smtClean="0">
                <a:solidFill>
                  <a:schemeClr val="tx1"/>
                </a:solidFill>
                <a:latin typeface="Arial" charset="0"/>
                <a:ea typeface="+mn-ea"/>
                <a:cs typeface="+mn-cs"/>
              </a:rPr>
              <a:t>This graph shows that the total export intensity of Irish-owned industry has increased from 37 percent in 2000 to 46 percent in 2010 and is forecast to increase to 51 percent in 2011. In the period 2008 to 2010 although domestic sales have declined from €22 billion to €15 billion, exports remained stable at €12.3 billion in 2008 and 2010, highlighting a growing importance to Irish businesses of securing sales in foreign markets. </a:t>
            </a:r>
          </a:p>
          <a:p>
            <a:r>
              <a:rPr lang="en-IE" sz="1200" kern="1200" dirty="0" smtClean="0">
                <a:solidFill>
                  <a:schemeClr val="tx1"/>
                </a:solidFill>
                <a:latin typeface="Arial" charset="0"/>
                <a:ea typeface="+mn-ea"/>
                <a:cs typeface="+mn-cs"/>
              </a:rPr>
              <a:t>The sector with the highest export intensity is the Information, Communication and Computer sector, ranging from 63 percent in 2000 to 56 percent in 2010 and an estimated 62 percent in 2011. This sector accounts for 9 percent of total indigenous export sales.</a:t>
            </a:r>
          </a:p>
          <a:p>
            <a:r>
              <a:rPr lang="en-IE" sz="1200" kern="1200" dirty="0" smtClean="0">
                <a:solidFill>
                  <a:schemeClr val="tx1"/>
                </a:solidFill>
                <a:latin typeface="Arial" charset="0"/>
                <a:ea typeface="+mn-ea"/>
                <a:cs typeface="+mn-cs"/>
              </a:rPr>
              <a:t>The Food, Drink and Tobacco sector accounts for 48 percent of export sales in 2010 and has an export intensity of 51 percent in 2010 up from 42 percent in 2001. Export sales in Traditional Manufacturing increased from €1.7 billion to €2 billion from 2009 to 2010 while domestic sales decreased from €3.8 billion to €3.2 billion. </a:t>
            </a:r>
          </a:p>
          <a:p>
            <a:r>
              <a:rPr lang="en-IE" sz="1200" kern="1200" dirty="0" smtClean="0">
                <a:solidFill>
                  <a:schemeClr val="tx1"/>
                </a:solidFill>
                <a:latin typeface="Arial" charset="0"/>
                <a:ea typeface="+mn-ea"/>
                <a:cs typeface="+mn-cs"/>
              </a:rPr>
              <a:t>Export intensity for the Modern Manufacturing and Energy sector increased from 18 percent to 30 percent between 2009 and 2010. (This can be attributed to the energy, water, waste and construction sector which saw an increase in exports over the period of 84 percent and a decline in total sales of 28 percent over the same period.) </a:t>
            </a:r>
          </a:p>
          <a:p>
            <a:endParaRPr lang="en-IE" dirty="0"/>
          </a:p>
        </p:txBody>
      </p:sp>
      <p:sp>
        <p:nvSpPr>
          <p:cNvPr id="4" name="Slide Number Placeholder 3"/>
          <p:cNvSpPr>
            <a:spLocks noGrp="1"/>
          </p:cNvSpPr>
          <p:nvPr>
            <p:ph type="sldNum" sz="quarter" idx="10"/>
          </p:nvPr>
        </p:nvSpPr>
        <p:spPr/>
        <p:txBody>
          <a:bodyPr/>
          <a:lstStyle/>
          <a:p>
            <a:fld id="{B8B54E41-1D69-4B58-A341-242CD5101778}" type="slidenum">
              <a:rPr lang="en-US" smtClean="0"/>
              <a:pPr/>
              <a:t>18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IE" sz="1200" kern="1200" dirty="0" smtClean="0">
                <a:solidFill>
                  <a:schemeClr val="tx1"/>
                </a:solidFill>
                <a:latin typeface="Arial" charset="0"/>
                <a:ea typeface="+mn-ea"/>
                <a:cs typeface="+mn-cs"/>
              </a:rPr>
              <a:t>As a share of total Irish-owned company employment, manufacturing has fallen from 114,767 in 2001(74 percent of total employment) to just under 85,000 in 2010 (62 percent of total employment). Alongside an 80 percent absolute increase in employment between 2001 and 2010, Business, Financial and Other Services has seen its share double from 9 to 18 percent over the same period. The Construction, Utilities and Primary Production and Information, Communications and Computer Services sector groupings each saw small increases in shares of total employment between 2001 and 2010.</a:t>
            </a:r>
          </a:p>
          <a:p>
            <a:endParaRPr lang="en-IE" dirty="0"/>
          </a:p>
        </p:txBody>
      </p:sp>
      <p:sp>
        <p:nvSpPr>
          <p:cNvPr id="4" name="Slide Number Placeholder 3"/>
          <p:cNvSpPr>
            <a:spLocks noGrp="1"/>
          </p:cNvSpPr>
          <p:nvPr>
            <p:ph type="sldNum" sz="quarter" idx="10"/>
          </p:nvPr>
        </p:nvSpPr>
        <p:spPr/>
        <p:txBody>
          <a:bodyPr/>
          <a:lstStyle/>
          <a:p>
            <a:fld id="{B8B54E41-1D69-4B58-A341-242CD5101778}" type="slidenum">
              <a:rPr lang="en-US" smtClean="0"/>
              <a:pPr/>
              <a:t>22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B8B54E41-1D69-4B58-A341-242CD5101778}"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spect="1" noChangeArrowheads="1"/>
          </p:cNvSpPr>
          <p:nvPr>
            <p:ph type="ctrTitle"/>
          </p:nvPr>
        </p:nvSpPr>
        <p:spPr>
          <a:xfrm>
            <a:off x="2843213" y="2420938"/>
            <a:ext cx="6049962" cy="2016125"/>
          </a:xfrm>
        </p:spPr>
        <p:txBody>
          <a:bodyPr anchor="ctr"/>
          <a:lstStyle>
            <a:lvl1pPr>
              <a:lnSpc>
                <a:spcPct val="100000"/>
              </a:lnSpc>
              <a:defRPr sz="4800">
                <a:solidFill>
                  <a:srgbClr val="FFFFFF"/>
                </a:solidFill>
              </a:defRPr>
            </a:lvl1pPr>
          </a:lstStyle>
          <a:p>
            <a:r>
              <a:rPr lang="en-US"/>
              <a:t>Click to edit title</a:t>
            </a:r>
          </a:p>
        </p:txBody>
      </p:sp>
      <p:sp>
        <p:nvSpPr>
          <p:cNvPr id="3075" name="Rectangle 3"/>
          <p:cNvSpPr>
            <a:spLocks noGrp="1" noChangeArrowheads="1"/>
          </p:cNvSpPr>
          <p:nvPr>
            <p:ph type="subTitle" idx="1"/>
          </p:nvPr>
        </p:nvSpPr>
        <p:spPr>
          <a:xfrm>
            <a:off x="2843213" y="4508500"/>
            <a:ext cx="6046787" cy="1296988"/>
          </a:xfrm>
        </p:spPr>
        <p:txBody>
          <a:bodyPr/>
          <a:lstStyle>
            <a:lvl1pPr marL="0" indent="0">
              <a:lnSpc>
                <a:spcPts val="5000"/>
              </a:lnSpc>
              <a:buFont typeface="Arial" charset="0"/>
              <a:buNone/>
              <a:defRPr>
                <a:solidFill>
                  <a:srgbClr val="FFFFFF"/>
                </a:solidFill>
              </a:defRPr>
            </a:lvl1pPr>
          </a:lstStyle>
          <a:p>
            <a:r>
              <a:rPr lang="en-US"/>
              <a:t>Click to edit Master subtitle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4288" y="549275"/>
            <a:ext cx="1808162" cy="5194300"/>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935038" y="549275"/>
            <a:ext cx="5276850" cy="5194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I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935038" y="1628775"/>
            <a:ext cx="35417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29150" y="1628775"/>
            <a:ext cx="35433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74725" y="549275"/>
            <a:ext cx="7197725" cy="71913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35038" y="1628775"/>
            <a:ext cx="7237412" cy="411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l" rtl="0" fontAlgn="base">
        <a:lnSpc>
          <a:spcPts val="3200"/>
        </a:lnSpc>
        <a:spcBef>
          <a:spcPct val="0"/>
        </a:spcBef>
        <a:spcAft>
          <a:spcPct val="0"/>
        </a:spcAft>
        <a:defRPr sz="3200" b="1">
          <a:solidFill>
            <a:srgbClr val="691768"/>
          </a:solidFill>
          <a:latin typeface="+mj-lt"/>
          <a:ea typeface="+mj-ea"/>
          <a:cs typeface="+mj-cs"/>
        </a:defRPr>
      </a:lvl1pPr>
      <a:lvl2pPr algn="l" rtl="0" fontAlgn="base">
        <a:lnSpc>
          <a:spcPts val="3200"/>
        </a:lnSpc>
        <a:spcBef>
          <a:spcPct val="0"/>
        </a:spcBef>
        <a:spcAft>
          <a:spcPct val="0"/>
        </a:spcAft>
        <a:defRPr sz="3200" b="1">
          <a:solidFill>
            <a:srgbClr val="691768"/>
          </a:solidFill>
          <a:latin typeface="Trebuchet MS" pitchFamily="34" charset="0"/>
        </a:defRPr>
      </a:lvl2pPr>
      <a:lvl3pPr algn="l" rtl="0" fontAlgn="base">
        <a:lnSpc>
          <a:spcPts val="3200"/>
        </a:lnSpc>
        <a:spcBef>
          <a:spcPct val="0"/>
        </a:spcBef>
        <a:spcAft>
          <a:spcPct val="0"/>
        </a:spcAft>
        <a:defRPr sz="3200" b="1">
          <a:solidFill>
            <a:srgbClr val="691768"/>
          </a:solidFill>
          <a:latin typeface="Trebuchet MS" pitchFamily="34" charset="0"/>
        </a:defRPr>
      </a:lvl3pPr>
      <a:lvl4pPr algn="l" rtl="0" fontAlgn="base">
        <a:lnSpc>
          <a:spcPts val="3200"/>
        </a:lnSpc>
        <a:spcBef>
          <a:spcPct val="0"/>
        </a:spcBef>
        <a:spcAft>
          <a:spcPct val="0"/>
        </a:spcAft>
        <a:defRPr sz="3200" b="1">
          <a:solidFill>
            <a:srgbClr val="691768"/>
          </a:solidFill>
          <a:latin typeface="Trebuchet MS" pitchFamily="34" charset="0"/>
        </a:defRPr>
      </a:lvl4pPr>
      <a:lvl5pPr algn="l" rtl="0" fontAlgn="base">
        <a:lnSpc>
          <a:spcPts val="3200"/>
        </a:lnSpc>
        <a:spcBef>
          <a:spcPct val="0"/>
        </a:spcBef>
        <a:spcAft>
          <a:spcPct val="0"/>
        </a:spcAft>
        <a:defRPr sz="3200" b="1">
          <a:solidFill>
            <a:srgbClr val="691768"/>
          </a:solidFill>
          <a:latin typeface="Trebuchet MS" pitchFamily="34" charset="0"/>
        </a:defRPr>
      </a:lvl5pPr>
      <a:lvl6pPr marL="457200" algn="l" rtl="0" fontAlgn="base">
        <a:lnSpc>
          <a:spcPts val="3200"/>
        </a:lnSpc>
        <a:spcBef>
          <a:spcPct val="0"/>
        </a:spcBef>
        <a:spcAft>
          <a:spcPct val="0"/>
        </a:spcAft>
        <a:defRPr sz="3200" b="1">
          <a:solidFill>
            <a:srgbClr val="691768"/>
          </a:solidFill>
          <a:latin typeface="Trebuchet MS" pitchFamily="34" charset="0"/>
        </a:defRPr>
      </a:lvl6pPr>
      <a:lvl7pPr marL="914400" algn="l" rtl="0" fontAlgn="base">
        <a:lnSpc>
          <a:spcPts val="3200"/>
        </a:lnSpc>
        <a:spcBef>
          <a:spcPct val="0"/>
        </a:spcBef>
        <a:spcAft>
          <a:spcPct val="0"/>
        </a:spcAft>
        <a:defRPr sz="3200" b="1">
          <a:solidFill>
            <a:srgbClr val="691768"/>
          </a:solidFill>
          <a:latin typeface="Trebuchet MS" pitchFamily="34" charset="0"/>
        </a:defRPr>
      </a:lvl7pPr>
      <a:lvl8pPr marL="1371600" algn="l" rtl="0" fontAlgn="base">
        <a:lnSpc>
          <a:spcPts val="3200"/>
        </a:lnSpc>
        <a:spcBef>
          <a:spcPct val="0"/>
        </a:spcBef>
        <a:spcAft>
          <a:spcPct val="0"/>
        </a:spcAft>
        <a:defRPr sz="3200" b="1">
          <a:solidFill>
            <a:srgbClr val="691768"/>
          </a:solidFill>
          <a:latin typeface="Trebuchet MS" pitchFamily="34" charset="0"/>
        </a:defRPr>
      </a:lvl8pPr>
      <a:lvl9pPr marL="1828800" algn="l" rtl="0" fontAlgn="base">
        <a:lnSpc>
          <a:spcPts val="3200"/>
        </a:lnSpc>
        <a:spcBef>
          <a:spcPct val="0"/>
        </a:spcBef>
        <a:spcAft>
          <a:spcPct val="0"/>
        </a:spcAft>
        <a:defRPr sz="3200" b="1">
          <a:solidFill>
            <a:srgbClr val="691768"/>
          </a:solidFill>
          <a:latin typeface="Trebuchet MS" pitchFamily="34" charset="0"/>
        </a:defRPr>
      </a:lvl9pPr>
    </p:titleStyle>
    <p:bodyStyle>
      <a:lvl1pPr marL="342900" indent="-342900" algn="l" rtl="0" fontAlgn="base">
        <a:spcBef>
          <a:spcPct val="20000"/>
        </a:spcBef>
        <a:spcAft>
          <a:spcPct val="30000"/>
        </a:spcAft>
        <a:buClr>
          <a:srgbClr val="E41F1F"/>
        </a:buClr>
        <a:buFont typeface="Arial" charset="0"/>
        <a:buChar char="►"/>
        <a:defRPr sz="2600" b="1">
          <a:solidFill>
            <a:srgbClr val="691768"/>
          </a:solidFill>
          <a:latin typeface="+mn-lt"/>
          <a:ea typeface="+mn-ea"/>
          <a:cs typeface="+mn-cs"/>
        </a:defRPr>
      </a:lvl1pPr>
      <a:lvl2pPr marL="742950" indent="-285750" algn="l" rtl="0" fontAlgn="base">
        <a:spcBef>
          <a:spcPct val="20000"/>
        </a:spcBef>
        <a:spcAft>
          <a:spcPct val="30000"/>
        </a:spcAft>
        <a:buClr>
          <a:srgbClr val="E41F1F"/>
        </a:buClr>
        <a:buChar char="•"/>
        <a:defRPr sz="2400">
          <a:solidFill>
            <a:srgbClr val="8F005C"/>
          </a:solidFill>
          <a:latin typeface="+mn-lt"/>
        </a:defRPr>
      </a:lvl2pPr>
      <a:lvl3pPr marL="1143000" indent="-228600" algn="l" rtl="0" fontAlgn="base">
        <a:spcBef>
          <a:spcPct val="20000"/>
        </a:spcBef>
        <a:spcAft>
          <a:spcPct val="30000"/>
        </a:spcAft>
        <a:buClr>
          <a:srgbClr val="E41F1F"/>
        </a:buClr>
        <a:buChar char="•"/>
        <a:defRPr sz="2200">
          <a:solidFill>
            <a:srgbClr val="8F005C"/>
          </a:solidFill>
          <a:latin typeface="+mn-lt"/>
        </a:defRPr>
      </a:lvl3pPr>
      <a:lvl4pPr marL="1600200" indent="-228600" algn="l" rtl="0" fontAlgn="base">
        <a:spcBef>
          <a:spcPct val="20000"/>
        </a:spcBef>
        <a:spcAft>
          <a:spcPct val="30000"/>
        </a:spcAft>
        <a:buClr>
          <a:srgbClr val="E41F1F"/>
        </a:buClr>
        <a:buChar char="•"/>
        <a:defRPr sz="2000">
          <a:solidFill>
            <a:srgbClr val="333333"/>
          </a:solidFill>
          <a:latin typeface="+mn-lt"/>
        </a:defRPr>
      </a:lvl4pPr>
      <a:lvl5pPr marL="2057400" indent="-228600" algn="l" rtl="0" fontAlgn="base">
        <a:spcBef>
          <a:spcPct val="20000"/>
        </a:spcBef>
        <a:spcAft>
          <a:spcPct val="0"/>
        </a:spcAft>
        <a:buChar char="•"/>
        <a:defRPr>
          <a:solidFill>
            <a:srgbClr val="1A2D5B"/>
          </a:solidFill>
          <a:latin typeface="+mn-lt"/>
        </a:defRPr>
      </a:lvl5pPr>
      <a:lvl6pPr marL="2514600" indent="-228600" algn="l" rtl="0" fontAlgn="base">
        <a:spcBef>
          <a:spcPct val="20000"/>
        </a:spcBef>
        <a:spcAft>
          <a:spcPct val="0"/>
        </a:spcAft>
        <a:buChar char="•"/>
        <a:defRPr>
          <a:solidFill>
            <a:srgbClr val="1A2D5B"/>
          </a:solidFill>
          <a:latin typeface="+mn-lt"/>
        </a:defRPr>
      </a:lvl6pPr>
      <a:lvl7pPr marL="2971800" indent="-228600" algn="l" rtl="0" fontAlgn="base">
        <a:spcBef>
          <a:spcPct val="20000"/>
        </a:spcBef>
        <a:spcAft>
          <a:spcPct val="0"/>
        </a:spcAft>
        <a:buChar char="•"/>
        <a:defRPr>
          <a:solidFill>
            <a:srgbClr val="1A2D5B"/>
          </a:solidFill>
          <a:latin typeface="+mn-lt"/>
        </a:defRPr>
      </a:lvl7pPr>
      <a:lvl8pPr marL="3429000" indent="-228600" algn="l" rtl="0" fontAlgn="base">
        <a:spcBef>
          <a:spcPct val="20000"/>
        </a:spcBef>
        <a:spcAft>
          <a:spcPct val="0"/>
        </a:spcAft>
        <a:buChar char="•"/>
        <a:defRPr>
          <a:solidFill>
            <a:srgbClr val="1A2D5B"/>
          </a:solidFill>
          <a:latin typeface="+mn-lt"/>
        </a:defRPr>
      </a:lvl8pPr>
      <a:lvl9pPr marL="3886200" indent="-228600" algn="l" rtl="0" fontAlgn="base">
        <a:spcBef>
          <a:spcPct val="20000"/>
        </a:spcBef>
        <a:spcAft>
          <a:spcPct val="0"/>
        </a:spcAft>
        <a:buChar char="•"/>
        <a:defRPr>
          <a:solidFill>
            <a:srgbClr val="1A2D5B"/>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8551" name="Rectangle 7"/>
          <p:cNvSpPr>
            <a:spLocks noGrp="1" noChangeArrowheads="1"/>
          </p:cNvSpPr>
          <p:nvPr>
            <p:ph type="title"/>
          </p:nvPr>
        </p:nvSpPr>
        <p:spPr bwMode="auto">
          <a:xfrm>
            <a:off x="863600" y="404813"/>
            <a:ext cx="7308850" cy="5762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rtl="0" fontAlgn="base">
        <a:spcBef>
          <a:spcPct val="0"/>
        </a:spcBef>
        <a:spcAft>
          <a:spcPct val="0"/>
        </a:spcAft>
        <a:defRPr sz="3200" b="1">
          <a:solidFill>
            <a:srgbClr val="691768"/>
          </a:solidFill>
          <a:latin typeface="+mj-lt"/>
          <a:ea typeface="+mj-ea"/>
          <a:cs typeface="+mj-cs"/>
        </a:defRPr>
      </a:lvl1pPr>
      <a:lvl2pPr algn="l" rtl="0" fontAlgn="base">
        <a:spcBef>
          <a:spcPct val="0"/>
        </a:spcBef>
        <a:spcAft>
          <a:spcPct val="0"/>
        </a:spcAft>
        <a:defRPr sz="3200" b="1">
          <a:solidFill>
            <a:srgbClr val="691768"/>
          </a:solidFill>
          <a:latin typeface="Trebuchet MS" pitchFamily="34" charset="0"/>
        </a:defRPr>
      </a:lvl2pPr>
      <a:lvl3pPr algn="l" rtl="0" fontAlgn="base">
        <a:spcBef>
          <a:spcPct val="0"/>
        </a:spcBef>
        <a:spcAft>
          <a:spcPct val="0"/>
        </a:spcAft>
        <a:defRPr sz="3200" b="1">
          <a:solidFill>
            <a:srgbClr val="691768"/>
          </a:solidFill>
          <a:latin typeface="Trebuchet MS" pitchFamily="34" charset="0"/>
        </a:defRPr>
      </a:lvl3pPr>
      <a:lvl4pPr algn="l" rtl="0" fontAlgn="base">
        <a:spcBef>
          <a:spcPct val="0"/>
        </a:spcBef>
        <a:spcAft>
          <a:spcPct val="0"/>
        </a:spcAft>
        <a:defRPr sz="3200" b="1">
          <a:solidFill>
            <a:srgbClr val="691768"/>
          </a:solidFill>
          <a:latin typeface="Trebuchet MS" pitchFamily="34" charset="0"/>
        </a:defRPr>
      </a:lvl4pPr>
      <a:lvl5pPr algn="l" rtl="0" fontAlgn="base">
        <a:spcBef>
          <a:spcPct val="0"/>
        </a:spcBef>
        <a:spcAft>
          <a:spcPct val="0"/>
        </a:spcAft>
        <a:defRPr sz="3200" b="1">
          <a:solidFill>
            <a:srgbClr val="691768"/>
          </a:solidFill>
          <a:latin typeface="Trebuchet MS" pitchFamily="34" charset="0"/>
        </a:defRPr>
      </a:lvl5pPr>
      <a:lvl6pPr marL="457200" algn="l" rtl="0" fontAlgn="base">
        <a:spcBef>
          <a:spcPct val="0"/>
        </a:spcBef>
        <a:spcAft>
          <a:spcPct val="0"/>
        </a:spcAft>
        <a:defRPr sz="3200" b="1">
          <a:solidFill>
            <a:srgbClr val="691768"/>
          </a:solidFill>
          <a:latin typeface="Trebuchet MS" pitchFamily="34" charset="0"/>
        </a:defRPr>
      </a:lvl6pPr>
      <a:lvl7pPr marL="914400" algn="l" rtl="0" fontAlgn="base">
        <a:spcBef>
          <a:spcPct val="0"/>
        </a:spcBef>
        <a:spcAft>
          <a:spcPct val="0"/>
        </a:spcAft>
        <a:defRPr sz="3200" b="1">
          <a:solidFill>
            <a:srgbClr val="691768"/>
          </a:solidFill>
          <a:latin typeface="Trebuchet MS" pitchFamily="34" charset="0"/>
        </a:defRPr>
      </a:lvl7pPr>
      <a:lvl8pPr marL="1371600" algn="l" rtl="0" fontAlgn="base">
        <a:spcBef>
          <a:spcPct val="0"/>
        </a:spcBef>
        <a:spcAft>
          <a:spcPct val="0"/>
        </a:spcAft>
        <a:defRPr sz="3200" b="1">
          <a:solidFill>
            <a:srgbClr val="691768"/>
          </a:solidFill>
          <a:latin typeface="Trebuchet MS" pitchFamily="34" charset="0"/>
        </a:defRPr>
      </a:lvl8pPr>
      <a:lvl9pPr marL="1828800" algn="l" rtl="0" fontAlgn="base">
        <a:spcBef>
          <a:spcPct val="0"/>
        </a:spcBef>
        <a:spcAft>
          <a:spcPct val="0"/>
        </a:spcAft>
        <a:defRPr sz="3200" b="1">
          <a:solidFill>
            <a:srgbClr val="691768"/>
          </a:solidFill>
          <a:latin typeface="Trebuchet MS" pitchFamily="34" charset="0"/>
        </a:defRPr>
      </a:lvl9pPr>
    </p:titleStyle>
    <p:bodyStyle>
      <a:lvl1pPr marL="342900" indent="-342900" algn="l" rtl="0" fontAlgn="base">
        <a:spcBef>
          <a:spcPct val="20000"/>
        </a:spcBef>
        <a:spcAft>
          <a:spcPct val="0"/>
        </a:spcAft>
        <a:buClr>
          <a:schemeClr val="accent2"/>
        </a:buClr>
        <a:buFont typeface="Arial" charset="0"/>
        <a:buChar char="►"/>
        <a:defRPr sz="2400">
          <a:solidFill>
            <a:schemeClr val="tx1"/>
          </a:solidFill>
          <a:latin typeface="+mn-lt"/>
          <a:ea typeface="+mn-ea"/>
          <a:cs typeface="+mn-cs"/>
        </a:defRPr>
      </a:lvl1pPr>
      <a:lvl2pPr marL="742950" indent="-285750" algn="l" rtl="0" fontAlgn="base">
        <a:spcBef>
          <a:spcPct val="20000"/>
        </a:spcBef>
        <a:spcAft>
          <a:spcPct val="0"/>
        </a:spcAft>
        <a:buClr>
          <a:schemeClr val="accent2"/>
        </a:buClr>
        <a:buChar char="•"/>
        <a:defRPr sz="2000">
          <a:solidFill>
            <a:schemeClr val="tx1"/>
          </a:solidFill>
          <a:latin typeface="+mn-lt"/>
        </a:defRPr>
      </a:lvl2pPr>
      <a:lvl3pPr marL="1143000" indent="-228600" algn="l" rtl="0" fontAlgn="base">
        <a:spcBef>
          <a:spcPct val="20000"/>
        </a:spcBef>
        <a:spcAft>
          <a:spcPct val="0"/>
        </a:spcAft>
        <a:buClr>
          <a:schemeClr val="accent2"/>
        </a:buClr>
        <a:buChar char="•"/>
        <a:defRPr>
          <a:solidFill>
            <a:schemeClr val="tx1"/>
          </a:solidFill>
          <a:latin typeface="+mn-lt"/>
        </a:defRPr>
      </a:lvl3pPr>
      <a:lvl4pPr marL="1600200" indent="-228600" algn="l" rtl="0" fontAlgn="base">
        <a:spcBef>
          <a:spcPct val="20000"/>
        </a:spcBef>
        <a:spcAft>
          <a:spcPct val="0"/>
        </a:spcAft>
        <a:buClr>
          <a:schemeClr val="accent2"/>
        </a:buClr>
        <a:buChar char="•"/>
        <a:defRPr sz="16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24.xml.rels><?xml version="1.0" encoding="UTF-8" standalone="yes"?>
<Relationships xmlns="http://schemas.openxmlformats.org/package/2006/relationships"><Relationship Id="rId3" Type="http://schemas.openxmlformats.org/officeDocument/2006/relationships/hyperlink" Target="mailto:Jonathan.Healy@forfas.ie" TargetMode="External"/><Relationship Id="rId2" Type="http://schemas.openxmlformats.org/officeDocument/2006/relationships/hyperlink" Target="http://www.forfas.ie/publication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5" name="Rectangle 17"/>
          <p:cNvSpPr>
            <a:spLocks noGrp="1" noChangeAspect="1" noChangeArrowheads="1"/>
          </p:cNvSpPr>
          <p:nvPr>
            <p:ph type="ctrTitle"/>
          </p:nvPr>
        </p:nvSpPr>
        <p:spPr>
          <a:xfrm>
            <a:off x="2771800" y="2132856"/>
            <a:ext cx="6049962" cy="2016125"/>
          </a:xfrm>
        </p:spPr>
        <p:txBody>
          <a:bodyPr/>
          <a:lstStyle/>
          <a:p>
            <a:r>
              <a:rPr lang="en-GB" sz="4000" dirty="0" smtClean="0"/>
              <a:t>CSO Enterprise Statistics Liaison Group</a:t>
            </a:r>
            <a:endParaRPr lang="en-GB" sz="4000" dirty="0"/>
          </a:p>
        </p:txBody>
      </p:sp>
      <p:sp>
        <p:nvSpPr>
          <p:cNvPr id="2066" name="Rectangle 18"/>
          <p:cNvSpPr>
            <a:spLocks noGrp="1" noChangeArrowheads="1"/>
          </p:cNvSpPr>
          <p:nvPr>
            <p:ph type="subTitle" idx="1"/>
          </p:nvPr>
        </p:nvSpPr>
        <p:spPr>
          <a:xfrm>
            <a:off x="2843808" y="4077072"/>
            <a:ext cx="6046787" cy="1800424"/>
          </a:xfrm>
        </p:spPr>
        <p:txBody>
          <a:bodyPr/>
          <a:lstStyle/>
          <a:p>
            <a:pPr>
              <a:lnSpc>
                <a:spcPts val="2000"/>
              </a:lnSpc>
            </a:pPr>
            <a:r>
              <a:rPr lang="en-GB" dirty="0" smtClean="0"/>
              <a:t>Jonathan Healy</a:t>
            </a:r>
          </a:p>
          <a:p>
            <a:pPr>
              <a:lnSpc>
                <a:spcPts val="2000"/>
              </a:lnSpc>
            </a:pPr>
            <a:r>
              <a:rPr lang="en-GB" dirty="0" smtClean="0"/>
              <a:t>Senior Economist</a:t>
            </a:r>
          </a:p>
          <a:p>
            <a:r>
              <a:rPr lang="en-GB" dirty="0" smtClean="0"/>
              <a:t>23/11/11</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ABSEI Methodology</a:t>
            </a:r>
            <a:endParaRPr lang="en-IE" dirty="0"/>
          </a:p>
        </p:txBody>
      </p:sp>
      <p:sp>
        <p:nvSpPr>
          <p:cNvPr id="3" name="Content Placeholder 2"/>
          <p:cNvSpPr>
            <a:spLocks noGrp="1"/>
          </p:cNvSpPr>
          <p:nvPr>
            <p:ph idx="1"/>
          </p:nvPr>
        </p:nvSpPr>
        <p:spPr/>
        <p:txBody>
          <a:bodyPr/>
          <a:lstStyle/>
          <a:p>
            <a:pPr marL="514350" indent="-514350">
              <a:buFont typeface="+mj-lt"/>
              <a:buAutoNum type="arabicPeriod"/>
            </a:pPr>
            <a:r>
              <a:rPr lang="en-IE" dirty="0" smtClean="0"/>
              <a:t>Initial mail-out</a:t>
            </a:r>
          </a:p>
          <a:p>
            <a:pPr marL="514350" indent="-514350">
              <a:buFont typeface="+mj-lt"/>
              <a:buAutoNum type="arabicPeriod"/>
            </a:pPr>
            <a:r>
              <a:rPr lang="en-IE" dirty="0" smtClean="0"/>
              <a:t>Follow-up</a:t>
            </a:r>
          </a:p>
          <a:p>
            <a:pPr marL="514350" indent="-514350">
              <a:buFont typeface="+mj-lt"/>
              <a:buAutoNum type="arabicPeriod"/>
            </a:pPr>
            <a:r>
              <a:rPr lang="en-IE" i="1" dirty="0" smtClean="0"/>
              <a:t>Data management and validation</a:t>
            </a:r>
          </a:p>
          <a:p>
            <a:pPr marL="514350" indent="-514350">
              <a:buFont typeface="+mj-lt"/>
              <a:buAutoNum type="arabicPeriod"/>
            </a:pPr>
            <a:r>
              <a:rPr lang="en-IE" i="1" dirty="0" smtClean="0"/>
              <a:t>Weighting</a:t>
            </a:r>
          </a:p>
          <a:p>
            <a:pPr marL="514350" indent="-514350">
              <a:buFont typeface="+mj-lt"/>
              <a:buAutoNum type="arabicPeriod"/>
            </a:pPr>
            <a:r>
              <a:rPr lang="en-IE" dirty="0" smtClean="0"/>
              <a:t>Data Analysis</a:t>
            </a:r>
          </a:p>
          <a:p>
            <a:pPr marL="514350" indent="-514350">
              <a:buFont typeface="+mj-lt"/>
              <a:buAutoNum type="arabicPeriod"/>
            </a:pPr>
            <a:endParaRPr lang="en-IE" dirty="0" smtClean="0"/>
          </a:p>
          <a:p>
            <a:pPr marL="514350" indent="-514350">
              <a:buFont typeface="+mj-lt"/>
              <a:buAutoNum type="arabicPeriod"/>
            </a:pPr>
            <a:endParaRPr lang="en-IE" dirty="0" smtClean="0"/>
          </a:p>
          <a:p>
            <a:pPr marL="514350" indent="-514350">
              <a:buFont typeface="+mj-lt"/>
              <a:buAutoNum type="arabicPeriod"/>
            </a:pPr>
            <a:endParaRPr lang="en-IE" dirty="0" smtClean="0"/>
          </a:p>
          <a:p>
            <a:pPr marL="514350" indent="-514350">
              <a:buFont typeface="+mj-lt"/>
              <a:buAutoNum type="arabicPeriod"/>
            </a:pPr>
            <a:endParaRPr lang="en-IE"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Data Validations</a:t>
            </a:r>
            <a:endParaRPr lang="en-IE" dirty="0"/>
          </a:p>
        </p:txBody>
      </p:sp>
      <p:sp>
        <p:nvSpPr>
          <p:cNvPr id="3" name="Content Placeholder 2"/>
          <p:cNvSpPr>
            <a:spLocks noGrp="1"/>
          </p:cNvSpPr>
          <p:nvPr>
            <p:ph idx="1"/>
          </p:nvPr>
        </p:nvSpPr>
        <p:spPr>
          <a:xfrm>
            <a:off x="899592" y="1268760"/>
            <a:ext cx="7237412" cy="4114800"/>
          </a:xfrm>
        </p:spPr>
        <p:txBody>
          <a:bodyPr/>
          <a:lstStyle/>
          <a:p>
            <a:pPr>
              <a:buNone/>
            </a:pPr>
            <a:r>
              <a:rPr lang="en-IE" sz="2000" dirty="0" smtClean="0">
                <a:solidFill>
                  <a:schemeClr val="tx1"/>
                </a:solidFill>
                <a:latin typeface="Arial"/>
              </a:rPr>
              <a:t>1</a:t>
            </a:r>
            <a:r>
              <a:rPr lang="en-IE" sz="2000" dirty="0" smtClean="0">
                <a:solidFill>
                  <a:schemeClr val="tx1"/>
                </a:solidFill>
                <a:latin typeface="+mj-lt"/>
              </a:rPr>
              <a:t>. Initial visual screening of each survey</a:t>
            </a:r>
          </a:p>
          <a:p>
            <a:pPr>
              <a:buNone/>
            </a:pPr>
            <a:r>
              <a:rPr lang="en-IE" sz="2000" dirty="0" smtClean="0">
                <a:solidFill>
                  <a:schemeClr val="tx1"/>
                </a:solidFill>
                <a:latin typeface="+mj-lt"/>
              </a:rPr>
              <a:t>2. Data entry of cleared surveys into customised data repository </a:t>
            </a:r>
          </a:p>
          <a:p>
            <a:pPr>
              <a:buNone/>
            </a:pPr>
            <a:r>
              <a:rPr lang="en-IE" sz="2000" dirty="0" smtClean="0">
                <a:solidFill>
                  <a:schemeClr val="tx1"/>
                </a:solidFill>
                <a:latin typeface="+mj-lt"/>
              </a:rPr>
              <a:t>3. Internal review of validation sheets prior to agency validation </a:t>
            </a:r>
          </a:p>
          <a:p>
            <a:pPr>
              <a:buNone/>
            </a:pPr>
            <a:r>
              <a:rPr lang="en-IE" sz="2000" dirty="0" smtClean="0">
                <a:solidFill>
                  <a:schemeClr val="tx1"/>
                </a:solidFill>
                <a:latin typeface="+mj-lt"/>
              </a:rPr>
              <a:t>4. Validation meetings with agencies </a:t>
            </a:r>
            <a:r>
              <a:rPr lang="en-GB" sz="2000" dirty="0" smtClean="0">
                <a:solidFill>
                  <a:schemeClr val="tx1"/>
                </a:solidFill>
                <a:latin typeface="+mj-lt"/>
              </a:rPr>
              <a:t>(2 weeks) to double check returns with relevant Development Advisors (DAs) and to flag non-response firms for follow up with DAs</a:t>
            </a:r>
          </a:p>
          <a:p>
            <a:pPr>
              <a:buNone/>
            </a:pPr>
            <a:r>
              <a:rPr lang="en-IE" sz="2000" dirty="0" smtClean="0">
                <a:solidFill>
                  <a:schemeClr val="tx1"/>
                </a:solidFill>
                <a:latin typeface="+mj-lt"/>
              </a:rPr>
              <a:t>5. Agency reviews of preliminary weighted results in advance of final tables </a:t>
            </a:r>
          </a:p>
          <a:p>
            <a:endParaRPr lang="en-GB" sz="2000" dirty="0" smtClean="0"/>
          </a:p>
          <a:p>
            <a:endParaRPr lang="en-IE" sz="2000" dirty="0" smtClean="0"/>
          </a:p>
          <a:p>
            <a:endParaRPr lang="en-I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Weighting of Data</a:t>
            </a:r>
            <a:endParaRPr lang="en-IE" dirty="0"/>
          </a:p>
        </p:txBody>
      </p:sp>
      <p:sp>
        <p:nvSpPr>
          <p:cNvPr id="3" name="Content Placeholder 2"/>
          <p:cNvSpPr>
            <a:spLocks noGrp="1"/>
          </p:cNvSpPr>
          <p:nvPr>
            <p:ph idx="1"/>
          </p:nvPr>
        </p:nvSpPr>
        <p:spPr/>
        <p:txBody>
          <a:bodyPr/>
          <a:lstStyle/>
          <a:p>
            <a:r>
              <a:rPr lang="en-GB" sz="2000" dirty="0" smtClean="0"/>
              <a:t>Weighting scheme devised by consultants to </a:t>
            </a:r>
            <a:r>
              <a:rPr lang="en-IE" sz="2000" dirty="0" smtClean="0"/>
              <a:t>take account of non-respondents</a:t>
            </a:r>
          </a:p>
          <a:p>
            <a:r>
              <a:rPr lang="en-IE" sz="2000" dirty="0" smtClean="0"/>
              <a:t>The following variables are used to stratify each company into homogeneous groups; agency, sector/department, size, region, relationship and nationality</a:t>
            </a:r>
          </a:p>
          <a:p>
            <a:r>
              <a:rPr lang="en-IE" sz="2000" dirty="0" smtClean="0"/>
              <a:t>Employment data (gathered from Forfás Annual Employment Survey) used to weight up for non-respondents within each stratum</a:t>
            </a:r>
          </a:p>
          <a:p>
            <a:endParaRPr lang="en-IE"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Timeframe</a:t>
            </a:r>
            <a:endParaRPr lang="en-IE" dirty="0"/>
          </a:p>
        </p:txBody>
      </p:sp>
      <p:sp>
        <p:nvSpPr>
          <p:cNvPr id="3" name="Content Placeholder 2"/>
          <p:cNvSpPr>
            <a:spLocks noGrp="1"/>
          </p:cNvSpPr>
          <p:nvPr>
            <p:ph idx="1"/>
          </p:nvPr>
        </p:nvSpPr>
        <p:spPr/>
        <p:txBody>
          <a:bodyPr/>
          <a:lstStyle/>
          <a:p>
            <a:r>
              <a:rPr lang="en-IE" dirty="0" smtClean="0"/>
              <a:t>EI questionnaires sent by end-December</a:t>
            </a:r>
          </a:p>
          <a:p>
            <a:r>
              <a:rPr lang="en-IE" dirty="0" smtClean="0"/>
              <a:t>All others by end-March</a:t>
            </a:r>
          </a:p>
          <a:p>
            <a:r>
              <a:rPr lang="en-IE" dirty="0" smtClean="0"/>
              <a:t>Results provided to Forfás by end-September</a:t>
            </a:r>
          </a:p>
          <a:p>
            <a:r>
              <a:rPr lang="en-IE" dirty="0" smtClean="0"/>
              <a:t>Presented to Forfás Board October</a:t>
            </a:r>
          </a:p>
          <a:p>
            <a:r>
              <a:rPr lang="en-IE" dirty="0" smtClean="0"/>
              <a:t>Publication by end of year (T+12 months)</a:t>
            </a:r>
            <a:endParaRPr lang="en-IE"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Summary Results of 2010 ABSEI</a:t>
            </a:r>
            <a:endParaRPr lang="en-IE"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1" y="1988840"/>
            <a:ext cx="9173333" cy="34563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Year-on-year difference in exports and domestic sales growth </a:t>
            </a:r>
            <a:endParaRPr lang="en-IE" dirty="0"/>
          </a:p>
        </p:txBody>
      </p:sp>
      <p:pic>
        <p:nvPicPr>
          <p:cNvPr id="4" name="Content Placeholder 3"/>
          <p:cNvPicPr>
            <a:picLocks noGrp="1"/>
          </p:cNvPicPr>
          <p:nvPr>
            <p:ph idx="1"/>
          </p:nvPr>
        </p:nvPicPr>
        <p:blipFill>
          <a:blip r:embed="rId2" cstate="print"/>
          <a:srcRect/>
          <a:stretch>
            <a:fillRect/>
          </a:stretch>
        </p:blipFill>
        <p:spPr bwMode="auto">
          <a:xfrm>
            <a:off x="899592" y="1484784"/>
            <a:ext cx="7632848" cy="4608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Irish Economy Expenditure</a:t>
            </a:r>
            <a:endParaRPr lang="en-IE" dirty="0"/>
          </a:p>
        </p:txBody>
      </p:sp>
      <p:pic>
        <p:nvPicPr>
          <p:cNvPr id="4" name="Content Placeholder 3"/>
          <p:cNvPicPr>
            <a:picLocks noGrp="1"/>
          </p:cNvPicPr>
          <p:nvPr>
            <p:ph idx="1"/>
          </p:nvPr>
        </p:nvPicPr>
        <p:blipFill>
          <a:blip r:embed="rId2" cstate="print"/>
          <a:srcRect/>
          <a:stretch>
            <a:fillRect/>
          </a:stretch>
        </p:blipFill>
        <p:spPr bwMode="auto">
          <a:xfrm>
            <a:off x="683568" y="1124744"/>
            <a:ext cx="7560840" cy="48965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Export Sales and Irish Economy Spend</a:t>
            </a:r>
            <a:endParaRPr lang="en-IE" dirty="0"/>
          </a:p>
        </p:txBody>
      </p:sp>
      <p:pic>
        <p:nvPicPr>
          <p:cNvPr id="4" name="Content Placeholder 3"/>
          <p:cNvPicPr>
            <a:picLocks noGrp="1"/>
          </p:cNvPicPr>
          <p:nvPr>
            <p:ph idx="1"/>
          </p:nvPr>
        </p:nvPicPr>
        <p:blipFill>
          <a:blip r:embed="rId2" cstate="print"/>
          <a:srcRect/>
          <a:stretch>
            <a:fillRect/>
          </a:stretch>
        </p:blipFill>
        <p:spPr bwMode="auto">
          <a:xfrm>
            <a:off x="1115616" y="1196752"/>
            <a:ext cx="7128792" cy="4608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2400" dirty="0" smtClean="0"/>
              <a:t>Exports as % of Total Sales of Irish Firms by Sector</a:t>
            </a:r>
            <a:endParaRPr lang="en-IE" sz="2400" dirty="0"/>
          </a:p>
        </p:txBody>
      </p:sp>
      <p:pic>
        <p:nvPicPr>
          <p:cNvPr id="4" name="Content Placeholder 3"/>
          <p:cNvPicPr>
            <a:picLocks noGrp="1"/>
          </p:cNvPicPr>
          <p:nvPr>
            <p:ph idx="1"/>
          </p:nvPr>
        </p:nvPicPr>
        <p:blipFill>
          <a:blip r:embed="rId3" cstate="print"/>
          <a:srcRect/>
          <a:stretch>
            <a:fillRect/>
          </a:stretch>
        </p:blipFill>
        <p:spPr bwMode="auto">
          <a:xfrm>
            <a:off x="611560" y="1124744"/>
            <a:ext cx="8064896" cy="49685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dirty="0"/>
          </a:p>
        </p:txBody>
      </p:sp>
      <p:sp>
        <p:nvSpPr>
          <p:cNvPr id="3" name="Content Placeholder 2"/>
          <p:cNvSpPr>
            <a:spLocks noGrp="1"/>
          </p:cNvSpPr>
          <p:nvPr>
            <p:ph idx="1"/>
          </p:nvPr>
        </p:nvSpPr>
        <p:spPr/>
        <p:txBody>
          <a:bodyPr/>
          <a:lstStyle/>
          <a:p>
            <a:pPr marL="514350" indent="-514350">
              <a:buNone/>
            </a:pPr>
            <a:r>
              <a:rPr lang="en-IE" sz="4000" dirty="0" smtClean="0">
                <a:solidFill>
                  <a:srgbClr val="FF0000"/>
                </a:solidFill>
              </a:rPr>
              <a:t>2.</a:t>
            </a:r>
            <a:r>
              <a:rPr lang="en-IE" sz="4000" dirty="0" smtClean="0"/>
              <a:t> Annual Employment Survey</a:t>
            </a:r>
            <a:endParaRPr lang="en-IE"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Forfás Surveys: Background</a:t>
            </a:r>
            <a:endParaRPr lang="en-IE" dirty="0"/>
          </a:p>
        </p:txBody>
      </p:sp>
      <p:sp>
        <p:nvSpPr>
          <p:cNvPr id="3" name="Content Placeholder 2"/>
          <p:cNvSpPr>
            <a:spLocks noGrp="1"/>
          </p:cNvSpPr>
          <p:nvPr>
            <p:ph idx="1"/>
          </p:nvPr>
        </p:nvSpPr>
        <p:spPr/>
        <p:txBody>
          <a:bodyPr/>
          <a:lstStyle/>
          <a:p>
            <a:r>
              <a:rPr lang="en-IE" dirty="0" smtClean="0"/>
              <a:t>Forfás has dedicated Surveys Unit (4.5 staff)</a:t>
            </a:r>
          </a:p>
          <a:p>
            <a:r>
              <a:rPr lang="en-IE" dirty="0" smtClean="0"/>
              <a:t>Collects enterprise data on Agency clients as per Forfás remit in Industrial Development Act (1993)</a:t>
            </a:r>
          </a:p>
          <a:p>
            <a:r>
              <a:rPr lang="en-IE" dirty="0" smtClean="0"/>
              <a:t>Collects R&amp;D data to fulfil national and international data obligations</a:t>
            </a:r>
          </a:p>
          <a:p>
            <a:endParaRPr lang="en-IE" dirty="0" smtClean="0"/>
          </a:p>
          <a:p>
            <a:endParaRPr lang="en-IE"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AES: Overview</a:t>
            </a:r>
            <a:endParaRPr lang="en-IE" dirty="0"/>
          </a:p>
        </p:txBody>
      </p:sp>
      <p:sp>
        <p:nvSpPr>
          <p:cNvPr id="3" name="Content Placeholder 2"/>
          <p:cNvSpPr>
            <a:spLocks noGrp="1"/>
          </p:cNvSpPr>
          <p:nvPr>
            <p:ph idx="1"/>
          </p:nvPr>
        </p:nvSpPr>
        <p:spPr>
          <a:xfrm>
            <a:off x="899592" y="1052736"/>
            <a:ext cx="7237412" cy="4114800"/>
          </a:xfrm>
        </p:spPr>
        <p:txBody>
          <a:bodyPr/>
          <a:lstStyle/>
          <a:p>
            <a:r>
              <a:rPr lang="en-GB" sz="2000" dirty="0" smtClean="0"/>
              <a:t>Annual </a:t>
            </a:r>
            <a:r>
              <a:rPr lang="en-GB" sz="2000" u="sng" dirty="0" smtClean="0"/>
              <a:t>census</a:t>
            </a:r>
            <a:r>
              <a:rPr lang="en-GB" sz="2000" dirty="0" smtClean="0"/>
              <a:t> of employment in all manufacturing and services companies supported by development agencies  </a:t>
            </a:r>
          </a:p>
          <a:p>
            <a:r>
              <a:rPr lang="en-GB" sz="2000" dirty="0" smtClean="0"/>
              <a:t>The survey takes place in October and November </a:t>
            </a:r>
          </a:p>
          <a:p>
            <a:r>
              <a:rPr lang="en-GB" sz="2000" dirty="0" smtClean="0"/>
              <a:t>~8,000 questionnaires are posted to relevant firms</a:t>
            </a:r>
          </a:p>
          <a:p>
            <a:r>
              <a:rPr lang="en-GB" sz="2000" dirty="0" smtClean="0"/>
              <a:t>Clients are asked to make an accurate estimation of Permanent Full-time Jobs and ‘Other Jobs’ as at 31 October of that year</a:t>
            </a:r>
          </a:p>
          <a:p>
            <a:r>
              <a:rPr lang="en-GB" sz="2000" dirty="0" smtClean="0"/>
              <a:t>Survey has been carried out each year since 1973  </a:t>
            </a:r>
            <a:endParaRPr lang="en-IE" sz="2000" dirty="0" smtClean="0"/>
          </a:p>
          <a:p>
            <a:r>
              <a:rPr lang="en-GB" sz="2000" dirty="0" smtClean="0"/>
              <a:t>Results are used to inform the Development Agencies’ End of Year Statements and Annual Reports as well as to inform policy analysis conducted by Forfás</a:t>
            </a:r>
            <a:endParaRPr lang="en-IE" sz="2000" dirty="0" smtClean="0"/>
          </a:p>
          <a:p>
            <a:endParaRPr lang="en-IE"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AES (cont’d)</a:t>
            </a:r>
            <a:endParaRPr lang="en-IE" dirty="0"/>
          </a:p>
        </p:txBody>
      </p:sp>
      <p:sp>
        <p:nvSpPr>
          <p:cNvPr id="3" name="Content Placeholder 2"/>
          <p:cNvSpPr>
            <a:spLocks noGrp="1"/>
          </p:cNvSpPr>
          <p:nvPr>
            <p:ph idx="1"/>
          </p:nvPr>
        </p:nvSpPr>
        <p:spPr/>
        <p:txBody>
          <a:bodyPr/>
          <a:lstStyle/>
          <a:p>
            <a:r>
              <a:rPr lang="en-IE" sz="2400" dirty="0" smtClean="0"/>
              <a:t>Regional, </a:t>
            </a:r>
            <a:r>
              <a:rPr lang="en-IE" sz="2400" dirty="0" err="1" smtClean="0"/>
              <a:t>sectoral</a:t>
            </a:r>
            <a:r>
              <a:rPr lang="en-IE" sz="2400" dirty="0" smtClean="0"/>
              <a:t>, Agency, and time-series analysis undertaken</a:t>
            </a:r>
          </a:p>
          <a:p>
            <a:r>
              <a:rPr lang="en-IE" sz="2400" dirty="0" smtClean="0"/>
              <a:t>Variables include: Job Gains, Losses, Net Change, 1</a:t>
            </a:r>
            <a:r>
              <a:rPr lang="en-IE" sz="2400" baseline="30000" dirty="0" smtClean="0"/>
              <a:t>st</a:t>
            </a:r>
            <a:r>
              <a:rPr lang="en-IE" sz="2400" dirty="0" smtClean="0"/>
              <a:t>-time jobs, PFT/TPT</a:t>
            </a:r>
          </a:p>
          <a:p>
            <a:r>
              <a:rPr lang="en-IE" sz="2400" dirty="0" smtClean="0"/>
              <a:t>Results can be disaggregated to a fine level (DED/ county, NACE) due to high response rate (&gt;85%) with non-responses imputed by DAs</a:t>
            </a:r>
          </a:p>
          <a:p>
            <a:r>
              <a:rPr lang="en-IE" sz="2400" dirty="0" smtClean="0"/>
              <a:t>ESS database used throughout year for analysis, including PQs</a:t>
            </a:r>
            <a:endParaRPr lang="en-IE"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2200" dirty="0" err="1" smtClean="0"/>
              <a:t>Sectoral</a:t>
            </a:r>
            <a:r>
              <a:rPr lang="en-IE" sz="2200" dirty="0" smtClean="0"/>
              <a:t> Proportions in Permanent/ FT Employment within Irish Agency-Assisted Firms: 2001-Vs-2010</a:t>
            </a:r>
            <a:r>
              <a:rPr lang="en-IE" sz="2000" dirty="0" smtClean="0"/>
              <a:t/>
            </a:r>
            <a:br>
              <a:rPr lang="en-IE" sz="2000" dirty="0" smtClean="0"/>
            </a:br>
            <a:endParaRPr lang="en-IE" sz="2000" dirty="0"/>
          </a:p>
        </p:txBody>
      </p:sp>
      <p:graphicFrame>
        <p:nvGraphicFramePr>
          <p:cNvPr id="4" name="Content Placeholder 3"/>
          <p:cNvGraphicFramePr>
            <a:graphicFrameLocks noGrp="1"/>
          </p:cNvGraphicFramePr>
          <p:nvPr>
            <p:ph idx="1"/>
          </p:nvPr>
        </p:nvGraphicFramePr>
        <p:xfrm>
          <a:off x="935038" y="1628775"/>
          <a:ext cx="3420938"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nvGraphicFramePr>
        <p:xfrm>
          <a:off x="4427984" y="1628800"/>
          <a:ext cx="3528392" cy="410445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60648"/>
            <a:ext cx="7197725" cy="719138"/>
          </a:xfrm>
        </p:spPr>
        <p:txBody>
          <a:bodyPr/>
          <a:lstStyle/>
          <a:p>
            <a:r>
              <a:rPr lang="en-IE" dirty="0" smtClean="0"/>
              <a:t>Stats at a Glance</a:t>
            </a:r>
            <a:endParaRPr lang="en-IE" dirty="0"/>
          </a:p>
        </p:txBody>
      </p:sp>
      <p:sp>
        <p:nvSpPr>
          <p:cNvPr id="3" name="Content Placeholder 2"/>
          <p:cNvSpPr>
            <a:spLocks noGrp="1"/>
          </p:cNvSpPr>
          <p:nvPr>
            <p:ph idx="1"/>
          </p:nvPr>
        </p:nvSpPr>
        <p:spPr>
          <a:xfrm>
            <a:off x="179512" y="980729"/>
            <a:ext cx="6408712" cy="5256583"/>
          </a:xfrm>
        </p:spPr>
        <p:txBody>
          <a:bodyPr/>
          <a:lstStyle/>
          <a:p>
            <a:r>
              <a:rPr lang="en-IE" sz="2000" dirty="0" smtClean="0"/>
              <a:t>Key Forfás Enterprise and R&amp;D Stats </a:t>
            </a:r>
            <a:r>
              <a:rPr lang="en-IE" sz="2000" dirty="0" smtClean="0"/>
              <a:t>published </a:t>
            </a:r>
            <a:r>
              <a:rPr lang="en-IE" sz="2000" dirty="0" smtClean="0"/>
              <a:t>in </a:t>
            </a:r>
            <a:r>
              <a:rPr lang="en-IE" sz="2000" dirty="0" smtClean="0"/>
              <a:t>Forfás </a:t>
            </a:r>
            <a:r>
              <a:rPr lang="en-IE" sz="2000" i="1" dirty="0" smtClean="0"/>
              <a:t>Statistics at a  Glance</a:t>
            </a:r>
            <a:r>
              <a:rPr lang="en-IE" sz="2000" dirty="0" smtClean="0"/>
              <a:t> </a:t>
            </a:r>
            <a:r>
              <a:rPr lang="en-IE" sz="2000" dirty="0" smtClean="0"/>
              <a:t>publications</a:t>
            </a:r>
          </a:p>
          <a:p>
            <a:pPr marL="457200" indent="-457200">
              <a:buFont typeface="+mj-lt"/>
              <a:buAutoNum type="arabicPeriod"/>
            </a:pPr>
            <a:r>
              <a:rPr lang="en-IE" sz="2000" dirty="0" smtClean="0"/>
              <a:t>Economic Context and </a:t>
            </a:r>
            <a:r>
              <a:rPr lang="en-IE" sz="2000" dirty="0" smtClean="0"/>
              <a:t>Output</a:t>
            </a:r>
          </a:p>
          <a:p>
            <a:pPr marL="457200" indent="-457200">
              <a:buFont typeface="+mj-lt"/>
              <a:buAutoNum type="arabicPeriod"/>
            </a:pPr>
            <a:r>
              <a:rPr lang="en-IE" sz="2000" dirty="0" smtClean="0"/>
              <a:t>International </a:t>
            </a:r>
            <a:r>
              <a:rPr lang="en-IE" sz="2000" dirty="0" smtClean="0"/>
              <a:t>Exports of Goods &amp; Services</a:t>
            </a:r>
          </a:p>
          <a:p>
            <a:pPr marL="457200" indent="-457200">
              <a:buFont typeface="+mj-lt"/>
              <a:buAutoNum type="arabicPeriod"/>
            </a:pPr>
            <a:r>
              <a:rPr lang="en-IE" sz="2000" dirty="0" smtClean="0"/>
              <a:t>International </a:t>
            </a:r>
            <a:r>
              <a:rPr lang="en-IE" sz="2000" dirty="0" smtClean="0"/>
              <a:t>Imports of Goods &amp; </a:t>
            </a:r>
            <a:r>
              <a:rPr lang="en-IE" sz="2000" dirty="0" smtClean="0"/>
              <a:t>Services</a:t>
            </a:r>
            <a:endParaRPr lang="en-IE" sz="2000" dirty="0" smtClean="0"/>
          </a:p>
          <a:p>
            <a:pPr marL="457200" indent="-457200">
              <a:buFont typeface="+mj-lt"/>
              <a:buAutoNum type="arabicPeriod"/>
            </a:pPr>
            <a:r>
              <a:rPr lang="en-IE" sz="2000" dirty="0" smtClean="0"/>
              <a:t>Direct Investment (ODI/FDI)</a:t>
            </a:r>
          </a:p>
          <a:p>
            <a:pPr marL="457200" indent="-457200">
              <a:buFont typeface="+mj-lt"/>
              <a:buAutoNum type="arabicPeriod"/>
            </a:pPr>
            <a:r>
              <a:rPr lang="en-IE" sz="2000" dirty="0" smtClean="0"/>
              <a:t>National </a:t>
            </a:r>
            <a:r>
              <a:rPr lang="en-IE" sz="2000" dirty="0" smtClean="0"/>
              <a:t>Expenditure on R&amp;D</a:t>
            </a:r>
          </a:p>
          <a:p>
            <a:pPr marL="457200" indent="-457200">
              <a:buFont typeface="+mj-lt"/>
              <a:buAutoNum type="arabicPeriod"/>
            </a:pPr>
            <a:r>
              <a:rPr lang="en-IE" sz="2000" dirty="0" smtClean="0"/>
              <a:t>Expenditure on R&amp;D by </a:t>
            </a:r>
            <a:r>
              <a:rPr lang="en-IE" sz="2000" dirty="0" smtClean="0"/>
              <a:t>Sector: </a:t>
            </a:r>
            <a:r>
              <a:rPr lang="en-IE" sz="2000" dirty="0" smtClean="0"/>
              <a:t>Business, Higher </a:t>
            </a:r>
            <a:r>
              <a:rPr lang="en-IE" sz="2000" dirty="0" smtClean="0"/>
              <a:t>Education and </a:t>
            </a:r>
            <a:r>
              <a:rPr lang="en-IE" sz="2000" dirty="0" smtClean="0"/>
              <a:t>Public</a:t>
            </a:r>
          </a:p>
          <a:p>
            <a:pPr marL="457200" indent="-457200">
              <a:buFont typeface="+mj-lt"/>
              <a:buAutoNum type="arabicPeriod"/>
            </a:pPr>
            <a:r>
              <a:rPr lang="en-IE" sz="2000" dirty="0" smtClean="0"/>
              <a:t>R&amp;D Workforce</a:t>
            </a:r>
          </a:p>
          <a:p>
            <a:pPr marL="457200" indent="-457200">
              <a:buFont typeface="+mj-lt"/>
              <a:buAutoNum type="arabicPeriod"/>
            </a:pPr>
            <a:r>
              <a:rPr lang="en-IE" sz="2000" dirty="0" smtClean="0"/>
              <a:t>Innovation Stats</a:t>
            </a:r>
          </a:p>
          <a:p>
            <a:pPr marL="457200" indent="-457200">
              <a:buFont typeface="+mj-lt"/>
              <a:buAutoNum type="arabicPeriod"/>
            </a:pPr>
            <a:r>
              <a:rPr lang="en-IE" sz="2000" dirty="0" smtClean="0"/>
              <a:t>Other S&amp;T Indicators</a:t>
            </a:r>
          </a:p>
          <a:p>
            <a:endParaRPr lang="en-IE" sz="2000" dirty="0" smtClean="0"/>
          </a:p>
        </p:txBody>
      </p:sp>
      <p:pic>
        <p:nvPicPr>
          <p:cNvPr id="6146" name="Picture 2" descr="report cover"/>
          <p:cNvPicPr>
            <a:picLocks noChangeAspect="1" noChangeArrowheads="1"/>
          </p:cNvPicPr>
          <p:nvPr/>
        </p:nvPicPr>
        <p:blipFill>
          <a:blip r:embed="rId3" cstate="print"/>
          <a:srcRect/>
          <a:stretch>
            <a:fillRect/>
          </a:stretch>
        </p:blipFill>
        <p:spPr bwMode="auto">
          <a:xfrm>
            <a:off x="6732240" y="908720"/>
            <a:ext cx="1872208" cy="2519609"/>
          </a:xfrm>
          <a:prstGeom prst="rect">
            <a:avLst/>
          </a:prstGeom>
          <a:noFill/>
        </p:spPr>
      </p:pic>
      <p:pic>
        <p:nvPicPr>
          <p:cNvPr id="6148" name="Picture 4" descr="report cover"/>
          <p:cNvPicPr>
            <a:picLocks noChangeAspect="1" noChangeArrowheads="1"/>
          </p:cNvPicPr>
          <p:nvPr/>
        </p:nvPicPr>
        <p:blipFill>
          <a:blip r:embed="rId4" cstate="print"/>
          <a:srcRect/>
          <a:stretch>
            <a:fillRect/>
          </a:stretch>
        </p:blipFill>
        <p:spPr bwMode="auto">
          <a:xfrm>
            <a:off x="6732240" y="3717032"/>
            <a:ext cx="1886307" cy="2520953"/>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For more information</a:t>
            </a:r>
            <a:endParaRPr lang="en-IE" dirty="0"/>
          </a:p>
        </p:txBody>
      </p:sp>
      <p:sp>
        <p:nvSpPr>
          <p:cNvPr id="3" name="Content Placeholder 2"/>
          <p:cNvSpPr>
            <a:spLocks noGrp="1"/>
          </p:cNvSpPr>
          <p:nvPr>
            <p:ph idx="1"/>
          </p:nvPr>
        </p:nvSpPr>
        <p:spPr/>
        <p:txBody>
          <a:bodyPr/>
          <a:lstStyle/>
          <a:p>
            <a:r>
              <a:rPr lang="en-IE" dirty="0" smtClean="0">
                <a:hlinkClick r:id="rId2"/>
              </a:rPr>
              <a:t>www.forfas.ie/publications</a:t>
            </a:r>
            <a:endParaRPr lang="en-IE" dirty="0" smtClean="0"/>
          </a:p>
          <a:p>
            <a:endParaRPr lang="en-IE" dirty="0" smtClean="0"/>
          </a:p>
          <a:p>
            <a:r>
              <a:rPr lang="en-IE" dirty="0" smtClean="0">
                <a:hlinkClick r:id="rId3"/>
              </a:rPr>
              <a:t>Jonathan.Healy@forfas.ie</a:t>
            </a:r>
            <a:r>
              <a:rPr lang="en-IE" dirty="0" smtClean="0"/>
              <a:t>  </a:t>
            </a:r>
            <a:endParaRPr lang="en-I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Institutional Arrangements for Enterprise Policy</a:t>
            </a:r>
            <a:endParaRPr lang="en-IE"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43975" y="2060848"/>
            <a:ext cx="10504689" cy="345638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p:txBody>
          <a:bodyPr/>
          <a:lstStyle/>
          <a:p>
            <a:r>
              <a:rPr lang="en-GB" dirty="0" smtClean="0"/>
              <a:t>Overview of Forfás Surveys</a:t>
            </a:r>
            <a:endParaRPr lang="en-GB" dirty="0"/>
          </a:p>
        </p:txBody>
      </p:sp>
      <p:sp>
        <p:nvSpPr>
          <p:cNvPr id="264195" name="Rectangle 3"/>
          <p:cNvSpPr>
            <a:spLocks noGrp="1" noChangeArrowheads="1"/>
          </p:cNvSpPr>
          <p:nvPr>
            <p:ph idx="1"/>
          </p:nvPr>
        </p:nvSpPr>
        <p:spPr>
          <a:xfrm>
            <a:off x="971600" y="1196752"/>
            <a:ext cx="7237412" cy="4114800"/>
          </a:xfrm>
        </p:spPr>
        <p:txBody>
          <a:bodyPr/>
          <a:lstStyle/>
          <a:p>
            <a:r>
              <a:rPr lang="en-GB" dirty="0" smtClean="0"/>
              <a:t>Enterprise</a:t>
            </a:r>
          </a:p>
          <a:p>
            <a:pPr lvl="1"/>
            <a:r>
              <a:rPr lang="en-GB" dirty="0" smtClean="0"/>
              <a:t>Annual Business Survey of Economic Impact</a:t>
            </a:r>
          </a:p>
          <a:p>
            <a:pPr lvl="1"/>
            <a:r>
              <a:rPr lang="en-GB" dirty="0" smtClean="0"/>
              <a:t>Annual Employment Survey</a:t>
            </a:r>
          </a:p>
          <a:p>
            <a:pPr lvl="1">
              <a:buNone/>
            </a:pPr>
            <a:endParaRPr lang="en-GB" dirty="0" smtClean="0"/>
          </a:p>
          <a:p>
            <a:r>
              <a:rPr lang="en-GB" dirty="0" smtClean="0"/>
              <a:t>S&amp;T</a:t>
            </a:r>
          </a:p>
          <a:p>
            <a:pPr lvl="1"/>
            <a:r>
              <a:rPr lang="en-GB" dirty="0" smtClean="0"/>
              <a:t>Science Budget (</a:t>
            </a:r>
            <a:r>
              <a:rPr lang="en-GB" dirty="0" err="1" smtClean="0"/>
              <a:t>GovERD</a:t>
            </a:r>
            <a:r>
              <a:rPr lang="en-GB" dirty="0" smtClean="0"/>
              <a:t> / GBAORD)</a:t>
            </a:r>
          </a:p>
          <a:p>
            <a:pPr lvl="1"/>
            <a:r>
              <a:rPr lang="en-GB" dirty="0" smtClean="0"/>
              <a:t>Higher Education R&amp;D (HERD)</a:t>
            </a:r>
          </a:p>
          <a:p>
            <a:pPr lvl="1"/>
            <a:r>
              <a:rPr lang="en-GB" dirty="0" smtClean="0"/>
              <a:t>Business Expenditure on R&amp;D (BERD) </a:t>
            </a:r>
            <a:r>
              <a:rPr lang="en-GB" i="1" dirty="0" smtClean="0"/>
              <a:t>with CSO</a:t>
            </a:r>
          </a:p>
          <a:p>
            <a:pPr lvl="1"/>
            <a:r>
              <a:rPr lang="en-GB" dirty="0" smtClean="0"/>
              <a:t>Community Innovation Survey (CIS) </a:t>
            </a:r>
            <a:r>
              <a:rPr lang="en-GB" i="1" dirty="0" smtClean="0"/>
              <a:t>with CSO</a:t>
            </a:r>
          </a:p>
          <a:p>
            <a:pPr lvl="1">
              <a:buNone/>
            </a:pPr>
            <a:endParaRPr lang="en-GB"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a:p>
        </p:txBody>
      </p:sp>
      <p:sp>
        <p:nvSpPr>
          <p:cNvPr id="3" name="Content Placeholder 2"/>
          <p:cNvSpPr>
            <a:spLocks noGrp="1"/>
          </p:cNvSpPr>
          <p:nvPr>
            <p:ph idx="1"/>
          </p:nvPr>
        </p:nvSpPr>
        <p:spPr/>
        <p:txBody>
          <a:bodyPr/>
          <a:lstStyle/>
          <a:p>
            <a:pPr marL="514350" indent="-514350">
              <a:buFont typeface="+mj-lt"/>
              <a:buAutoNum type="arabicPeriod"/>
            </a:pPr>
            <a:r>
              <a:rPr lang="en-IE" sz="4000" dirty="0" smtClean="0">
                <a:solidFill>
                  <a:schemeClr val="tx1"/>
                </a:solidFill>
              </a:rPr>
              <a:t>Annual Business Survey of Economic Impact</a:t>
            </a:r>
            <a:endParaRPr lang="en-IE" sz="400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ABSEI</a:t>
            </a:r>
            <a:endParaRPr lang="en-IE" dirty="0"/>
          </a:p>
        </p:txBody>
      </p:sp>
      <p:sp>
        <p:nvSpPr>
          <p:cNvPr id="3" name="Content Placeholder 2"/>
          <p:cNvSpPr>
            <a:spLocks noGrp="1"/>
          </p:cNvSpPr>
          <p:nvPr>
            <p:ph idx="1"/>
          </p:nvPr>
        </p:nvSpPr>
        <p:spPr>
          <a:xfrm>
            <a:off x="971600" y="1196752"/>
            <a:ext cx="7237412" cy="4114800"/>
          </a:xfrm>
        </p:spPr>
        <p:txBody>
          <a:bodyPr/>
          <a:lstStyle/>
          <a:p>
            <a:r>
              <a:rPr lang="en-GB" sz="2000" dirty="0" smtClean="0"/>
              <a:t>Tracks performance of Agency-assisted firms</a:t>
            </a:r>
          </a:p>
          <a:p>
            <a:r>
              <a:rPr lang="en-GB" sz="2000" dirty="0" smtClean="0"/>
              <a:t>Since 2000 (succeeded the IEE survey)</a:t>
            </a:r>
          </a:p>
          <a:p>
            <a:r>
              <a:rPr lang="en-GB" sz="2000" dirty="0" smtClean="0"/>
              <a:t>Variables relating to the output of firms and expenditure by these firms in the economy </a:t>
            </a:r>
          </a:p>
          <a:p>
            <a:r>
              <a:rPr lang="en-GB" sz="2000" dirty="0" smtClean="0"/>
              <a:t>Information yielded is a key input into a framework of performance indicators designed to assess the economic contribution of agency-assisted firms</a:t>
            </a:r>
          </a:p>
          <a:p>
            <a:r>
              <a:rPr lang="en-GB" sz="2000" dirty="0" smtClean="0"/>
              <a:t>Data on individual firms are also used by the agencies in their day-to-day working relationship with their clients</a:t>
            </a:r>
            <a:endParaRPr lang="en-IE" sz="2000" dirty="0" smtClean="0"/>
          </a:p>
          <a:p>
            <a:r>
              <a:rPr lang="en-GB" sz="2000" dirty="0" smtClean="0"/>
              <a:t>Forfás co-ordinates survey across the 4 agencies and maintains survey’s integrity.</a:t>
            </a:r>
          </a:p>
          <a:p>
            <a:r>
              <a:rPr lang="en-GB" sz="2000" dirty="0" smtClean="0"/>
              <a:t>Consultants hired to undertake survey (send and collect questionnaires, aggregation of results, etc.) </a:t>
            </a:r>
          </a:p>
          <a:p>
            <a:endParaRPr lang="en-IE" sz="2000" dirty="0" smtClean="0"/>
          </a:p>
          <a:p>
            <a:endParaRPr lang="en-IE"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ABSEI Methodology </a:t>
            </a:r>
            <a:endParaRPr lang="en-IE" dirty="0"/>
          </a:p>
        </p:txBody>
      </p:sp>
      <p:sp>
        <p:nvSpPr>
          <p:cNvPr id="3" name="Content Placeholder 2"/>
          <p:cNvSpPr>
            <a:spLocks noGrp="1"/>
          </p:cNvSpPr>
          <p:nvPr>
            <p:ph idx="1"/>
          </p:nvPr>
        </p:nvSpPr>
        <p:spPr/>
        <p:txBody>
          <a:bodyPr/>
          <a:lstStyle/>
          <a:p>
            <a:r>
              <a:rPr lang="en-GB" sz="2000" dirty="0" smtClean="0">
                <a:latin typeface="+mj-lt"/>
              </a:rPr>
              <a:t>Data collection via postal questionnaire and electronic option (from 2011)</a:t>
            </a:r>
          </a:p>
          <a:p>
            <a:r>
              <a:rPr lang="en-GB" sz="1800" dirty="0" smtClean="0">
                <a:latin typeface="+mj-lt"/>
              </a:rPr>
              <a:t>Survey population is client base of each of the development agencies with 10 + employees operating within manufacturing and internationally traded services</a:t>
            </a:r>
          </a:p>
          <a:p>
            <a:endParaRPr lang="en-GB" sz="1800" dirty="0" smtClean="0">
              <a:solidFill>
                <a:srgbClr val="000000"/>
              </a:solidFill>
              <a:latin typeface="+mj-lt"/>
            </a:endParaRPr>
          </a:p>
          <a:p>
            <a:endParaRPr lang="en-IE" sz="2000" dirty="0"/>
          </a:p>
        </p:txBody>
      </p:sp>
      <p:pic>
        <p:nvPicPr>
          <p:cNvPr id="2052" name="Picture 4"/>
          <p:cNvPicPr>
            <a:picLocks noChangeAspect="1" noChangeArrowheads="1"/>
          </p:cNvPicPr>
          <p:nvPr/>
        </p:nvPicPr>
        <p:blipFill>
          <a:blip r:embed="rId3" cstate="print"/>
          <a:srcRect/>
          <a:stretch>
            <a:fillRect/>
          </a:stretch>
        </p:blipFill>
        <p:spPr bwMode="auto">
          <a:xfrm>
            <a:off x="-1116632" y="3356992"/>
            <a:ext cx="11281431" cy="237626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332656"/>
            <a:ext cx="7197725" cy="719138"/>
          </a:xfrm>
        </p:spPr>
        <p:txBody>
          <a:bodyPr/>
          <a:lstStyle/>
          <a:p>
            <a:r>
              <a:rPr lang="en-IE" dirty="0" smtClean="0"/>
              <a:t>ABSEI Core Variables</a:t>
            </a:r>
            <a:endParaRPr lang="en-IE" dirty="0"/>
          </a:p>
        </p:txBody>
      </p:sp>
      <p:sp>
        <p:nvSpPr>
          <p:cNvPr id="3" name="Content Placeholder 2"/>
          <p:cNvSpPr>
            <a:spLocks noGrp="1"/>
          </p:cNvSpPr>
          <p:nvPr>
            <p:ph idx="1"/>
          </p:nvPr>
        </p:nvSpPr>
        <p:spPr>
          <a:xfrm>
            <a:off x="755576" y="1052736"/>
            <a:ext cx="7237412" cy="4114800"/>
          </a:xfrm>
        </p:spPr>
        <p:txBody>
          <a:bodyPr/>
          <a:lstStyle/>
          <a:p>
            <a:r>
              <a:rPr lang="en-IE" dirty="0" smtClean="0"/>
              <a:t>4-page questionnaire covering:</a:t>
            </a:r>
            <a:endParaRPr lang="en-IE" dirty="0"/>
          </a:p>
        </p:txBody>
      </p:sp>
      <p:pic>
        <p:nvPicPr>
          <p:cNvPr id="3074" name="Picture 2"/>
          <p:cNvPicPr>
            <a:picLocks noChangeAspect="1" noChangeArrowheads="1"/>
          </p:cNvPicPr>
          <p:nvPr/>
        </p:nvPicPr>
        <p:blipFill>
          <a:blip r:embed="rId2" cstate="print"/>
          <a:srcRect/>
          <a:stretch>
            <a:fillRect/>
          </a:stretch>
        </p:blipFill>
        <p:spPr bwMode="auto">
          <a:xfrm>
            <a:off x="251519" y="1556791"/>
            <a:ext cx="8892481" cy="483188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Breakdown of Results</a:t>
            </a:r>
            <a:endParaRPr lang="en-IE" dirty="0"/>
          </a:p>
        </p:txBody>
      </p:sp>
      <p:sp>
        <p:nvSpPr>
          <p:cNvPr id="3" name="Content Placeholder 2"/>
          <p:cNvSpPr>
            <a:spLocks noGrp="1"/>
          </p:cNvSpPr>
          <p:nvPr>
            <p:ph idx="1"/>
          </p:nvPr>
        </p:nvSpPr>
        <p:spPr>
          <a:xfrm>
            <a:off x="971600" y="1412776"/>
            <a:ext cx="7237412" cy="4114800"/>
          </a:xfrm>
        </p:spPr>
        <p:txBody>
          <a:bodyPr/>
          <a:lstStyle/>
          <a:p>
            <a:r>
              <a:rPr lang="en-GB" sz="2000" dirty="0" smtClean="0"/>
              <a:t>As well as producing aggregate information for each agency, disaggregated results are produced:</a:t>
            </a:r>
          </a:p>
          <a:p>
            <a:endParaRPr lang="en-GB" sz="2000" dirty="0" smtClean="0"/>
          </a:p>
          <a:p>
            <a:endParaRPr lang="en-GB" sz="2000" dirty="0" smtClean="0"/>
          </a:p>
          <a:p>
            <a:endParaRPr lang="en-GB" sz="2000" dirty="0" smtClean="0"/>
          </a:p>
          <a:p>
            <a:endParaRPr lang="en-GB" sz="2000" dirty="0" smtClean="0"/>
          </a:p>
          <a:p>
            <a:endParaRPr lang="en-GB" sz="2000" dirty="0" smtClean="0"/>
          </a:p>
          <a:p>
            <a:r>
              <a:rPr lang="en-GB" sz="2000" dirty="0" smtClean="0"/>
              <a:t>Response rate typically ~ 60%, so this enables good disaggregation</a:t>
            </a:r>
          </a:p>
          <a:p>
            <a:r>
              <a:rPr lang="en-GB" sz="2000" dirty="0" smtClean="0"/>
              <a:t>Extremely high level of follow-up required to achieve 60% rate</a:t>
            </a:r>
            <a:endParaRPr lang="en-IE" sz="2000" dirty="0" smtClean="0"/>
          </a:p>
          <a:p>
            <a:endParaRPr lang="en-IE" dirty="0"/>
          </a:p>
        </p:txBody>
      </p:sp>
      <p:pic>
        <p:nvPicPr>
          <p:cNvPr id="4100" name="Picture 4"/>
          <p:cNvPicPr>
            <a:picLocks noChangeAspect="1" noChangeArrowheads="1"/>
          </p:cNvPicPr>
          <p:nvPr/>
        </p:nvPicPr>
        <p:blipFill>
          <a:blip r:embed="rId2" cstate="print"/>
          <a:srcRect/>
          <a:stretch>
            <a:fillRect/>
          </a:stretch>
        </p:blipFill>
        <p:spPr bwMode="auto">
          <a:xfrm>
            <a:off x="-324544" y="2348880"/>
            <a:ext cx="9829829" cy="23042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FF Presentation Template">
  <a:themeElements>
    <a:clrScheme name="Forfas Presentation Template">
      <a:dk1>
        <a:srgbClr val="691768"/>
      </a:dk1>
      <a:lt1>
        <a:srgbClr val="8F005C"/>
      </a:lt1>
      <a:dk2>
        <a:srgbClr val="E41F1F"/>
      </a:dk2>
      <a:lt2>
        <a:srgbClr val="00BED9"/>
      </a:lt2>
      <a:accent1>
        <a:srgbClr val="7CB3F1"/>
      </a:accent1>
      <a:accent2>
        <a:srgbClr val="F8B500"/>
      </a:accent2>
      <a:accent3>
        <a:srgbClr val="ED7600"/>
      </a:accent3>
      <a:accent4>
        <a:srgbClr val="73C800"/>
      </a:accent4>
      <a:accent5>
        <a:srgbClr val="6B3B6F"/>
      </a:accent5>
      <a:accent6>
        <a:srgbClr val="E7594B"/>
      </a:accent6>
      <a:hlink>
        <a:srgbClr val="0000FF"/>
      </a:hlink>
      <a:folHlink>
        <a:srgbClr val="800080"/>
      </a:folHlink>
    </a:clrScheme>
    <a:fontScheme name="FF Presentation Template">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US" sz="6400" b="0" i="0" u="none" strike="noStrike" cap="none" normalizeH="0" baseline="0" smtClean="0">
            <a:ln>
              <a:noFill/>
            </a:ln>
            <a:solidFill>
              <a:srgbClr val="1A2D5B"/>
            </a:solidFill>
            <a:effectLst/>
            <a:latin typeface="Trebuchet MS"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US" sz="6400" b="0" i="0" u="none" strike="noStrike" cap="none" normalizeH="0" baseline="0" smtClean="0">
            <a:ln>
              <a:noFill/>
            </a:ln>
            <a:solidFill>
              <a:srgbClr val="1A2D5B"/>
            </a:solidFill>
            <a:effectLst/>
            <a:latin typeface="Trebuchet MS" pitchFamily="34" charset="0"/>
          </a:defRPr>
        </a:defPPr>
      </a:lstStyle>
    </a:lnDef>
  </a:objectDefaults>
  <a:extraClrSchemeLst>
    <a:extraClrScheme>
      <a:clrScheme name="FF Presentation Template 1">
        <a:dk1>
          <a:srgbClr val="691768"/>
        </a:dk1>
        <a:lt1>
          <a:srgbClr val="C5AF7D"/>
        </a:lt1>
        <a:dk2>
          <a:srgbClr val="8F005C"/>
        </a:dk2>
        <a:lt2>
          <a:srgbClr val="004E34"/>
        </a:lt2>
        <a:accent1>
          <a:srgbClr val="E41F1F"/>
        </a:accent1>
        <a:accent2>
          <a:srgbClr val="00BED9"/>
        </a:accent2>
        <a:accent3>
          <a:srgbClr val="DFD4BF"/>
        </a:accent3>
        <a:accent4>
          <a:srgbClr val="591258"/>
        </a:accent4>
        <a:accent5>
          <a:srgbClr val="EFABAB"/>
        </a:accent5>
        <a:accent6>
          <a:srgbClr val="00ACC4"/>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Beige">
  <a:themeElements>
    <a:clrScheme name="Forfas Presentation Template">
      <a:dk1>
        <a:srgbClr val="691768"/>
      </a:dk1>
      <a:lt1>
        <a:srgbClr val="8F005C"/>
      </a:lt1>
      <a:dk2>
        <a:srgbClr val="E41F1F"/>
      </a:dk2>
      <a:lt2>
        <a:srgbClr val="00BED9"/>
      </a:lt2>
      <a:accent1>
        <a:srgbClr val="7CB3F1"/>
      </a:accent1>
      <a:accent2>
        <a:srgbClr val="F8B500"/>
      </a:accent2>
      <a:accent3>
        <a:srgbClr val="ED7600"/>
      </a:accent3>
      <a:accent4>
        <a:srgbClr val="73C800"/>
      </a:accent4>
      <a:accent5>
        <a:srgbClr val="6B3B6F"/>
      </a:accent5>
      <a:accent6>
        <a:srgbClr val="E7594B"/>
      </a:accent6>
      <a:hlink>
        <a:srgbClr val="0000FF"/>
      </a:hlink>
      <a:folHlink>
        <a:srgbClr val="800080"/>
      </a:folHlink>
    </a:clrScheme>
    <a:fontScheme name="Blank Beige">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US" sz="6400" b="0" i="0" u="none" strike="noStrike" cap="none" normalizeH="0" baseline="0" smtClean="0">
            <a:ln>
              <a:noFill/>
            </a:ln>
            <a:solidFill>
              <a:srgbClr val="1A2D5B"/>
            </a:solidFill>
            <a:effectLst/>
            <a:latin typeface="Trebuchet MS"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US" sz="6400" b="0" i="0" u="none" strike="noStrike" cap="none" normalizeH="0" baseline="0" smtClean="0">
            <a:ln>
              <a:noFill/>
            </a:ln>
            <a:solidFill>
              <a:srgbClr val="1A2D5B"/>
            </a:solidFill>
            <a:effectLst/>
            <a:latin typeface="Trebuchet MS" pitchFamily="34" charset="0"/>
          </a:defRPr>
        </a:defPPr>
      </a:lstStyle>
    </a:lnDef>
  </a:objectDefaults>
  <a:extraClrSchemeLst>
    <a:extraClrScheme>
      <a:clrScheme name="Blank Beige 1">
        <a:dk1>
          <a:srgbClr val="691768"/>
        </a:dk1>
        <a:lt1>
          <a:srgbClr val="C5AF7D"/>
        </a:lt1>
        <a:dk2>
          <a:srgbClr val="8F005C"/>
        </a:dk2>
        <a:lt2>
          <a:srgbClr val="004E34"/>
        </a:lt2>
        <a:accent1>
          <a:srgbClr val="E41F1F"/>
        </a:accent1>
        <a:accent2>
          <a:srgbClr val="00BED9"/>
        </a:accent2>
        <a:accent3>
          <a:srgbClr val="DFD4BF"/>
        </a:accent3>
        <a:accent4>
          <a:srgbClr val="591258"/>
        </a:accent4>
        <a:accent5>
          <a:srgbClr val="EFABAB"/>
        </a:accent5>
        <a:accent6>
          <a:srgbClr val="00ACC4"/>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orfas Charts">
    <a:dk1>
      <a:srgbClr val="000000"/>
    </a:dk1>
    <a:lt1>
      <a:sysClr val="window" lastClr="FFFFFF"/>
    </a:lt1>
    <a:dk2>
      <a:srgbClr val="E41F1F"/>
    </a:dk2>
    <a:lt2>
      <a:srgbClr val="FCD3C4"/>
    </a:lt2>
    <a:accent1>
      <a:srgbClr val="00BED9"/>
    </a:accent1>
    <a:accent2>
      <a:srgbClr val="73C800"/>
    </a:accent2>
    <a:accent3>
      <a:srgbClr val="8F005C"/>
    </a:accent3>
    <a:accent4>
      <a:srgbClr val="ED7600"/>
    </a:accent4>
    <a:accent5>
      <a:srgbClr val="F8B500"/>
    </a:accent5>
    <a:accent6>
      <a:srgbClr val="691768"/>
    </a:accent6>
    <a:hlink>
      <a:srgbClr val="00BED9"/>
    </a:hlink>
    <a:folHlink>
      <a:srgbClr val="7CB3F1"/>
    </a:folHlink>
  </a:clrScheme>
  <a:fontScheme name="Forfas Charts">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Forfas Charts">
    <a:dk1>
      <a:srgbClr val="000000"/>
    </a:dk1>
    <a:lt1>
      <a:sysClr val="window" lastClr="FFFFFF"/>
    </a:lt1>
    <a:dk2>
      <a:srgbClr val="E41F1F"/>
    </a:dk2>
    <a:lt2>
      <a:srgbClr val="FCD3C4"/>
    </a:lt2>
    <a:accent1>
      <a:srgbClr val="00BED9"/>
    </a:accent1>
    <a:accent2>
      <a:srgbClr val="73C800"/>
    </a:accent2>
    <a:accent3>
      <a:srgbClr val="8F005C"/>
    </a:accent3>
    <a:accent4>
      <a:srgbClr val="ED7600"/>
    </a:accent4>
    <a:accent5>
      <a:srgbClr val="F8B500"/>
    </a:accent5>
    <a:accent6>
      <a:srgbClr val="691768"/>
    </a:accent6>
    <a:hlink>
      <a:srgbClr val="00BED9"/>
    </a:hlink>
    <a:folHlink>
      <a:srgbClr val="7CB3F1"/>
    </a:folHlink>
  </a:clrScheme>
  <a:fontScheme name="Forfas Charts">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959D7D722BE047B6DE5E1BFC3B0EFE" ma:contentTypeVersion="0" ma:contentTypeDescription="Create a new document." ma:contentTypeScope="" ma:versionID="3b9a7c77eea2d364554ee68de4369082">
  <xsd:schema xmlns:xsd="http://www.w3.org/2001/XMLSchema" xmlns:p="http://schemas.microsoft.com/office/2006/metadata/properties" targetNamespace="http://schemas.microsoft.com/office/2006/metadata/properties" ma:root="true" ma:fieldsID="956621cef3aab078cd0f0d9b6623106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E143ABDE-CF8E-4575-9836-C10C705DEB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4580C308-D281-482C-8D1E-B7F8F3872738}">
  <ds:schemaRefs>
    <ds:schemaRef ds:uri="http://schemas.microsoft.com/sharepoint/v3/contenttype/forms"/>
  </ds:schemaRefs>
</ds:datastoreItem>
</file>

<file path=customXml/itemProps3.xml><?xml version="1.0" encoding="utf-8"?>
<ds:datastoreItem xmlns:ds="http://schemas.openxmlformats.org/officeDocument/2006/customXml" ds:itemID="{E85F1CB8-06F3-4858-942A-0EA295EC0E7B}">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644</TotalTime>
  <Words>1356</Words>
  <Application>Microsoft Office PowerPoint</Application>
  <PresentationFormat>On-screen Show (4:3)</PresentationFormat>
  <Paragraphs>138</Paragraphs>
  <Slides>24</Slides>
  <Notes>8</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24</vt:i4>
      </vt:variant>
    </vt:vector>
  </HeadingPairs>
  <TitlesOfParts>
    <vt:vector size="28" baseType="lpstr">
      <vt:lpstr>Arial</vt:lpstr>
      <vt:lpstr>Trebuchet MS</vt:lpstr>
      <vt:lpstr>FF Presentation Template</vt:lpstr>
      <vt:lpstr>Blank Beige</vt:lpstr>
      <vt:lpstr>CSO Enterprise Statistics Liaison Group</vt:lpstr>
      <vt:lpstr>Forfás Surveys: Background</vt:lpstr>
      <vt:lpstr>Institutional Arrangements for Enterprise Policy</vt:lpstr>
      <vt:lpstr>Overview of Forfás Surveys</vt:lpstr>
      <vt:lpstr>Slide 5</vt:lpstr>
      <vt:lpstr>ABSEI</vt:lpstr>
      <vt:lpstr>ABSEI Methodology </vt:lpstr>
      <vt:lpstr>ABSEI Core Variables</vt:lpstr>
      <vt:lpstr>Breakdown of Results</vt:lpstr>
      <vt:lpstr>ABSEI Methodology</vt:lpstr>
      <vt:lpstr>Data Validations</vt:lpstr>
      <vt:lpstr>Weighting of Data</vt:lpstr>
      <vt:lpstr>Timeframe</vt:lpstr>
      <vt:lpstr>Summary Results of 2010 ABSEI</vt:lpstr>
      <vt:lpstr>Year-on-year difference in exports and domestic sales growth </vt:lpstr>
      <vt:lpstr>Irish Economy Expenditure</vt:lpstr>
      <vt:lpstr>Export Sales and Irish Economy Spend</vt:lpstr>
      <vt:lpstr>Exports as % of Total Sales of Irish Firms by Sector</vt:lpstr>
      <vt:lpstr>Slide 19</vt:lpstr>
      <vt:lpstr>AES: Overview</vt:lpstr>
      <vt:lpstr>AES (cont’d)</vt:lpstr>
      <vt:lpstr>Sectoral Proportions in Permanent/ FT Employment within Irish Agency-Assisted Firms: 2001-Vs-2010 </vt:lpstr>
      <vt:lpstr>Stats at a Glance</vt:lpstr>
      <vt:lpstr>For more information</vt:lpstr>
    </vt:vector>
  </TitlesOfParts>
  <Company>Valerie Haslam Design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Valerie Haslam</dc:creator>
  <cp:lastModifiedBy>Jonathan Healy</cp:lastModifiedBy>
  <cp:revision>34</cp:revision>
  <dcterms:created xsi:type="dcterms:W3CDTF">2006-04-09T10:28:50Z</dcterms:created>
  <dcterms:modified xsi:type="dcterms:W3CDTF">2011-11-21T12:38:46Z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 Modified">
    <vt:lpwstr>2006-04-25T14:51:57Z</vt:lpwstr>
  </property>
  <property fmtid="{D5CDD505-2E9C-101B-9397-08002B2CF9AE}" pid="3" name="Modified">
    <vt:lpwstr>_x000d_</vt:lpwstr>
  </property>
  <property fmtid="{D5CDD505-2E9C-101B-9397-08002B2CF9AE}" pid="4" name="Created">
    <vt:lpwstr>_x000d_</vt:lpwstr>
  </property>
  <property fmtid="{D5CDD505-2E9C-101B-9397-08002B2CF9AE}" pid="5" name="Created Date">
    <vt:lpwstr>2006-04-25T14:51:55Z</vt:lpwstr>
  </property>
  <property fmtid="{D5CDD505-2E9C-101B-9397-08002B2CF9AE}" pid="6" name="SPSDescription">
    <vt:lpwstr/>
  </property>
  <property fmtid="{D5CDD505-2E9C-101B-9397-08002B2CF9AE}" pid="7" name="Owner">
    <vt:lpwstr/>
  </property>
  <property fmtid="{D5CDD505-2E9C-101B-9397-08002B2CF9AE}" pid="8" name="Status">
    <vt:lpwstr/>
  </property>
  <property fmtid="{D5CDD505-2E9C-101B-9397-08002B2CF9AE}" pid="9" name="ContentTypeId">
    <vt:lpwstr>0x01010070959D7D722BE047B6DE5E1BFC3B0EFE</vt:lpwstr>
  </property>
</Properties>
</file>