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 id="2147483699" r:id="rId3"/>
    <p:sldMasterId id="2147483712" r:id="rId4"/>
    <p:sldMasterId id="2147483725" r:id="rId5"/>
  </p:sldMasterIdLst>
  <p:sldIdLst>
    <p:sldId id="302" r:id="rId6"/>
    <p:sldId id="303" r:id="rId7"/>
    <p:sldId id="293" r:id="rId8"/>
    <p:sldId id="304" r:id="rId9"/>
    <p:sldId id="305" r:id="rId10"/>
    <p:sldId id="306" r:id="rId11"/>
    <p:sldId id="307" r:id="rId12"/>
    <p:sldId id="308" r:id="rId13"/>
    <p:sldId id="294" r:id="rId14"/>
    <p:sldId id="295" r:id="rId15"/>
    <p:sldId id="296" r:id="rId16"/>
    <p:sldId id="297" r:id="rId17"/>
    <p:sldId id="298" r:id="rId18"/>
    <p:sldId id="309" r:id="rId19"/>
    <p:sldId id="310" r:id="rId20"/>
    <p:sldId id="311" r:id="rId21"/>
    <p:sldId id="312" r:id="rId22"/>
    <p:sldId id="314" r:id="rId23"/>
    <p:sldId id="313" r:id="rId24"/>
    <p:sldId id="316" r:id="rId25"/>
    <p:sldId id="315" r:id="rId26"/>
    <p:sldId id="299" r:id="rId27"/>
  </p:sldIdLst>
  <p:sldSz cx="9144000" cy="6858000" type="screen4x3"/>
  <p:notesSz cx="6810375" cy="99425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6" y="-24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2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C46028B-A32B-4146-BD25-55A2E66C1C1D}"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711229D0-4895-4F0D-92CD-FC45B7A3DACB}"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EE511A21-5712-4719-8348-5760D256B801}"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188913"/>
            <a:ext cx="8229600" cy="647700"/>
          </a:xfrm>
        </p:spPr>
        <p:txBody>
          <a:bodyPr/>
          <a:lstStyle/>
          <a:p>
            <a:r>
              <a:rPr lang="en-US" smtClean="0"/>
              <a:t>Click to edit Master title style</a:t>
            </a:r>
            <a:endParaRPr lang="en-IE"/>
          </a:p>
        </p:txBody>
      </p:sp>
      <p:sp>
        <p:nvSpPr>
          <p:cNvPr id="3" name="Content Placeholder 2"/>
          <p:cNvSpPr>
            <a:spLocks noGrp="1"/>
          </p:cNvSpPr>
          <p:nvPr>
            <p:ph sz="quarter" idx="1"/>
          </p:nvPr>
        </p:nvSpPr>
        <p:spPr>
          <a:xfrm>
            <a:off x="457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quarter" idx="2"/>
          </p:nvPr>
        </p:nvSpPr>
        <p:spPr>
          <a:xfrm>
            <a:off x="4648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Content Placeholder 4"/>
          <p:cNvSpPr>
            <a:spLocks noGrp="1"/>
          </p:cNvSpPr>
          <p:nvPr>
            <p:ph sz="quarter" idx="3"/>
          </p:nvPr>
        </p:nvSpPr>
        <p:spPr>
          <a:xfrm>
            <a:off x="457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Content Placeholder 5"/>
          <p:cNvSpPr>
            <a:spLocks noGrp="1"/>
          </p:cNvSpPr>
          <p:nvPr>
            <p:ph sz="quarter" idx="4"/>
          </p:nvPr>
        </p:nvSpPr>
        <p:spPr>
          <a:xfrm>
            <a:off x="4648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a:xfrm>
            <a:off x="395288" y="6584950"/>
            <a:ext cx="2133600" cy="179388"/>
          </a:xfrm>
        </p:spPr>
        <p:txBody>
          <a:bodyPr/>
          <a:lstStyle>
            <a:lvl1pPr fontAlgn="auto">
              <a:spcBef>
                <a:spcPts val="0"/>
              </a:spcBef>
              <a:spcAft>
                <a:spcPts val="0"/>
              </a:spcAft>
              <a:defRPr>
                <a:latin typeface="+mn-lt"/>
              </a:defRPr>
            </a:lvl1pPr>
          </a:lstStyle>
          <a:p>
            <a:pPr>
              <a:defRPr/>
            </a:pPr>
            <a:endParaRPr lang="en-GB"/>
          </a:p>
        </p:txBody>
      </p:sp>
      <p:sp>
        <p:nvSpPr>
          <p:cNvPr id="8" name="Footer Placeholder 7"/>
          <p:cNvSpPr>
            <a:spLocks noGrp="1"/>
          </p:cNvSpPr>
          <p:nvPr>
            <p:ph type="ftr" sz="quarter" idx="11"/>
          </p:nvPr>
        </p:nvSpPr>
        <p:spPr>
          <a:xfrm>
            <a:off x="2916238" y="6572250"/>
            <a:ext cx="3295650" cy="203200"/>
          </a:xfrm>
        </p:spPr>
        <p:txBody>
          <a:bodyPr/>
          <a:lstStyle>
            <a:lvl1pPr fontAlgn="auto">
              <a:spcBef>
                <a:spcPts val="0"/>
              </a:spcBef>
              <a:spcAft>
                <a:spcPts val="0"/>
              </a:spcAft>
              <a:defRPr>
                <a:latin typeface="+mn-lt"/>
              </a:defRPr>
            </a:lvl1pPr>
          </a:lstStyle>
          <a:p>
            <a:pPr>
              <a:defRPr/>
            </a:pPr>
            <a:endParaRPr lang="en-GB"/>
          </a:p>
        </p:txBody>
      </p:sp>
      <p:sp>
        <p:nvSpPr>
          <p:cNvPr id="9" name="Slide Number Placeholder 8"/>
          <p:cNvSpPr>
            <a:spLocks noGrp="1"/>
          </p:cNvSpPr>
          <p:nvPr>
            <p:ph type="sldNum" sz="quarter" idx="12"/>
          </p:nvPr>
        </p:nvSpPr>
        <p:spPr>
          <a:xfrm>
            <a:off x="6553200" y="6453188"/>
            <a:ext cx="2133600" cy="179387"/>
          </a:xfrm>
        </p:spPr>
        <p:txBody>
          <a:bodyPr/>
          <a:lstStyle>
            <a:lvl1pPr fontAlgn="auto">
              <a:spcBef>
                <a:spcPts val="0"/>
              </a:spcBef>
              <a:spcAft>
                <a:spcPts val="0"/>
              </a:spcAft>
              <a:defRPr>
                <a:latin typeface="+mn-lt"/>
              </a:defRPr>
            </a:lvl1pPr>
          </a:lstStyle>
          <a:p>
            <a:pPr>
              <a:defRPr/>
            </a:pPr>
            <a:fld id="{ACF30625-7CF4-4AD1-99E4-596B65AA67F7}" type="slidenum">
              <a:rPr lang="en-GB"/>
              <a:pPr>
                <a:defRPr/>
              </a:pPr>
              <a:t>‹#›</a:t>
            </a:fld>
            <a:endParaRPr lang="en-GB" dirty="0"/>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2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5ED9E338-8545-4A36-96D7-F0C66097DCFB}"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C368C971-B24F-4E1F-9B54-0FD398B0BEEC}"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A519029D-41AB-4FA2-9FFF-64396D8CF480}"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60387876-668B-4633-A669-DB4BC84DC166}"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7E7CDA06-4D02-4141-A8C1-31CFFF37A4C7}"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8ABC1B25-C9A0-4256-A6CE-AA1FEC6AD9FA}"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EE74E92C-2F6E-4589-A4D7-801CA92754C2}"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77FF5A20-46DA-4A44-B148-2A7E329CEE5E}"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62C99222-7DFF-40C2-B68F-8859D48A181F}"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fontAlgn="auto">
              <a:spcBef>
                <a:spcPts val="0"/>
              </a:spcBef>
              <a:spcAft>
                <a:spcPts val="0"/>
              </a:spcAft>
              <a:defRPr>
                <a:latin typeface="+mn-lt"/>
              </a:defRPr>
            </a:lvl1pPr>
          </a:lstStyle>
          <a:p>
            <a:pPr>
              <a:defRPr/>
            </a:pPr>
            <a:fld id="{6BDCE6C2-E3DF-454C-AD5E-118857A5FCDB}" type="slidenum">
              <a:rPr lang="en-US"/>
              <a:pPr>
                <a:defRPr/>
              </a:pPr>
              <a:t>‹#›</a:t>
            </a:fld>
            <a:endParaRPr lang="en-US" dirty="0"/>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627648C4-BFC1-449D-814F-FC9A92EF0D97}"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B79C77D4-A9B9-488D-AF24-F6F9A6E7529C}"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188913"/>
            <a:ext cx="8229600" cy="647700"/>
          </a:xfrm>
        </p:spPr>
        <p:txBody>
          <a:bodyPr/>
          <a:lstStyle/>
          <a:p>
            <a:r>
              <a:rPr lang="en-US" smtClean="0"/>
              <a:t>Click to edit Master title style</a:t>
            </a:r>
            <a:endParaRPr lang="en-IE"/>
          </a:p>
        </p:txBody>
      </p:sp>
      <p:sp>
        <p:nvSpPr>
          <p:cNvPr id="3" name="Content Placeholder 2"/>
          <p:cNvSpPr>
            <a:spLocks noGrp="1"/>
          </p:cNvSpPr>
          <p:nvPr>
            <p:ph sz="quarter" idx="1"/>
          </p:nvPr>
        </p:nvSpPr>
        <p:spPr>
          <a:xfrm>
            <a:off x="457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quarter" idx="2"/>
          </p:nvPr>
        </p:nvSpPr>
        <p:spPr>
          <a:xfrm>
            <a:off x="4648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Content Placeholder 4"/>
          <p:cNvSpPr>
            <a:spLocks noGrp="1"/>
          </p:cNvSpPr>
          <p:nvPr>
            <p:ph sz="quarter" idx="3"/>
          </p:nvPr>
        </p:nvSpPr>
        <p:spPr>
          <a:xfrm>
            <a:off x="457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Content Placeholder 5"/>
          <p:cNvSpPr>
            <a:spLocks noGrp="1"/>
          </p:cNvSpPr>
          <p:nvPr>
            <p:ph sz="quarter" idx="4"/>
          </p:nvPr>
        </p:nvSpPr>
        <p:spPr>
          <a:xfrm>
            <a:off x="4648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a:xfrm>
            <a:off x="395288" y="6584950"/>
            <a:ext cx="2133600" cy="179388"/>
          </a:xfrm>
        </p:spPr>
        <p:txBody>
          <a:bodyPr/>
          <a:lstStyle>
            <a:lvl1pPr fontAlgn="auto">
              <a:spcBef>
                <a:spcPts val="0"/>
              </a:spcBef>
              <a:spcAft>
                <a:spcPts val="0"/>
              </a:spcAft>
              <a:defRPr>
                <a:latin typeface="+mn-lt"/>
              </a:defRPr>
            </a:lvl1pPr>
          </a:lstStyle>
          <a:p>
            <a:pPr>
              <a:defRPr/>
            </a:pPr>
            <a:endParaRPr lang="en-GB"/>
          </a:p>
        </p:txBody>
      </p:sp>
      <p:sp>
        <p:nvSpPr>
          <p:cNvPr id="8" name="Footer Placeholder 7"/>
          <p:cNvSpPr>
            <a:spLocks noGrp="1"/>
          </p:cNvSpPr>
          <p:nvPr>
            <p:ph type="ftr" sz="quarter" idx="11"/>
          </p:nvPr>
        </p:nvSpPr>
        <p:spPr>
          <a:xfrm>
            <a:off x="2916238" y="6572250"/>
            <a:ext cx="3295650" cy="203200"/>
          </a:xfrm>
        </p:spPr>
        <p:txBody>
          <a:bodyPr/>
          <a:lstStyle>
            <a:lvl1pPr fontAlgn="auto">
              <a:spcBef>
                <a:spcPts val="0"/>
              </a:spcBef>
              <a:spcAft>
                <a:spcPts val="0"/>
              </a:spcAft>
              <a:defRPr>
                <a:latin typeface="+mn-lt"/>
              </a:defRPr>
            </a:lvl1pPr>
          </a:lstStyle>
          <a:p>
            <a:pPr>
              <a:defRPr/>
            </a:pPr>
            <a:endParaRPr lang="en-GB"/>
          </a:p>
        </p:txBody>
      </p:sp>
      <p:sp>
        <p:nvSpPr>
          <p:cNvPr id="9" name="Slide Number Placeholder 8"/>
          <p:cNvSpPr>
            <a:spLocks noGrp="1"/>
          </p:cNvSpPr>
          <p:nvPr>
            <p:ph type="sldNum" sz="quarter" idx="12"/>
          </p:nvPr>
        </p:nvSpPr>
        <p:spPr>
          <a:xfrm>
            <a:off x="6553200" y="6453188"/>
            <a:ext cx="2133600" cy="179387"/>
          </a:xfrm>
        </p:spPr>
        <p:txBody>
          <a:bodyPr/>
          <a:lstStyle>
            <a:lvl1pPr fontAlgn="auto">
              <a:spcBef>
                <a:spcPts val="0"/>
              </a:spcBef>
              <a:spcAft>
                <a:spcPts val="0"/>
              </a:spcAft>
              <a:defRPr>
                <a:latin typeface="+mn-lt"/>
              </a:defRPr>
            </a:lvl1pPr>
          </a:lstStyle>
          <a:p>
            <a:pPr>
              <a:defRPr/>
            </a:pPr>
            <a:fld id="{46581626-D7BA-4739-B615-A0AB088BFBD6}" type="slidenum">
              <a:rPr lang="en-GB"/>
              <a:pPr>
                <a:defRPr/>
              </a:pPr>
              <a:t>‹#›</a:t>
            </a:fld>
            <a:endParaRPr lang="en-GB" dirty="0"/>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2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498DBB77-D36A-4B23-94CD-0D792D27D54C}"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17408DD9-5F88-4636-9D0A-83472459189D}"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09B3B3A6-CB17-4042-ADDB-12F34581090A}"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FF314045-3AE2-4486-BA18-D0286917BB35}"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B212437D-5242-4146-8980-6DDA238C065C}"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F9BDDA6E-8A24-4D01-8071-28A88A30EBA2}"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EF6F2F2-3B03-4E6F-A05B-850FF2CA5C07}"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885404F9-E915-4597-8EAD-D353FC616B4C}"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E08DBFF6-CA12-4AB7-8C0E-74D22310C260}"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fontAlgn="auto">
              <a:spcBef>
                <a:spcPts val="0"/>
              </a:spcBef>
              <a:spcAft>
                <a:spcPts val="0"/>
              </a:spcAft>
              <a:defRPr>
                <a:latin typeface="+mn-lt"/>
              </a:defRPr>
            </a:lvl1pPr>
          </a:lstStyle>
          <a:p>
            <a:pPr>
              <a:defRPr/>
            </a:pPr>
            <a:fld id="{48F2CC85-9479-4643-BF61-843E5502E8FD}" type="slidenum">
              <a:rPr lang="en-US"/>
              <a:pPr>
                <a:defRPr/>
              </a:pPr>
              <a:t>‹#›</a:t>
            </a:fld>
            <a:endParaRPr lang="en-US" dirty="0"/>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800C5C02-81CD-4464-B1E9-E28B35AF6F5B}"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EC31BDF8-B642-4F3A-A942-9FB5F3AC8955}"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188913"/>
            <a:ext cx="8229600" cy="647700"/>
          </a:xfrm>
        </p:spPr>
        <p:txBody>
          <a:bodyPr/>
          <a:lstStyle/>
          <a:p>
            <a:r>
              <a:rPr lang="en-US" smtClean="0"/>
              <a:t>Click to edit Master title style</a:t>
            </a:r>
            <a:endParaRPr lang="en-IE"/>
          </a:p>
        </p:txBody>
      </p:sp>
      <p:sp>
        <p:nvSpPr>
          <p:cNvPr id="3" name="Content Placeholder 2"/>
          <p:cNvSpPr>
            <a:spLocks noGrp="1"/>
          </p:cNvSpPr>
          <p:nvPr>
            <p:ph sz="quarter" idx="1"/>
          </p:nvPr>
        </p:nvSpPr>
        <p:spPr>
          <a:xfrm>
            <a:off x="457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quarter" idx="2"/>
          </p:nvPr>
        </p:nvSpPr>
        <p:spPr>
          <a:xfrm>
            <a:off x="4648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Content Placeholder 4"/>
          <p:cNvSpPr>
            <a:spLocks noGrp="1"/>
          </p:cNvSpPr>
          <p:nvPr>
            <p:ph sz="quarter" idx="3"/>
          </p:nvPr>
        </p:nvSpPr>
        <p:spPr>
          <a:xfrm>
            <a:off x="457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Content Placeholder 5"/>
          <p:cNvSpPr>
            <a:spLocks noGrp="1"/>
          </p:cNvSpPr>
          <p:nvPr>
            <p:ph sz="quarter" idx="4"/>
          </p:nvPr>
        </p:nvSpPr>
        <p:spPr>
          <a:xfrm>
            <a:off x="4648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a:xfrm>
            <a:off x="395288" y="6584950"/>
            <a:ext cx="2133600" cy="179388"/>
          </a:xfrm>
        </p:spPr>
        <p:txBody>
          <a:bodyPr/>
          <a:lstStyle>
            <a:lvl1pPr fontAlgn="auto">
              <a:spcBef>
                <a:spcPts val="0"/>
              </a:spcBef>
              <a:spcAft>
                <a:spcPts val="0"/>
              </a:spcAft>
              <a:defRPr>
                <a:latin typeface="+mn-lt"/>
              </a:defRPr>
            </a:lvl1pPr>
          </a:lstStyle>
          <a:p>
            <a:pPr>
              <a:defRPr/>
            </a:pPr>
            <a:endParaRPr lang="en-GB"/>
          </a:p>
        </p:txBody>
      </p:sp>
      <p:sp>
        <p:nvSpPr>
          <p:cNvPr id="8" name="Footer Placeholder 7"/>
          <p:cNvSpPr>
            <a:spLocks noGrp="1"/>
          </p:cNvSpPr>
          <p:nvPr>
            <p:ph type="ftr" sz="quarter" idx="11"/>
          </p:nvPr>
        </p:nvSpPr>
        <p:spPr>
          <a:xfrm>
            <a:off x="2916238" y="6572250"/>
            <a:ext cx="3295650" cy="203200"/>
          </a:xfrm>
        </p:spPr>
        <p:txBody>
          <a:bodyPr/>
          <a:lstStyle>
            <a:lvl1pPr fontAlgn="auto">
              <a:spcBef>
                <a:spcPts val="0"/>
              </a:spcBef>
              <a:spcAft>
                <a:spcPts val="0"/>
              </a:spcAft>
              <a:defRPr>
                <a:latin typeface="+mn-lt"/>
              </a:defRPr>
            </a:lvl1pPr>
          </a:lstStyle>
          <a:p>
            <a:pPr>
              <a:defRPr/>
            </a:pPr>
            <a:endParaRPr lang="en-GB"/>
          </a:p>
        </p:txBody>
      </p:sp>
      <p:sp>
        <p:nvSpPr>
          <p:cNvPr id="9" name="Slide Number Placeholder 8"/>
          <p:cNvSpPr>
            <a:spLocks noGrp="1"/>
          </p:cNvSpPr>
          <p:nvPr>
            <p:ph type="sldNum" sz="quarter" idx="12"/>
          </p:nvPr>
        </p:nvSpPr>
        <p:spPr>
          <a:xfrm>
            <a:off x="6553200" y="6453188"/>
            <a:ext cx="2133600" cy="179387"/>
          </a:xfrm>
        </p:spPr>
        <p:txBody>
          <a:bodyPr/>
          <a:lstStyle>
            <a:lvl1pPr fontAlgn="auto">
              <a:spcBef>
                <a:spcPts val="0"/>
              </a:spcBef>
              <a:spcAft>
                <a:spcPts val="0"/>
              </a:spcAft>
              <a:defRPr>
                <a:latin typeface="+mn-lt"/>
              </a:defRPr>
            </a:lvl1pPr>
          </a:lstStyle>
          <a:p>
            <a:pPr>
              <a:defRPr/>
            </a:pPr>
            <a:fld id="{2EDDB396-013F-460D-B61F-B9C4939D35E6}" type="slidenum">
              <a:rPr lang="en-GB"/>
              <a:pPr>
                <a:defRPr/>
              </a:pPr>
              <a:t>‹#›</a:t>
            </a:fld>
            <a:endParaRPr lang="en-GB" dirty="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2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F3B22C7E-1ACC-43AB-AB7F-E854A2C6F783}"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F87ED8E6-D693-4CB3-BF78-15C17E20F069}"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9942CCD6-4F60-4729-B9FB-3194F18C412F}"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8EF1C38D-CD2F-4ED7-82D5-66B838722DC4}"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C4D33FA6-6C3B-40B5-9DF2-219764023118}"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C696FB02-84B0-4989-BE30-3FD87F1F9ADE}"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E65BEF9B-E324-4F99-B563-672A43F05F49}"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4FB41E13-9F41-4EF9-B1CE-FC5A67BFF1B6}"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8475189B-2FBA-4962-81F5-3806E99D9524}"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fontAlgn="auto">
              <a:spcBef>
                <a:spcPts val="0"/>
              </a:spcBef>
              <a:spcAft>
                <a:spcPts val="0"/>
              </a:spcAft>
              <a:defRPr>
                <a:latin typeface="+mn-lt"/>
              </a:defRPr>
            </a:lvl1pPr>
          </a:lstStyle>
          <a:p>
            <a:pPr>
              <a:defRPr/>
            </a:pPr>
            <a:fld id="{69A7C9D0-4E12-48FA-8FB9-19A6EC97D19A}" type="slidenum">
              <a:rPr lang="en-US"/>
              <a:pPr>
                <a:defRPr/>
              </a:pPr>
              <a:t>‹#›</a:t>
            </a:fld>
            <a:endParaRPr lang="en-US" dirty="0"/>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1485FBF0-E902-470C-9670-1E8AAA43A64F}"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BE27F07D-1B68-4F5E-87BC-8D8D38B6EC4D}"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188913"/>
            <a:ext cx="8229600" cy="647700"/>
          </a:xfrm>
        </p:spPr>
        <p:txBody>
          <a:bodyPr/>
          <a:lstStyle/>
          <a:p>
            <a:r>
              <a:rPr lang="en-US" smtClean="0"/>
              <a:t>Click to edit Master title style</a:t>
            </a:r>
            <a:endParaRPr lang="en-IE"/>
          </a:p>
        </p:txBody>
      </p:sp>
      <p:sp>
        <p:nvSpPr>
          <p:cNvPr id="3" name="Content Placeholder 2"/>
          <p:cNvSpPr>
            <a:spLocks noGrp="1"/>
          </p:cNvSpPr>
          <p:nvPr>
            <p:ph sz="quarter" idx="1"/>
          </p:nvPr>
        </p:nvSpPr>
        <p:spPr>
          <a:xfrm>
            <a:off x="457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quarter" idx="2"/>
          </p:nvPr>
        </p:nvSpPr>
        <p:spPr>
          <a:xfrm>
            <a:off x="4648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Content Placeholder 4"/>
          <p:cNvSpPr>
            <a:spLocks noGrp="1"/>
          </p:cNvSpPr>
          <p:nvPr>
            <p:ph sz="quarter" idx="3"/>
          </p:nvPr>
        </p:nvSpPr>
        <p:spPr>
          <a:xfrm>
            <a:off x="457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Content Placeholder 5"/>
          <p:cNvSpPr>
            <a:spLocks noGrp="1"/>
          </p:cNvSpPr>
          <p:nvPr>
            <p:ph sz="quarter" idx="4"/>
          </p:nvPr>
        </p:nvSpPr>
        <p:spPr>
          <a:xfrm>
            <a:off x="4648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a:xfrm>
            <a:off x="395288" y="6584950"/>
            <a:ext cx="2133600" cy="179388"/>
          </a:xfrm>
        </p:spPr>
        <p:txBody>
          <a:bodyPr/>
          <a:lstStyle>
            <a:lvl1pPr fontAlgn="auto">
              <a:spcBef>
                <a:spcPts val="0"/>
              </a:spcBef>
              <a:spcAft>
                <a:spcPts val="0"/>
              </a:spcAft>
              <a:defRPr>
                <a:latin typeface="+mn-lt"/>
              </a:defRPr>
            </a:lvl1pPr>
          </a:lstStyle>
          <a:p>
            <a:pPr>
              <a:defRPr/>
            </a:pPr>
            <a:endParaRPr lang="en-GB"/>
          </a:p>
        </p:txBody>
      </p:sp>
      <p:sp>
        <p:nvSpPr>
          <p:cNvPr id="8" name="Footer Placeholder 7"/>
          <p:cNvSpPr>
            <a:spLocks noGrp="1"/>
          </p:cNvSpPr>
          <p:nvPr>
            <p:ph type="ftr" sz="quarter" idx="11"/>
          </p:nvPr>
        </p:nvSpPr>
        <p:spPr>
          <a:xfrm>
            <a:off x="2916238" y="6572250"/>
            <a:ext cx="3295650" cy="203200"/>
          </a:xfrm>
        </p:spPr>
        <p:txBody>
          <a:bodyPr/>
          <a:lstStyle>
            <a:lvl1pPr fontAlgn="auto">
              <a:spcBef>
                <a:spcPts val="0"/>
              </a:spcBef>
              <a:spcAft>
                <a:spcPts val="0"/>
              </a:spcAft>
              <a:defRPr>
                <a:latin typeface="+mn-lt"/>
              </a:defRPr>
            </a:lvl1pPr>
          </a:lstStyle>
          <a:p>
            <a:pPr>
              <a:defRPr/>
            </a:pPr>
            <a:endParaRPr lang="en-GB"/>
          </a:p>
        </p:txBody>
      </p:sp>
      <p:sp>
        <p:nvSpPr>
          <p:cNvPr id="9" name="Slide Number Placeholder 8"/>
          <p:cNvSpPr>
            <a:spLocks noGrp="1"/>
          </p:cNvSpPr>
          <p:nvPr>
            <p:ph type="sldNum" sz="quarter" idx="12"/>
          </p:nvPr>
        </p:nvSpPr>
        <p:spPr>
          <a:xfrm>
            <a:off x="6553200" y="6453188"/>
            <a:ext cx="2133600" cy="179387"/>
          </a:xfrm>
        </p:spPr>
        <p:txBody>
          <a:bodyPr/>
          <a:lstStyle>
            <a:lvl1pPr fontAlgn="auto">
              <a:spcBef>
                <a:spcPts val="0"/>
              </a:spcBef>
              <a:spcAft>
                <a:spcPts val="0"/>
              </a:spcAft>
              <a:defRPr>
                <a:latin typeface="+mn-lt"/>
              </a:defRPr>
            </a:lvl1pPr>
          </a:lstStyle>
          <a:p>
            <a:pPr>
              <a:defRPr/>
            </a:pPr>
            <a:fld id="{05D8BDBE-74F4-468D-8920-A7A31B76D72B}" type="slidenum">
              <a:rPr lang="en-GB"/>
              <a:pPr>
                <a:defRPr/>
              </a:pPr>
              <a:t>‹#›</a:t>
            </a:fld>
            <a:endParaRPr lang="en-GB" dirty="0"/>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18"/>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2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F510672-22B8-48E1-A2D9-9391BED06775}"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F3BE30B5-6C86-4487-9153-D27C5F5F82ED}"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3B5A265C-75DD-403C-B3A3-738E304617F2}"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933B181A-7CEC-42BA-BCB4-998070CB51BC}"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9D95861B-C531-4B42-A29B-B5DA241029DA}"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8" name="Footer Placeholder 7"/>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7ED84DA1-E17C-441E-8830-A8CB0B2953D3}"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A6361A4-316F-4DA0-89B2-99E38FA44365}"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0E766481-BE0A-4EBE-BBDE-6080FFC81E93}"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74E2F9C7-900B-4BF3-96A9-E9DAFC8FA718}"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fontAlgn="auto">
              <a:spcBef>
                <a:spcPts val="0"/>
              </a:spcBef>
              <a:spcAft>
                <a:spcPts val="0"/>
              </a:spcAft>
              <a:defRPr>
                <a:latin typeface="+mn-lt"/>
              </a:defRPr>
            </a:lvl1pPr>
          </a:lstStyle>
          <a:p>
            <a:pPr>
              <a:defRPr/>
            </a:pPr>
            <a:fld id="{4977D712-319E-482E-87A1-CB3958E7F8C9}" type="slidenum">
              <a:rPr lang="en-US"/>
              <a:pPr>
                <a:defRPr/>
              </a:pPr>
              <a:t>‹#›</a:t>
            </a:fld>
            <a:endParaRPr lang="en-US" dirty="0"/>
          </a:p>
        </p:txBody>
      </p:sp>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4AAA655-052E-4349-82F1-3D447081E2FB}"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69E9F1B-BD19-4874-A596-D09B75D8DA64}"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4" name="Footer Placeholder 3"/>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64C86D2A-FEF9-4806-A69A-C8407808AA36}"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188913"/>
            <a:ext cx="8229600" cy="647700"/>
          </a:xfrm>
        </p:spPr>
        <p:txBody>
          <a:bodyPr/>
          <a:lstStyle/>
          <a:p>
            <a:r>
              <a:rPr lang="en-US" smtClean="0"/>
              <a:t>Click to edit Master title style</a:t>
            </a:r>
            <a:endParaRPr lang="en-IE"/>
          </a:p>
        </p:txBody>
      </p:sp>
      <p:sp>
        <p:nvSpPr>
          <p:cNvPr id="3" name="Content Placeholder 2"/>
          <p:cNvSpPr>
            <a:spLocks noGrp="1"/>
          </p:cNvSpPr>
          <p:nvPr>
            <p:ph sz="quarter" idx="1"/>
          </p:nvPr>
        </p:nvSpPr>
        <p:spPr>
          <a:xfrm>
            <a:off x="457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quarter" idx="2"/>
          </p:nvPr>
        </p:nvSpPr>
        <p:spPr>
          <a:xfrm>
            <a:off x="4648200" y="981075"/>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Content Placeholder 4"/>
          <p:cNvSpPr>
            <a:spLocks noGrp="1"/>
          </p:cNvSpPr>
          <p:nvPr>
            <p:ph sz="quarter" idx="3"/>
          </p:nvPr>
        </p:nvSpPr>
        <p:spPr>
          <a:xfrm>
            <a:off x="457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Content Placeholder 5"/>
          <p:cNvSpPr>
            <a:spLocks noGrp="1"/>
          </p:cNvSpPr>
          <p:nvPr>
            <p:ph sz="quarter" idx="4"/>
          </p:nvPr>
        </p:nvSpPr>
        <p:spPr>
          <a:xfrm>
            <a:off x="4648200" y="3505200"/>
            <a:ext cx="4038600"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a:xfrm>
            <a:off x="395288" y="6584950"/>
            <a:ext cx="2133600" cy="179388"/>
          </a:xfrm>
        </p:spPr>
        <p:txBody>
          <a:bodyPr/>
          <a:lstStyle>
            <a:lvl1pPr fontAlgn="auto">
              <a:spcBef>
                <a:spcPts val="0"/>
              </a:spcBef>
              <a:spcAft>
                <a:spcPts val="0"/>
              </a:spcAft>
              <a:defRPr>
                <a:latin typeface="+mn-lt"/>
              </a:defRPr>
            </a:lvl1pPr>
          </a:lstStyle>
          <a:p>
            <a:pPr>
              <a:defRPr/>
            </a:pPr>
            <a:endParaRPr lang="en-GB"/>
          </a:p>
        </p:txBody>
      </p:sp>
      <p:sp>
        <p:nvSpPr>
          <p:cNvPr id="8" name="Footer Placeholder 7"/>
          <p:cNvSpPr>
            <a:spLocks noGrp="1"/>
          </p:cNvSpPr>
          <p:nvPr>
            <p:ph type="ftr" sz="quarter" idx="11"/>
          </p:nvPr>
        </p:nvSpPr>
        <p:spPr>
          <a:xfrm>
            <a:off x="2916238" y="6572250"/>
            <a:ext cx="3295650" cy="203200"/>
          </a:xfrm>
        </p:spPr>
        <p:txBody>
          <a:bodyPr/>
          <a:lstStyle>
            <a:lvl1pPr fontAlgn="auto">
              <a:spcBef>
                <a:spcPts val="0"/>
              </a:spcBef>
              <a:spcAft>
                <a:spcPts val="0"/>
              </a:spcAft>
              <a:defRPr>
                <a:latin typeface="+mn-lt"/>
              </a:defRPr>
            </a:lvl1pPr>
          </a:lstStyle>
          <a:p>
            <a:pPr>
              <a:defRPr/>
            </a:pPr>
            <a:endParaRPr lang="en-GB"/>
          </a:p>
        </p:txBody>
      </p:sp>
      <p:sp>
        <p:nvSpPr>
          <p:cNvPr id="9" name="Slide Number Placeholder 8"/>
          <p:cNvSpPr>
            <a:spLocks noGrp="1"/>
          </p:cNvSpPr>
          <p:nvPr>
            <p:ph type="sldNum" sz="quarter" idx="12"/>
          </p:nvPr>
        </p:nvSpPr>
        <p:spPr>
          <a:xfrm>
            <a:off x="6553200" y="6453188"/>
            <a:ext cx="2133600" cy="179387"/>
          </a:xfrm>
        </p:spPr>
        <p:txBody>
          <a:bodyPr/>
          <a:lstStyle>
            <a:lvl1pPr fontAlgn="auto">
              <a:spcBef>
                <a:spcPts val="0"/>
              </a:spcBef>
              <a:spcAft>
                <a:spcPts val="0"/>
              </a:spcAft>
              <a:defRPr>
                <a:latin typeface="+mn-lt"/>
              </a:defRPr>
            </a:lvl1pPr>
          </a:lstStyle>
          <a:p>
            <a:pPr>
              <a:defRPr/>
            </a:pPr>
            <a:fld id="{779E36ED-D7C8-4763-BE6B-B11E72142EC9}" type="slidenum">
              <a:rPr lang="en-GB"/>
              <a:pPr>
                <a:defRPr/>
              </a:pPr>
              <a:t>‹#›</a:t>
            </a:fld>
            <a:endParaRPr lang="en-GB"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3" name="Footer Placeholder 2"/>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240DBB60-EDE7-4C61-A2AA-DAEFA921F901}"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p:txBody>
          <a:bodyPr/>
          <a:lstStyle>
            <a:lvl1pPr fontAlgn="auto">
              <a:spcBef>
                <a:spcPts val="0"/>
              </a:spcBef>
              <a:spcAft>
                <a:spcPts val="0"/>
              </a:spcAft>
              <a:defRPr>
                <a:latin typeface="+mn-lt"/>
              </a:defRPr>
            </a:lvl1pPr>
          </a:lstStyle>
          <a:p>
            <a:pPr>
              <a:defRPr/>
            </a:pPr>
            <a:fld id="{A1975892-36E8-40AD-B1AD-428240AFD70F}" type="slidenum">
              <a:rPr lang="en-US"/>
              <a:pPr>
                <a:defRPr/>
              </a:pPr>
              <a:t>‹#›</a:t>
            </a:fld>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2400" dirty="0">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fontAlgn="auto">
              <a:spcBef>
                <a:spcPts val="0"/>
              </a:spcBef>
              <a:spcAft>
                <a:spcPts val="0"/>
              </a:spcAft>
              <a:defRPr>
                <a:latin typeface="+mn-lt"/>
              </a:defRPr>
            </a:lvl1pPr>
          </a:lstStyle>
          <a:p>
            <a:pPr>
              <a:defRPr/>
            </a:pPr>
            <a:endParaRPr lang="en-US"/>
          </a:p>
        </p:txBody>
      </p:sp>
      <p:sp>
        <p:nvSpPr>
          <p:cNvPr id="10" name="Footer Placeholder 5"/>
          <p:cNvSpPr>
            <a:spLocks noGrp="1"/>
          </p:cNvSpPr>
          <p:nvPr>
            <p:ph type="ftr" sz="quarter" idx="11"/>
          </p:nvPr>
        </p:nvSpPr>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fontAlgn="auto">
              <a:spcBef>
                <a:spcPts val="0"/>
              </a:spcBef>
              <a:spcAft>
                <a:spcPts val="0"/>
              </a:spcAft>
              <a:defRPr>
                <a:latin typeface="+mn-lt"/>
              </a:defRPr>
            </a:lvl1pPr>
          </a:lstStyle>
          <a:p>
            <a:pPr>
              <a:defRPr/>
            </a:pPr>
            <a:fld id="{44AE3F86-5CB8-4570-AFAA-D610A9AEAF1E}" type="slidenum">
              <a:rPr lang="en-US"/>
              <a:pPr>
                <a:defRPr/>
              </a:pPr>
              <a:t>‹#›</a:t>
            </a:fld>
            <a:endParaRPr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DBF5F9">
                    <a:shade val="90000"/>
                  </a:srgbClr>
                </a:solidFill>
                <a:latin typeface="Arial" pitchFamily="34" charset="0"/>
              </a:defRPr>
            </a:lvl1pPr>
          </a:lstStyle>
          <a:p>
            <a:pPr>
              <a:defRPr/>
            </a:pPr>
            <a:fld id="{2CFB5D44-9A7F-4A55-AD90-7A9AB3421A19}"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grpSp>
    </p:spTree>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14340"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4341"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DBF5F9">
                    <a:shade val="90000"/>
                  </a:srgbClr>
                </a:solidFill>
                <a:latin typeface="Arial" pitchFamily="34" charset="0"/>
              </a:defRPr>
            </a:lvl1pPr>
          </a:lstStyle>
          <a:p>
            <a:pPr>
              <a:defRPr/>
            </a:pPr>
            <a:fld id="{A27A6711-2873-4F8C-82AF-0C29C839B001}" type="slidenum">
              <a:rPr lang="en-US"/>
              <a:pPr>
                <a:defRPr/>
              </a:pPr>
              <a:t>‹#›</a:t>
            </a:fld>
            <a:endParaRPr lang="en-US" dirty="0"/>
          </a:p>
        </p:txBody>
      </p:sp>
      <p:grpSp>
        <p:nvGrpSpPr>
          <p:cNvPr id="14345"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grpSp>
    </p:spTree>
  </p:cSld>
  <p:clrMap bg1="dk1" tx1="lt1" bg2="dk2" tx2="lt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276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76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DBF5F9">
                    <a:shade val="90000"/>
                  </a:srgbClr>
                </a:solidFill>
                <a:latin typeface="Arial" pitchFamily="34" charset="0"/>
              </a:defRPr>
            </a:lvl1pPr>
          </a:lstStyle>
          <a:p>
            <a:pPr>
              <a:defRPr/>
            </a:pPr>
            <a:fld id="{34A3DE57-CC82-4452-8E09-25D15DA0E48F}" type="slidenum">
              <a:rPr lang="en-US"/>
              <a:pPr>
                <a:defRPr/>
              </a:pPr>
              <a:t>‹#›</a:t>
            </a:fld>
            <a:endParaRPr lang="en-US" dirty="0"/>
          </a:p>
        </p:txBody>
      </p:sp>
      <p:grpSp>
        <p:nvGrpSpPr>
          <p:cNvPr id="276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grpSp>
    </p:spTree>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40964"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40965"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DBF5F9">
                    <a:shade val="90000"/>
                  </a:srgbClr>
                </a:solidFill>
                <a:latin typeface="Arial" pitchFamily="34" charset="0"/>
              </a:defRPr>
            </a:lvl1pPr>
          </a:lstStyle>
          <a:p>
            <a:pPr>
              <a:defRPr/>
            </a:pPr>
            <a:fld id="{02331DE3-297C-4577-8B1B-1814D7A869B6}" type="slidenum">
              <a:rPr lang="en-US"/>
              <a:pPr>
                <a:defRPr/>
              </a:pPr>
              <a:t>‹#›</a:t>
            </a:fld>
            <a:endParaRPr lang="en-US" dirty="0"/>
          </a:p>
        </p:txBody>
      </p:sp>
      <p:grpSp>
        <p:nvGrpSpPr>
          <p:cNvPr id="40969"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grpSp>
    </p:spTree>
  </p:cSld>
  <p:clrMap bg1="dk1" tx1="lt1" bg2="dk2" tx2="lt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2400" dirty="0">
              <a:solidFill>
                <a:prstClr val="white"/>
              </a:solidFill>
              <a:latin typeface="+mn-lt"/>
            </a:endParaRPr>
          </a:p>
        </p:txBody>
      </p:sp>
      <p:sp>
        <p:nvSpPr>
          <p:cNvPr id="5427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5427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DBF5F9">
                    <a:shade val="90000"/>
                  </a:srgbClr>
                </a:solidFill>
                <a:latin typeface="Arial" pitchFamily="34"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DBF5F9">
                    <a:shade val="90000"/>
                  </a:srgbClr>
                </a:solidFill>
                <a:latin typeface="Arial" pitchFamily="34" charset="0"/>
              </a:defRPr>
            </a:lvl1pPr>
          </a:lstStyle>
          <a:p>
            <a:pPr>
              <a:defRPr/>
            </a:pPr>
            <a:fld id="{EF9D9A67-5E20-4D51-B1AE-CC4EF29E5E63}" type="slidenum">
              <a:rPr lang="en-US"/>
              <a:pPr>
                <a:defRPr/>
              </a:pPr>
              <a:t>‹#›</a:t>
            </a:fld>
            <a:endParaRPr lang="en-US" dirty="0"/>
          </a:p>
        </p:txBody>
      </p:sp>
      <p:grpSp>
        <p:nvGrpSpPr>
          <p:cNvPr id="542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2400" dirty="0">
                <a:solidFill>
                  <a:prstClr val="white"/>
                </a:solidFill>
                <a:latin typeface="Arial" pitchFamily="34" charset="0"/>
              </a:endParaRPr>
            </a:p>
          </p:txBody>
        </p:sp>
      </p:grpSp>
    </p:spTree>
  </p:cSld>
  <p:clrMap bg1="dk1" tx1="lt1" bg2="dk2" tx2="lt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griculture.gov.ie/"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teagasc.i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0.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50.xml"/><Relationship Id="rId1" Type="http://schemas.openxmlformats.org/officeDocument/2006/relationships/vmlDrawing" Target="../drawings/vmlDrawing4.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50.xml"/><Relationship Id="rId1" Type="http://schemas.openxmlformats.org/officeDocument/2006/relationships/vmlDrawing" Target="../drawings/vmlDrawing5.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50.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0.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50.xml"/><Relationship Id="rId1" Type="http://schemas.openxmlformats.org/officeDocument/2006/relationships/vmlDrawing" Target="../drawings/vmlDrawing8.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50.xml"/><Relationship Id="rId1" Type="http://schemas.openxmlformats.org/officeDocument/2006/relationships/vmlDrawing" Target="../drawings/vmlDrawing9.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Grp="1"/>
          </p:cNvSpPr>
          <p:nvPr>
            <p:ph type="ctrTitle" idx="4294967295"/>
          </p:nvPr>
        </p:nvSpPr>
        <p:spPr>
          <a:xfrm>
            <a:off x="760413" y="1773238"/>
            <a:ext cx="7772400" cy="1470025"/>
          </a:xfrm>
        </p:spPr>
        <p:txBody>
          <a:bodyPr/>
          <a:lstStyle/>
          <a:p>
            <a:pPr eaLnBrk="1" hangingPunct="1"/>
            <a:r>
              <a:rPr lang="en-IE" sz="4600" smtClean="0">
                <a:solidFill>
                  <a:schemeClr val="bg1"/>
                </a:solidFill>
              </a:rPr>
              <a:t>Using administrative data to model CAP reform</a:t>
            </a:r>
            <a:endParaRPr lang="en-GB" sz="4600" smtClean="0">
              <a:solidFill>
                <a:schemeClr val="bg1"/>
              </a:solidFill>
            </a:endParaRPr>
          </a:p>
        </p:txBody>
      </p:sp>
      <p:sp>
        <p:nvSpPr>
          <p:cNvPr id="67586" name="Rectangle 5"/>
          <p:cNvSpPr>
            <a:spLocks noGrp="1"/>
          </p:cNvSpPr>
          <p:nvPr>
            <p:ph type="subTitle" idx="4294967295"/>
          </p:nvPr>
        </p:nvSpPr>
        <p:spPr>
          <a:xfrm>
            <a:off x="1446213" y="3529013"/>
            <a:ext cx="7016750" cy="2422525"/>
          </a:xfrm>
        </p:spPr>
        <p:txBody>
          <a:bodyPr/>
          <a:lstStyle/>
          <a:p>
            <a:pPr marL="0" indent="0" eaLnBrk="1" hangingPunct="1">
              <a:buFont typeface="Wingdings 2" pitchFamily="18" charset="2"/>
              <a:buNone/>
            </a:pPr>
            <a:r>
              <a:rPr lang="en-IE" sz="2200" b="1" smtClean="0">
                <a:solidFill>
                  <a:schemeClr val="bg1"/>
                </a:solidFill>
                <a:latin typeface="Calibri" pitchFamily="34" charset="0"/>
              </a:rPr>
              <a:t>Sinéad McPhillips</a:t>
            </a:r>
            <a:r>
              <a:rPr lang="en-IE" sz="2200" smtClean="0">
                <a:solidFill>
                  <a:schemeClr val="bg1"/>
                </a:solidFill>
                <a:latin typeface="Calibri" pitchFamily="34" charset="0"/>
              </a:rPr>
              <a:t> </a:t>
            </a:r>
          </a:p>
          <a:p>
            <a:pPr marL="0" indent="0" eaLnBrk="1" hangingPunct="1">
              <a:buFont typeface="Wingdings 2" pitchFamily="18" charset="2"/>
              <a:buNone/>
            </a:pPr>
            <a:r>
              <a:rPr lang="en-IE" sz="2000" smtClean="0">
                <a:solidFill>
                  <a:schemeClr val="bg1"/>
                </a:solidFill>
                <a:latin typeface="Calibri" pitchFamily="34" charset="0"/>
              </a:rPr>
              <a:t>Economics &amp; Planning Division</a:t>
            </a:r>
          </a:p>
          <a:p>
            <a:pPr marL="0" indent="0" eaLnBrk="1" hangingPunct="1">
              <a:buFont typeface="Wingdings 2" pitchFamily="18" charset="2"/>
              <a:buNone/>
            </a:pPr>
            <a:r>
              <a:rPr lang="en-IE" sz="2000" smtClean="0">
                <a:solidFill>
                  <a:schemeClr val="bg1"/>
                </a:solidFill>
                <a:latin typeface="Calibri" pitchFamily="34" charset="0"/>
              </a:rPr>
              <a:t>Department of Agriculture, Food &amp; the Marine</a:t>
            </a:r>
          </a:p>
          <a:p>
            <a:pPr marL="0" indent="0" eaLnBrk="1" hangingPunct="1">
              <a:buFont typeface="Wingdings 2" pitchFamily="18" charset="2"/>
              <a:buNone/>
            </a:pPr>
            <a:r>
              <a:rPr lang="en-IE" sz="2200" b="1" smtClean="0">
                <a:solidFill>
                  <a:schemeClr val="bg1"/>
                </a:solidFill>
                <a:latin typeface="Calibri" pitchFamily="34" charset="0"/>
              </a:rPr>
              <a:t>Kevin Hanrahan</a:t>
            </a:r>
            <a:r>
              <a:rPr lang="en-IE" sz="2200" smtClean="0">
                <a:solidFill>
                  <a:schemeClr val="bg1"/>
                </a:solidFill>
                <a:latin typeface="Calibri" pitchFamily="34" charset="0"/>
              </a:rPr>
              <a:t> </a:t>
            </a:r>
          </a:p>
          <a:p>
            <a:pPr marL="0" indent="0" eaLnBrk="1" hangingPunct="1">
              <a:buFont typeface="Wingdings 2" pitchFamily="18" charset="2"/>
              <a:buNone/>
            </a:pPr>
            <a:r>
              <a:rPr lang="en-IE" sz="2000" smtClean="0">
                <a:solidFill>
                  <a:schemeClr val="bg1"/>
                </a:solidFill>
                <a:latin typeface="Calibri" pitchFamily="34" charset="0"/>
              </a:rPr>
              <a:t>Agricultural Economics and Farm Surveys Department </a:t>
            </a:r>
          </a:p>
          <a:p>
            <a:pPr marL="0" indent="0" eaLnBrk="1" hangingPunct="1">
              <a:buFont typeface="Wingdings 2" pitchFamily="18" charset="2"/>
              <a:buNone/>
            </a:pPr>
            <a:r>
              <a:rPr lang="en-IE" sz="2000" smtClean="0">
                <a:solidFill>
                  <a:schemeClr val="bg1"/>
                </a:solidFill>
                <a:latin typeface="Calibri" pitchFamily="34" charset="0"/>
              </a:rPr>
              <a:t>Teagasc</a:t>
            </a:r>
            <a:endParaRPr lang="en-GB" sz="2000" smtClean="0">
              <a:solidFill>
                <a:schemeClr val="bg1"/>
              </a:solidFill>
              <a:latin typeface="Calibri" pitchFamily="34" charset="0"/>
            </a:endParaRPr>
          </a:p>
        </p:txBody>
      </p:sp>
      <p:pic>
        <p:nvPicPr>
          <p:cNvPr id="67587" name="Picture 2" descr="The logo of the Department of Agriculture, Fisheries and Food">
            <a:hlinkClick r:id="rId2"/>
          </p:cNvPr>
          <p:cNvPicPr>
            <a:picLocks noChangeAspect="1" noChangeArrowheads="1"/>
          </p:cNvPicPr>
          <p:nvPr/>
        </p:nvPicPr>
        <p:blipFill>
          <a:blip r:embed="rId3"/>
          <a:srcRect/>
          <a:stretch>
            <a:fillRect/>
          </a:stretch>
        </p:blipFill>
        <p:spPr bwMode="auto">
          <a:xfrm>
            <a:off x="7210425" y="5886450"/>
            <a:ext cx="1933575" cy="971550"/>
          </a:xfrm>
          <a:prstGeom prst="rect">
            <a:avLst/>
          </a:prstGeom>
          <a:noFill/>
          <a:ln w="9525">
            <a:noFill/>
            <a:miter lim="800000"/>
            <a:headEnd/>
            <a:tailEnd/>
          </a:ln>
        </p:spPr>
      </p:pic>
      <p:pic>
        <p:nvPicPr>
          <p:cNvPr id="67588" name="Picture 7" descr="Teagasc - The Irish Agriculture and Food Development Authority">
            <a:hlinkClick r:id="rId4"/>
          </p:cNvPr>
          <p:cNvPicPr>
            <a:picLocks noChangeAspect="1" noChangeArrowheads="1"/>
          </p:cNvPicPr>
          <p:nvPr/>
        </p:nvPicPr>
        <p:blipFill>
          <a:blip r:embed="rId5"/>
          <a:srcRect/>
          <a:stretch>
            <a:fillRect/>
          </a:stretch>
        </p:blipFill>
        <p:spPr bwMode="auto">
          <a:xfrm>
            <a:off x="0" y="6191250"/>
            <a:ext cx="1828800" cy="66675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7" name="TextBox 8"/>
          <p:cNvSpPr txBox="1">
            <a:spLocks noChangeArrowheads="1"/>
          </p:cNvSpPr>
          <p:nvPr/>
        </p:nvSpPr>
        <p:spPr bwMode="auto">
          <a:xfrm>
            <a:off x="395288" y="6151563"/>
            <a:ext cx="8496300" cy="517525"/>
          </a:xfrm>
          <a:prstGeom prst="rect">
            <a:avLst/>
          </a:prstGeom>
          <a:noFill/>
          <a:ln w="9525">
            <a:noFill/>
            <a:miter lim="800000"/>
            <a:headEnd/>
            <a:tailEnd/>
          </a:ln>
        </p:spPr>
        <p:txBody>
          <a:bodyPr>
            <a:spAutoFit/>
          </a:bodyPr>
          <a:lstStyle/>
          <a:p>
            <a:r>
              <a:rPr lang="en-IE" sz="1400" i="1">
                <a:solidFill>
                  <a:srgbClr val="000000"/>
                </a:solidFill>
                <a:latin typeface="Calibri" pitchFamily="34" charset="0"/>
                <a:cs typeface="Times New Roman" pitchFamily="18" charset="0"/>
              </a:rPr>
              <a:t>Note: All figures are estimates only, based on modelling exercises carried out by DAFM, using eligible area and actual payments to farmers in 2010, in order to analyse the overall impact of alternative proposals on Irish farmers.</a:t>
            </a:r>
          </a:p>
        </p:txBody>
      </p:sp>
      <p:graphicFrame>
        <p:nvGraphicFramePr>
          <p:cNvPr id="88151" name="Group 87"/>
          <p:cNvGraphicFramePr>
            <a:graphicFrameLocks noGrp="1"/>
          </p:cNvGraphicFramePr>
          <p:nvPr/>
        </p:nvGraphicFramePr>
        <p:xfrm>
          <a:off x="323850" y="1254125"/>
          <a:ext cx="8569325" cy="4767263"/>
        </p:xfrm>
        <a:graphic>
          <a:graphicData uri="http://schemas.openxmlformats.org/drawingml/2006/table">
            <a:tbl>
              <a:tblPr/>
              <a:tblGrid>
                <a:gridCol w="4667250"/>
                <a:gridCol w="1227138"/>
                <a:gridCol w="2674937"/>
              </a:tblGrid>
              <a:tr h="288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chemeClr val="bg1"/>
                          </a:solidFill>
                          <a:effectLst/>
                          <a:latin typeface="Calibri" pitchFamily="34" charset="0"/>
                        </a:rPr>
                        <a:t>Payment category (SPS euro per ha 2010)</a:t>
                      </a:r>
                    </a:p>
                  </a:txBody>
                  <a:tcPr marL="6512" marR="6512" marT="6512" marB="0" anchor="b" horzOverflow="overflow">
                    <a:lnL>
                      <a:noFill/>
                    </a:lnL>
                    <a:lnR>
                      <a:noFill/>
                    </a:lnR>
                    <a:lnT>
                      <a:noFill/>
                    </a:lnT>
                    <a:lnB>
                      <a:noFill/>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chemeClr val="bg1"/>
                          </a:solidFill>
                          <a:effectLst/>
                          <a:latin typeface="Calibri" pitchFamily="34" charset="0"/>
                        </a:rPr>
                        <a:t>No of farmers</a:t>
                      </a:r>
                    </a:p>
                  </a:txBody>
                  <a:tcPr marL="6512" marR="6512" marT="6512" marB="0" anchor="b" horzOverflow="overflow">
                    <a:lnL>
                      <a:noFill/>
                    </a:lnL>
                    <a:lnR>
                      <a:noFill/>
                    </a:lnR>
                    <a:lnT>
                      <a:noFill/>
                    </a:lnT>
                    <a:lnB>
                      <a:noFill/>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chemeClr val="bg1"/>
                          </a:solidFill>
                          <a:effectLst/>
                          <a:latin typeface="Calibri" pitchFamily="34" charset="0"/>
                        </a:rPr>
                        <a:t>% change compared to 2010</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0 to 20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1,939</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+662%</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20 to 50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4,129</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+185%</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50 to 100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10,350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+72%</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100 to 150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12,998</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+30%</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150 to 200*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15,300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+12%</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200 to 238.01</a:t>
                      </a:r>
                    </a:p>
                  </a:txBody>
                  <a:tcPr marL="6512" marR="6512" marT="6512"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12,712</a:t>
                      </a:r>
                    </a:p>
                  </a:txBody>
                  <a:tcPr marL="6512" marR="6512" marT="6512"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+3%</a:t>
                      </a:r>
                    </a:p>
                  </a:txBody>
                  <a:tcPr marL="6512" marR="6512" marT="6512"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GAIN</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65,052</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+29%</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r>
              <a:tr h="357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1" u="none" strike="noStrike" cap="none" normalizeH="0" baseline="0" smtClean="0">
                          <a:ln>
                            <a:noFill/>
                          </a:ln>
                          <a:solidFill>
                            <a:srgbClr val="000000"/>
                          </a:solidFill>
                          <a:effectLst/>
                          <a:latin typeface="Calibri" pitchFamily="34" charset="0"/>
                        </a:rPr>
                        <a:t>NO CHANGE: 238.02 TO 264.46 (90% to 100%)</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6B8B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1" u="none" strike="noStrike" cap="none" normalizeH="0" baseline="0" smtClean="0">
                          <a:ln>
                            <a:noFill/>
                          </a:ln>
                          <a:solidFill>
                            <a:srgbClr val="000000"/>
                          </a:solidFill>
                          <a:effectLst/>
                          <a:latin typeface="Calibri" pitchFamily="34" charset="0"/>
                        </a:rPr>
                        <a:t>8,943</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6B8B7"/>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E6B8B7"/>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264.47 to 300</a:t>
                      </a:r>
                    </a:p>
                  </a:txBody>
                  <a:tcPr marL="6512" marR="6512" marT="6512"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11,717</a:t>
                      </a:r>
                    </a:p>
                  </a:txBody>
                  <a:tcPr marL="6512" marR="6512" marT="6512"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a:t>
                      </a:r>
                    </a:p>
                  </a:txBody>
                  <a:tcPr marL="6512" marR="6512" marT="6512"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r>
              <a:tr h="2365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300 to 400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25,658</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-6%</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400 to 500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10,919</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-11%</a:t>
                      </a:r>
                    </a:p>
                  </a:txBody>
                  <a:tcPr marL="6512" marR="6512" marT="6512" marB="0" anchor="b" horzOverflow="overflow">
                    <a:lnL>
                      <a:noFill/>
                    </a:lnL>
                    <a:lnR>
                      <a:noFill/>
                    </a:lnR>
                    <a:lnT>
                      <a:noFill/>
                    </a:lnT>
                    <a:lnB>
                      <a:noFill/>
                    </a:lnB>
                    <a:lnTlToBr>
                      <a:noFill/>
                    </a:lnTlToBr>
                    <a:lnBlToTr>
                      <a:noFill/>
                    </a:lnBlToTr>
                    <a:solidFill>
                      <a:schemeClr val="tx1"/>
                    </a:solidFill>
                  </a:tcPr>
                </a:tc>
              </a:tr>
              <a:tr h="227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500 to 600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4,368</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-14%</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600 to 700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1,763</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-16%</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700 to 800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769</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-17%</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800 to 900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348</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-18%</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900 to 1,000</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153</a:t>
                      </a:r>
                    </a:p>
                  </a:txBody>
                  <a:tcPr marL="6512" marR="6512" marT="6512"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-19%</a:t>
                      </a:r>
                    </a:p>
                  </a:txBody>
                  <a:tcPr marL="6512" marR="6512" marT="6512" marB="0" anchor="b" horzOverflow="overflow">
                    <a:lnL>
                      <a:noFill/>
                    </a:lnL>
                    <a:lnR>
                      <a:noFill/>
                    </a:lnR>
                    <a:lnT>
                      <a:noFill/>
                    </a:lnT>
                    <a:lnB>
                      <a:noFill/>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1,000+</a:t>
                      </a:r>
                    </a:p>
                  </a:txBody>
                  <a:tcPr marL="6512" marR="6512" marT="6512"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221</a:t>
                      </a:r>
                    </a:p>
                  </a:txBody>
                  <a:tcPr marL="6512" marR="6512" marT="6512"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DDDDD"/>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0" i="0" u="none" strike="noStrike" cap="none" normalizeH="0" baseline="0" smtClean="0">
                          <a:ln>
                            <a:noFill/>
                          </a:ln>
                          <a:solidFill>
                            <a:srgbClr val="000000"/>
                          </a:solidFill>
                          <a:effectLst/>
                          <a:latin typeface="Calibri" pitchFamily="34" charset="0"/>
                        </a:rPr>
                        <a:t>-21%</a:t>
                      </a:r>
                    </a:p>
                  </a:txBody>
                  <a:tcPr marL="6512" marR="6512" marT="6512"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LOSS</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55,916</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-9%</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r>
              <a:tr h="228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TOTAL</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129,911</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+0%</a:t>
                      </a:r>
                    </a:p>
                  </a:txBody>
                  <a:tcPr marL="6512" marR="6512" marT="6512"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8DB4E2"/>
                    </a:solidFill>
                  </a:tcPr>
                </a:tc>
              </a:tr>
            </a:tbl>
          </a:graphicData>
        </a:graphic>
      </p:graphicFrame>
      <p:sp>
        <p:nvSpPr>
          <p:cNvPr id="249933" name="Text Box 88"/>
          <p:cNvSpPr txBox="1">
            <a:spLocks noChangeArrowheads="1"/>
          </p:cNvSpPr>
          <p:nvPr/>
        </p:nvSpPr>
        <p:spPr bwMode="auto">
          <a:xfrm>
            <a:off x="819150" y="620713"/>
            <a:ext cx="8331200" cy="579437"/>
          </a:xfrm>
          <a:prstGeom prst="rect">
            <a:avLst/>
          </a:prstGeom>
          <a:noFill/>
          <a:ln w="9525">
            <a:noFill/>
            <a:miter lim="800000"/>
            <a:headEnd/>
            <a:tailEnd/>
          </a:ln>
        </p:spPr>
        <p:txBody>
          <a:bodyPr wrap="none">
            <a:spAutoFit/>
          </a:bodyPr>
          <a:lstStyle/>
          <a:p>
            <a:r>
              <a:rPr lang="en-IE" sz="3200">
                <a:solidFill>
                  <a:schemeClr val="bg1"/>
                </a:solidFill>
                <a:latin typeface="Calibri" pitchFamily="34" charset="0"/>
              </a:rPr>
              <a:t>Irish Proposal – Internal Convergence Breakdown</a:t>
            </a:r>
            <a:endParaRPr lang="en-GB" sz="320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Title 1"/>
          <p:cNvSpPr>
            <a:spLocks noGrp="1"/>
          </p:cNvSpPr>
          <p:nvPr>
            <p:ph type="title"/>
          </p:nvPr>
        </p:nvSpPr>
        <p:spPr>
          <a:xfrm>
            <a:off x="457200" y="704850"/>
            <a:ext cx="8229600" cy="923925"/>
          </a:xfrm>
        </p:spPr>
        <p:txBody>
          <a:bodyPr/>
          <a:lstStyle/>
          <a:p>
            <a:pPr eaLnBrk="1" hangingPunct="1"/>
            <a:r>
              <a:rPr lang="en-IE" sz="3600" b="1" smtClean="0">
                <a:solidFill>
                  <a:schemeClr val="bg1"/>
                </a:solidFill>
              </a:rPr>
              <a:t>OTHER PROPOSALS EMERGING </a:t>
            </a:r>
          </a:p>
        </p:txBody>
      </p:sp>
      <p:sp>
        <p:nvSpPr>
          <p:cNvPr id="252930" name="Content Placeholder 2"/>
          <p:cNvSpPr>
            <a:spLocks noGrp="1"/>
          </p:cNvSpPr>
          <p:nvPr>
            <p:ph idx="1"/>
          </p:nvPr>
        </p:nvSpPr>
        <p:spPr/>
        <p:txBody>
          <a:bodyPr/>
          <a:lstStyle/>
          <a:p>
            <a:pPr eaLnBrk="1" hangingPunct="1"/>
            <a:r>
              <a:rPr lang="en-IE" sz="3200" smtClean="0">
                <a:solidFill>
                  <a:schemeClr val="bg1"/>
                </a:solidFill>
                <a:latin typeface="Calibri" pitchFamily="34" charset="0"/>
              </a:rPr>
              <a:t>However, other Member States have other ideas</a:t>
            </a:r>
          </a:p>
          <a:p>
            <a:pPr eaLnBrk="1" hangingPunct="1"/>
            <a:r>
              <a:rPr lang="en-IE" sz="3400" smtClean="0">
                <a:solidFill>
                  <a:schemeClr val="bg1"/>
                </a:solidFill>
                <a:latin typeface="Calibri" pitchFamily="34" charset="0"/>
              </a:rPr>
              <a:t>In addition, other proposals are coming from the European Parliament all the time – this is a moveable feast </a:t>
            </a:r>
          </a:p>
          <a:p>
            <a:pPr marL="742950" lvl="1" indent="-285750" eaLnBrk="1" hangingPunct="1"/>
            <a:r>
              <a:rPr lang="en-IE" sz="3100" smtClean="0">
                <a:solidFill>
                  <a:schemeClr val="bg1"/>
                </a:solidFill>
                <a:latin typeface="Calibri" pitchFamily="34" charset="0"/>
              </a:rPr>
              <a:t>CAP reform now s.t. “ordinary legislative procedure”, </a:t>
            </a:r>
          </a:p>
          <a:p>
            <a:pPr marL="742950" lvl="1" indent="-285750" eaLnBrk="1" hangingPunct="1"/>
            <a:r>
              <a:rPr lang="en-IE" sz="3100" smtClean="0">
                <a:solidFill>
                  <a:schemeClr val="bg1"/>
                </a:solidFill>
                <a:latin typeface="Calibri" pitchFamily="34" charset="0"/>
              </a:rPr>
              <a:t>i.e. co-decision of Council  and Parliament</a:t>
            </a:r>
          </a:p>
          <a:p>
            <a:pPr eaLnBrk="1" hangingPunct="1"/>
            <a:endParaRPr lang="en-IE"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TextBox 8"/>
          <p:cNvSpPr txBox="1">
            <a:spLocks noChangeArrowheads="1"/>
          </p:cNvSpPr>
          <p:nvPr/>
        </p:nvSpPr>
        <p:spPr bwMode="auto">
          <a:xfrm>
            <a:off x="323850" y="5864225"/>
            <a:ext cx="8604250" cy="517525"/>
          </a:xfrm>
          <a:prstGeom prst="rect">
            <a:avLst/>
          </a:prstGeom>
          <a:noFill/>
          <a:ln w="9525">
            <a:noFill/>
            <a:miter lim="800000"/>
            <a:headEnd/>
            <a:tailEnd/>
          </a:ln>
        </p:spPr>
        <p:txBody>
          <a:bodyPr>
            <a:spAutoFit/>
          </a:bodyPr>
          <a:lstStyle/>
          <a:p>
            <a:r>
              <a:rPr lang="en-IE" sz="1400" i="1">
                <a:solidFill>
                  <a:srgbClr val="000000"/>
                </a:solidFill>
                <a:latin typeface="Calibri" pitchFamily="34" charset="0"/>
                <a:cs typeface="Times New Roman" pitchFamily="18" charset="0"/>
              </a:rPr>
              <a:t>Note: All figures are estimates only, based on modelling exercises carried out by DAFM, using eligible area and actual payments to farmers in 2010, in order to analyse the overall impact of alternative proposals on Irish farmers.</a:t>
            </a:r>
          </a:p>
        </p:txBody>
      </p:sp>
      <p:graphicFrame>
        <p:nvGraphicFramePr>
          <p:cNvPr id="3" name="Table 2"/>
          <p:cNvGraphicFramePr>
            <a:graphicFrameLocks noGrp="1"/>
          </p:cNvGraphicFramePr>
          <p:nvPr/>
        </p:nvGraphicFramePr>
        <p:xfrm>
          <a:off x="755650" y="1700213"/>
          <a:ext cx="7200900" cy="3960812"/>
        </p:xfrm>
        <a:graphic>
          <a:graphicData uri="http://schemas.openxmlformats.org/drawingml/2006/table">
            <a:tbl>
              <a:tblPr/>
              <a:tblGrid>
                <a:gridCol w="2547938"/>
                <a:gridCol w="1258887"/>
                <a:gridCol w="1863725"/>
                <a:gridCol w="1530350"/>
              </a:tblGrid>
              <a:tr h="1231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chemeClr val="tx1"/>
                        </a:solidFill>
                        <a:effectLst/>
                        <a:latin typeface="Calibri" pitchFamily="34" charset="0"/>
                      </a:endParaRP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Commission proposals - national flat rate </a:t>
                      </a:r>
                    </a:p>
                  </a:txBody>
                  <a:tcPr marL="7620" marR="7620" marT="762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DCDB"/>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Capoulas Santos proposals on internal convergence </a:t>
                      </a:r>
                    </a:p>
                  </a:txBody>
                  <a:tcPr marL="7620" marR="7620" marT="762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Ireland's proposal - External convergence approach </a:t>
                      </a:r>
                    </a:p>
                  </a:txBody>
                  <a:tcPr marL="7620" marR="7620" marT="7620" marB="0"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9DA92"/>
                    </a:solidFill>
                  </a:tcPr>
                </a:tc>
              </a:tr>
              <a:tr h="454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333399"/>
                          </a:solidFill>
                          <a:effectLst/>
                          <a:latin typeface="Calibri" pitchFamily="34" charset="0"/>
                        </a:rPr>
                        <a:t>No. of farmers gaining</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73,995</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2DCD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73,995</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65,052</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C9DA92"/>
                    </a:solidFill>
                  </a:tcPr>
                </a:tc>
              </a:tr>
              <a:tr h="455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Average % loss</a:t>
                      </a:r>
                      <a:endParaRPr kumimoji="0" lang="en-IE" sz="1400" b="0" i="0" u="none" strike="noStrike" cap="none" normalizeH="0" baseline="0" smtClean="0">
                        <a:ln>
                          <a:noFill/>
                        </a:ln>
                        <a:solidFill>
                          <a:srgbClr val="000000"/>
                        </a:solidFill>
                        <a:effectLst/>
                        <a:latin typeface="Calibri" pitchFamily="34" charset="0"/>
                      </a:endParaRP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000000"/>
                          </a:solidFill>
                          <a:effectLst/>
                          <a:latin typeface="Calibri" pitchFamily="34" charset="0"/>
                        </a:rPr>
                        <a:t>+85%</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2DCD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000000"/>
                          </a:solidFill>
                          <a:effectLst/>
                          <a:latin typeface="Calibri" pitchFamily="34" charset="0"/>
                        </a:rPr>
                        <a:t>+56%</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000000"/>
                          </a:solidFill>
                          <a:effectLst/>
                          <a:latin typeface="Calibri" pitchFamily="34" charset="0"/>
                        </a:rPr>
                        <a:t>+29%</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C9DA92"/>
                    </a:solidFill>
                  </a:tcPr>
                </a:tc>
              </a:tr>
              <a:tr h="454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 </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DCD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8,943</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9DA92"/>
                    </a:solidFill>
                  </a:tcPr>
                </a:tc>
              </a:tr>
              <a:tr h="455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333399"/>
                          </a:solidFill>
                          <a:effectLst/>
                          <a:latin typeface="Calibri" pitchFamily="34" charset="0"/>
                        </a:rPr>
                        <a:t>No. of farmers losing</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55,916</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2DCD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55,916</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55,916</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C9DA92"/>
                    </a:solidFill>
                  </a:tcPr>
                </a:tc>
              </a:tr>
              <a:tr h="454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000000"/>
                          </a:solidFill>
                          <a:effectLst/>
                          <a:latin typeface="Calibri" pitchFamily="34" charset="0"/>
                        </a:rPr>
                        <a:t>Average % loss</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000000"/>
                          </a:solidFill>
                          <a:effectLst/>
                          <a:latin typeface="Calibri" pitchFamily="34" charset="0"/>
                        </a:rPr>
                        <a:t>-33%</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2DCD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000000"/>
                          </a:solidFill>
                          <a:effectLst/>
                          <a:latin typeface="Calibri" pitchFamily="34" charset="0"/>
                        </a:rPr>
                        <a:t>-23%</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000000"/>
                          </a:solidFill>
                          <a:effectLst/>
                          <a:latin typeface="Calibri" pitchFamily="34" charset="0"/>
                        </a:rPr>
                        <a:t>-9%</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C9DA92"/>
                    </a:solidFill>
                  </a:tcPr>
                </a:tc>
              </a:tr>
              <a:tr h="455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IE" sz="1400" b="1" i="0" u="none" strike="noStrike" cap="none" normalizeH="0" baseline="0" smtClean="0">
                          <a:ln>
                            <a:noFill/>
                          </a:ln>
                          <a:solidFill>
                            <a:srgbClr val="333399"/>
                          </a:solidFill>
                          <a:effectLst/>
                          <a:latin typeface="Calibri" pitchFamily="34" charset="0"/>
                        </a:rPr>
                        <a:t>Total transfers €m</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€297m</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2DCDB"/>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€197m</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IE" sz="1600" b="1" i="0" u="none" strike="noStrike" cap="none" normalizeH="0" baseline="0" smtClean="0">
                          <a:ln>
                            <a:noFill/>
                          </a:ln>
                          <a:solidFill>
                            <a:srgbClr val="333399"/>
                          </a:solidFill>
                          <a:effectLst/>
                          <a:latin typeface="Calibri" pitchFamily="34" charset="0"/>
                        </a:rPr>
                        <a:t>€79m</a:t>
                      </a:r>
                    </a:p>
                  </a:txBody>
                  <a:tcPr marL="7620" marR="7620" marT="7620"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9DA92"/>
                    </a:solidFill>
                  </a:tcPr>
                </a:tc>
              </a:tr>
            </a:tbl>
          </a:graphicData>
        </a:graphic>
      </p:graphicFrame>
      <p:sp>
        <p:nvSpPr>
          <p:cNvPr id="245802" name="Text Box 44"/>
          <p:cNvSpPr txBox="1">
            <a:spLocks noChangeArrowheads="1"/>
          </p:cNvSpPr>
          <p:nvPr/>
        </p:nvSpPr>
        <p:spPr bwMode="auto">
          <a:xfrm>
            <a:off x="250825" y="814388"/>
            <a:ext cx="8836025" cy="885825"/>
          </a:xfrm>
          <a:prstGeom prst="rect">
            <a:avLst/>
          </a:prstGeom>
          <a:noFill/>
          <a:ln w="9525">
            <a:noFill/>
            <a:miter lim="800000"/>
            <a:headEnd/>
            <a:tailEnd/>
          </a:ln>
        </p:spPr>
        <p:txBody>
          <a:bodyPr wrap="none">
            <a:spAutoFit/>
          </a:bodyPr>
          <a:lstStyle/>
          <a:p>
            <a:r>
              <a:rPr lang="en-IE" sz="2600">
                <a:solidFill>
                  <a:schemeClr val="bg1"/>
                </a:solidFill>
              </a:rPr>
              <a:t>Comparative Analysis: Commission, Capoulas Santos (EP)</a:t>
            </a:r>
          </a:p>
          <a:p>
            <a:r>
              <a:rPr lang="en-IE" sz="2600">
                <a:solidFill>
                  <a:schemeClr val="bg1"/>
                </a:solidFill>
              </a:rPr>
              <a:t>and Irish Minister’s Proposals</a:t>
            </a:r>
            <a:endParaRPr lang="en-GB" sz="260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7" name="Title 1"/>
          <p:cNvSpPr>
            <a:spLocks noGrp="1"/>
          </p:cNvSpPr>
          <p:nvPr>
            <p:ph type="title"/>
          </p:nvPr>
        </p:nvSpPr>
        <p:spPr>
          <a:xfrm>
            <a:off x="457200" y="765175"/>
            <a:ext cx="8229600" cy="923925"/>
          </a:xfrm>
        </p:spPr>
        <p:txBody>
          <a:bodyPr/>
          <a:lstStyle/>
          <a:p>
            <a:pPr eaLnBrk="1" hangingPunct="1"/>
            <a:r>
              <a:rPr lang="en-IE" sz="3600" b="1" smtClean="0">
                <a:solidFill>
                  <a:schemeClr val="bg1"/>
                </a:solidFill>
              </a:rPr>
              <a:t>MODELLING BY TEAGASC</a:t>
            </a:r>
          </a:p>
        </p:txBody>
      </p:sp>
      <p:sp>
        <p:nvSpPr>
          <p:cNvPr id="239618" name="Content Placeholder 2"/>
          <p:cNvSpPr>
            <a:spLocks noGrp="1"/>
          </p:cNvSpPr>
          <p:nvPr>
            <p:ph idx="1"/>
          </p:nvPr>
        </p:nvSpPr>
        <p:spPr/>
        <p:txBody>
          <a:bodyPr/>
          <a:lstStyle/>
          <a:p>
            <a:pPr eaLnBrk="1" hangingPunct="1"/>
            <a:r>
              <a:rPr lang="en-IE" sz="3200" smtClean="0">
                <a:solidFill>
                  <a:schemeClr val="bg1"/>
                </a:solidFill>
                <a:latin typeface="Calibri" pitchFamily="34" charset="0"/>
              </a:rPr>
              <a:t>Adding data from the AIM and other DAFM databases (animal numbers and type) </a:t>
            </a:r>
          </a:p>
          <a:p>
            <a:pPr eaLnBrk="1" hangingPunct="1"/>
            <a:r>
              <a:rPr lang="en-IE" sz="3200" smtClean="0">
                <a:solidFill>
                  <a:schemeClr val="bg1"/>
                </a:solidFill>
                <a:latin typeface="Calibri" pitchFamily="34" charset="0"/>
              </a:rPr>
              <a:t>So as to allow farms to be categorised according to the FADN farm typology</a:t>
            </a:r>
          </a:p>
          <a:p>
            <a:pPr marL="742950" lvl="1" indent="-285750" eaLnBrk="1" hangingPunct="1"/>
            <a:r>
              <a:rPr lang="en-IE" sz="3000" smtClean="0">
                <a:solidFill>
                  <a:schemeClr val="bg1"/>
                </a:solidFill>
                <a:latin typeface="Calibri" pitchFamily="34" charset="0"/>
              </a:rPr>
              <a:t>Similar approach to that used in Census of Agriculture typing of farms</a:t>
            </a:r>
          </a:p>
          <a:p>
            <a:pPr eaLnBrk="1" hangingPunct="1"/>
            <a:r>
              <a:rPr lang="en-IE" sz="3200" smtClean="0">
                <a:solidFill>
                  <a:schemeClr val="bg1"/>
                </a:solidFill>
                <a:latin typeface="Calibri" pitchFamily="34" charset="0"/>
              </a:rPr>
              <a:t>Useful for CAP negotiations </a:t>
            </a:r>
          </a:p>
          <a:p>
            <a:pPr eaLnBrk="1" hangingPunct="1"/>
            <a:r>
              <a:rPr lang="en-IE" sz="3200" smtClean="0">
                <a:solidFill>
                  <a:schemeClr val="bg1"/>
                </a:solidFill>
                <a:latin typeface="Calibri" pitchFamily="34" charset="0"/>
              </a:rPr>
              <a:t>Database could be adapted for a variety of analytical purposes</a:t>
            </a:r>
          </a:p>
          <a:p>
            <a:pPr eaLnBrk="1" hangingPunct="1"/>
            <a:endParaRPr lang="en-IE"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8" name="Rectangle 2"/>
          <p:cNvSpPr>
            <a:spLocks noGrp="1"/>
          </p:cNvSpPr>
          <p:nvPr>
            <p:ph type="title" idx="4294967295"/>
          </p:nvPr>
        </p:nvSpPr>
        <p:spPr>
          <a:xfrm>
            <a:off x="457200" y="704850"/>
            <a:ext cx="8229600" cy="708025"/>
          </a:xfrm>
        </p:spPr>
        <p:txBody>
          <a:bodyPr/>
          <a:lstStyle/>
          <a:p>
            <a:pPr eaLnBrk="1" hangingPunct="1"/>
            <a:r>
              <a:rPr lang="en-IE" sz="3000" smtClean="0">
                <a:solidFill>
                  <a:schemeClr val="bg1"/>
                </a:solidFill>
              </a:rPr>
              <a:t>SPS Payment Share of FFI by Farm System (NFS 2010)</a:t>
            </a:r>
            <a:endParaRPr lang="en-GB" sz="3000" smtClean="0">
              <a:solidFill>
                <a:schemeClr val="bg1"/>
              </a:solidFill>
            </a:endParaRPr>
          </a:p>
        </p:txBody>
      </p:sp>
      <p:graphicFrame>
        <p:nvGraphicFramePr>
          <p:cNvPr id="236547" name="Object 3"/>
          <p:cNvGraphicFramePr>
            <a:graphicFrameLocks noChangeAspect="1"/>
          </p:cNvGraphicFramePr>
          <p:nvPr>
            <p:ph idx="4294967295"/>
          </p:nvPr>
        </p:nvGraphicFramePr>
        <p:xfrm>
          <a:off x="457200" y="1935163"/>
          <a:ext cx="8229600" cy="4387850"/>
        </p:xfrm>
        <a:graphic>
          <a:graphicData uri="http://schemas.openxmlformats.org/presentationml/2006/ole">
            <p:oleObj spid="_x0000_s236547" name="Chart" r:id="rId3" imgW="8229600" imgH="4524566" progId="MSGraph.Chart.8">
              <p:embed followColorScheme="full"/>
            </p:oleObj>
          </a:graphicData>
        </a:graphic>
      </p:graphicFrame>
      <p:sp>
        <p:nvSpPr>
          <p:cNvPr id="236549" name="Text Box 4"/>
          <p:cNvSpPr txBox="1">
            <a:spLocks noChangeArrowheads="1"/>
          </p:cNvSpPr>
          <p:nvPr/>
        </p:nvSpPr>
        <p:spPr bwMode="auto">
          <a:xfrm>
            <a:off x="5508625" y="1484313"/>
            <a:ext cx="3024188" cy="1069975"/>
          </a:xfrm>
          <a:prstGeom prst="rect">
            <a:avLst/>
          </a:prstGeom>
          <a:noFill/>
          <a:ln w="9525">
            <a:noFill/>
            <a:miter lim="800000"/>
            <a:headEnd/>
            <a:tailEnd/>
          </a:ln>
        </p:spPr>
        <p:txBody>
          <a:bodyPr>
            <a:spAutoFit/>
          </a:bodyPr>
          <a:lstStyle/>
          <a:p>
            <a:r>
              <a:rPr lang="en-IE" sz="1600" i="1">
                <a:solidFill>
                  <a:schemeClr val="bg1"/>
                </a:solidFill>
                <a:latin typeface="Calibri" pitchFamily="34" charset="0"/>
              </a:rPr>
              <a:t>impact on income of a euro change in subsidy </a:t>
            </a:r>
          </a:p>
          <a:p>
            <a:r>
              <a:rPr lang="en-IE" sz="1600" i="1">
                <a:solidFill>
                  <a:schemeClr val="bg1"/>
                </a:solidFill>
                <a:latin typeface="Calibri" pitchFamily="34" charset="0"/>
              </a:rPr>
              <a:t>depends on the farming system’s subsidy dependence</a:t>
            </a:r>
            <a:endParaRPr lang="en-GB" sz="1600" i="1">
              <a:solidFill>
                <a:schemeClr val="bg1"/>
              </a:solidFill>
              <a:latin typeface="Calibri" pitchFamily="34" charset="0"/>
            </a:endParaRPr>
          </a:p>
        </p:txBody>
      </p:sp>
      <p:sp>
        <p:nvSpPr>
          <p:cNvPr id="236550" name="Text Box 5"/>
          <p:cNvSpPr txBox="1">
            <a:spLocks noChangeArrowheads="1"/>
          </p:cNvSpPr>
          <p:nvPr/>
        </p:nvSpPr>
        <p:spPr bwMode="auto">
          <a:xfrm>
            <a:off x="447675" y="6242050"/>
            <a:ext cx="3124200" cy="304800"/>
          </a:xfrm>
          <a:prstGeom prst="rect">
            <a:avLst/>
          </a:prstGeom>
          <a:noFill/>
          <a:ln w="9525">
            <a:noFill/>
            <a:miter lim="800000"/>
            <a:headEnd/>
            <a:tailEnd/>
          </a:ln>
        </p:spPr>
        <p:txBody>
          <a:bodyPr wrap="none">
            <a:spAutoFit/>
          </a:bodyPr>
          <a:lstStyle/>
          <a:p>
            <a:r>
              <a:rPr lang="en-IE" sz="1400">
                <a:solidFill>
                  <a:schemeClr val="bg1"/>
                </a:solidFill>
                <a:latin typeface="Calibri" pitchFamily="34" charset="0"/>
              </a:rPr>
              <a:t>Teagasc 2010 NFS (Hennessy et al. 2011)</a:t>
            </a:r>
            <a:endParaRPr lang="en-GB" sz="140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2" name="Rectangle 2"/>
          <p:cNvSpPr>
            <a:spLocks noGrp="1"/>
          </p:cNvSpPr>
          <p:nvPr>
            <p:ph type="title" idx="4294967295"/>
          </p:nvPr>
        </p:nvSpPr>
        <p:spPr>
          <a:xfrm>
            <a:off x="395288" y="846138"/>
            <a:ext cx="8686800" cy="1143000"/>
          </a:xfrm>
        </p:spPr>
        <p:txBody>
          <a:bodyPr/>
          <a:lstStyle/>
          <a:p>
            <a:pPr eaLnBrk="1" hangingPunct="1"/>
            <a:r>
              <a:rPr lang="en-IE" sz="4000" smtClean="0">
                <a:solidFill>
                  <a:schemeClr val="bg1"/>
                </a:solidFill>
              </a:rPr>
              <a:t>Farms by Farm System and Economic Size</a:t>
            </a:r>
            <a:br>
              <a:rPr lang="en-IE" sz="4000" smtClean="0">
                <a:solidFill>
                  <a:schemeClr val="bg1"/>
                </a:solidFill>
              </a:rPr>
            </a:br>
            <a:r>
              <a:rPr lang="en-IE" sz="1200" smtClean="0">
                <a:solidFill>
                  <a:schemeClr val="bg1"/>
                </a:solidFill>
              </a:rPr>
              <a:t/>
            </a:r>
            <a:br>
              <a:rPr lang="en-IE" sz="1200" smtClean="0">
                <a:solidFill>
                  <a:schemeClr val="bg1"/>
                </a:solidFill>
              </a:rPr>
            </a:br>
            <a:endParaRPr lang="en-GB" sz="2500" smtClean="0">
              <a:solidFill>
                <a:schemeClr val="bg1"/>
              </a:solidFill>
            </a:endParaRPr>
          </a:p>
        </p:txBody>
      </p:sp>
      <p:graphicFrame>
        <p:nvGraphicFramePr>
          <p:cNvPr id="237571" name="Object 3"/>
          <p:cNvGraphicFramePr>
            <a:graphicFrameLocks noChangeAspect="1"/>
          </p:cNvGraphicFramePr>
          <p:nvPr>
            <p:ph idx="4294967295"/>
          </p:nvPr>
        </p:nvGraphicFramePr>
        <p:xfrm>
          <a:off x="179388" y="1484313"/>
          <a:ext cx="8678862" cy="4781550"/>
        </p:xfrm>
        <a:graphic>
          <a:graphicData uri="http://schemas.openxmlformats.org/presentationml/2006/ole">
            <p:oleObj spid="_x0000_s237571" name="Chart" r:id="rId3" imgW="8229600" imgH="4533710" progId="MSGraph.Chart.8">
              <p:embed followColorScheme="full"/>
            </p:oleObj>
          </a:graphicData>
        </a:graphic>
      </p:graphicFrame>
      <p:sp>
        <p:nvSpPr>
          <p:cNvPr id="237573" name="Text Box 4"/>
          <p:cNvSpPr txBox="1">
            <a:spLocks noChangeArrowheads="1"/>
          </p:cNvSpPr>
          <p:nvPr/>
        </p:nvSpPr>
        <p:spPr bwMode="auto">
          <a:xfrm>
            <a:off x="323850" y="5876925"/>
            <a:ext cx="2663825" cy="366713"/>
          </a:xfrm>
          <a:prstGeom prst="rect">
            <a:avLst/>
          </a:prstGeom>
          <a:noFill/>
          <a:ln w="9525">
            <a:noFill/>
            <a:miter lim="800000"/>
            <a:headEnd/>
            <a:tailEnd/>
          </a:ln>
        </p:spPr>
        <p:txBody>
          <a:bodyPr>
            <a:spAutoFit/>
          </a:bodyPr>
          <a:lstStyle/>
          <a:p>
            <a:pPr>
              <a:spcBef>
                <a:spcPct val="50000"/>
              </a:spcBef>
            </a:pPr>
            <a:r>
              <a:rPr lang="en-IE">
                <a:solidFill>
                  <a:schemeClr val="bg1"/>
                </a:solidFill>
                <a:latin typeface="Calibri" pitchFamily="34" charset="0"/>
              </a:rPr>
              <a:t>1 ESU = €1,200 SO</a:t>
            </a:r>
            <a:endParaRPr lang="en-GB">
              <a:solidFill>
                <a:schemeClr val="bg1"/>
              </a:solidFill>
              <a:latin typeface="Calibri" pitchFamily="34" charset="0"/>
            </a:endParaRPr>
          </a:p>
        </p:txBody>
      </p:sp>
      <p:sp>
        <p:nvSpPr>
          <p:cNvPr id="237574" name="Text Box 5"/>
          <p:cNvSpPr txBox="1">
            <a:spLocks noChangeArrowheads="1"/>
          </p:cNvSpPr>
          <p:nvPr/>
        </p:nvSpPr>
        <p:spPr bwMode="auto">
          <a:xfrm>
            <a:off x="323850" y="6337300"/>
            <a:ext cx="3309938" cy="366713"/>
          </a:xfrm>
          <a:prstGeom prst="rect">
            <a:avLst/>
          </a:prstGeom>
          <a:noFill/>
          <a:ln w="9525">
            <a:noFill/>
            <a:miter lim="800000"/>
            <a:headEnd/>
            <a:tailEnd/>
          </a:ln>
        </p:spPr>
        <p:txBody>
          <a:bodyPr wrap="none">
            <a:spAutoFit/>
          </a:bodyPr>
          <a:lstStyle/>
          <a:p>
            <a:r>
              <a:rPr lang="en-IE">
                <a:solidFill>
                  <a:schemeClr val="bg1"/>
                </a:solidFill>
                <a:latin typeface="Calibri" pitchFamily="34" charset="0"/>
              </a:rPr>
              <a:t>S </a:t>
            </a:r>
            <a:r>
              <a:rPr lang="en-IE" b="1">
                <a:solidFill>
                  <a:schemeClr val="bg1"/>
                </a:solidFill>
                <a:latin typeface="Calibri" pitchFamily="34" charset="0"/>
              </a:rPr>
              <a:t>≤</a:t>
            </a:r>
            <a:r>
              <a:rPr lang="en-IE">
                <a:solidFill>
                  <a:schemeClr val="bg1"/>
                </a:solidFill>
                <a:latin typeface="Calibri" pitchFamily="34" charset="0"/>
              </a:rPr>
              <a:t> 8 ESU; 8&lt;M</a:t>
            </a:r>
            <a:r>
              <a:rPr lang="en-IE" b="1">
                <a:solidFill>
                  <a:schemeClr val="bg1"/>
                </a:solidFill>
                <a:latin typeface="Calibri" pitchFamily="34" charset="0"/>
              </a:rPr>
              <a:t>≤</a:t>
            </a:r>
            <a:r>
              <a:rPr lang="en-IE">
                <a:solidFill>
                  <a:schemeClr val="bg1"/>
                </a:solidFill>
                <a:latin typeface="Calibri" pitchFamily="34" charset="0"/>
              </a:rPr>
              <a:t>40 ESU; L&gt;40 ESU</a:t>
            </a:r>
            <a:endParaRPr lang="en-GB">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6" name="Rectangle 2"/>
          <p:cNvSpPr>
            <a:spLocks noGrp="1"/>
          </p:cNvSpPr>
          <p:nvPr>
            <p:ph type="title" idx="4294967295"/>
          </p:nvPr>
        </p:nvSpPr>
        <p:spPr>
          <a:xfrm>
            <a:off x="827088" y="1062038"/>
            <a:ext cx="8229600" cy="1143000"/>
          </a:xfrm>
        </p:spPr>
        <p:txBody>
          <a:bodyPr/>
          <a:lstStyle/>
          <a:p>
            <a:pPr eaLnBrk="1" hangingPunct="1"/>
            <a:r>
              <a:rPr lang="en-IE" sz="3800" smtClean="0">
                <a:solidFill>
                  <a:schemeClr val="bg1"/>
                </a:solidFill>
              </a:rPr>
              <a:t>Flat Rate Payment Model (EC proposal)</a:t>
            </a:r>
            <a:br>
              <a:rPr lang="en-IE" sz="3800" smtClean="0">
                <a:solidFill>
                  <a:schemeClr val="bg1"/>
                </a:solidFill>
              </a:rPr>
            </a:br>
            <a:r>
              <a:rPr lang="en-IE" sz="3800" smtClean="0">
                <a:solidFill>
                  <a:schemeClr val="bg1"/>
                </a:solidFill>
              </a:rPr>
              <a:t>Winners and Losers by system</a:t>
            </a:r>
            <a:br>
              <a:rPr lang="en-IE" sz="3800" smtClean="0">
                <a:solidFill>
                  <a:schemeClr val="bg1"/>
                </a:solidFill>
              </a:rPr>
            </a:br>
            <a:r>
              <a:rPr lang="en-IE" sz="2500" smtClean="0">
                <a:solidFill>
                  <a:schemeClr val="bg1"/>
                </a:solidFill>
              </a:rPr>
              <a:t>W= 75,011 &amp; L = 56,764</a:t>
            </a:r>
            <a:endParaRPr lang="en-GB" sz="1900" smtClean="0">
              <a:solidFill>
                <a:schemeClr val="bg1"/>
              </a:solidFill>
            </a:endParaRPr>
          </a:p>
        </p:txBody>
      </p:sp>
      <p:graphicFrame>
        <p:nvGraphicFramePr>
          <p:cNvPr id="238595" name="Object 3"/>
          <p:cNvGraphicFramePr>
            <a:graphicFrameLocks noChangeAspect="1"/>
          </p:cNvGraphicFramePr>
          <p:nvPr>
            <p:ph idx="4294967295"/>
          </p:nvPr>
        </p:nvGraphicFramePr>
        <p:xfrm>
          <a:off x="107950" y="2032000"/>
          <a:ext cx="8678863" cy="4781550"/>
        </p:xfrm>
        <a:graphic>
          <a:graphicData uri="http://schemas.openxmlformats.org/presentationml/2006/ole">
            <p:oleObj spid="_x0000_s238595" name="Chart" r:id="rId3" imgW="8229600" imgH="4533710" progId="MSGraph.Chart.8">
              <p:embed followColorScheme="full"/>
            </p:oleObj>
          </a:graphicData>
        </a:graphic>
      </p:graphicFrame>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5" name="Rectangle 2"/>
          <p:cNvSpPr>
            <a:spLocks noGrp="1"/>
          </p:cNvSpPr>
          <p:nvPr>
            <p:ph type="title" idx="4294967295"/>
          </p:nvPr>
        </p:nvSpPr>
        <p:spPr/>
        <p:txBody>
          <a:bodyPr/>
          <a:lstStyle/>
          <a:p>
            <a:pPr eaLnBrk="1" hangingPunct="1"/>
            <a:r>
              <a:rPr lang="en-IE" smtClean="0">
                <a:solidFill>
                  <a:schemeClr val="bg1"/>
                </a:solidFill>
              </a:rPr>
              <a:t>Results from Teagasc analysis</a:t>
            </a:r>
            <a:endParaRPr lang="en-GB" smtClean="0">
              <a:solidFill>
                <a:schemeClr val="bg1"/>
              </a:solidFill>
            </a:endParaRPr>
          </a:p>
        </p:txBody>
      </p:sp>
      <p:sp>
        <p:nvSpPr>
          <p:cNvPr id="246786" name="Rectangle 3"/>
          <p:cNvSpPr>
            <a:spLocks noGrp="1"/>
          </p:cNvSpPr>
          <p:nvPr>
            <p:ph type="body" idx="4294967295"/>
          </p:nvPr>
        </p:nvSpPr>
        <p:spPr/>
        <p:txBody>
          <a:bodyPr/>
          <a:lstStyle/>
          <a:p>
            <a:pPr eaLnBrk="1" hangingPunct="1">
              <a:lnSpc>
                <a:spcPct val="90000"/>
              </a:lnSpc>
            </a:pPr>
            <a:r>
              <a:rPr lang="en-IE" sz="2200" smtClean="0">
                <a:solidFill>
                  <a:schemeClr val="bg1"/>
                </a:solidFill>
                <a:latin typeface="Calibri" pitchFamily="34" charset="0"/>
              </a:rPr>
              <a:t>Reform is a zero-sum game</a:t>
            </a:r>
          </a:p>
          <a:p>
            <a:pPr lvl="1" eaLnBrk="1" hangingPunct="1">
              <a:lnSpc>
                <a:spcPct val="90000"/>
              </a:lnSpc>
            </a:pPr>
            <a:r>
              <a:rPr lang="en-IE" sz="2000" smtClean="0">
                <a:solidFill>
                  <a:schemeClr val="bg1"/>
                </a:solidFill>
                <a:latin typeface="Calibri" pitchFamily="34" charset="0"/>
              </a:rPr>
              <a:t>If there are losers there are winners/If there are winners there are losers</a:t>
            </a:r>
          </a:p>
          <a:p>
            <a:pPr eaLnBrk="1" hangingPunct="1">
              <a:lnSpc>
                <a:spcPct val="90000"/>
              </a:lnSpc>
            </a:pPr>
            <a:r>
              <a:rPr lang="en-IE" sz="2200" smtClean="0">
                <a:solidFill>
                  <a:schemeClr val="bg1"/>
                </a:solidFill>
                <a:latin typeface="Calibri" pitchFamily="34" charset="0"/>
              </a:rPr>
              <a:t>Specialist dairying and tillage, which are more intensive systems, have more losers than winners, but still a substantial number of winners.</a:t>
            </a:r>
          </a:p>
          <a:p>
            <a:pPr eaLnBrk="1" hangingPunct="1">
              <a:lnSpc>
                <a:spcPct val="90000"/>
              </a:lnSpc>
            </a:pPr>
            <a:r>
              <a:rPr lang="en-IE" sz="2200" smtClean="0">
                <a:solidFill>
                  <a:schemeClr val="bg1"/>
                </a:solidFill>
                <a:latin typeface="Calibri" pitchFamily="34" charset="0"/>
              </a:rPr>
              <a:t>Drystock farms, by contrast, have more winners than losers, but still have a surprising number of losers.</a:t>
            </a:r>
          </a:p>
          <a:p>
            <a:pPr eaLnBrk="1" hangingPunct="1">
              <a:lnSpc>
                <a:spcPct val="90000"/>
              </a:lnSpc>
            </a:pPr>
            <a:r>
              <a:rPr lang="en-IE" sz="2200" smtClean="0">
                <a:solidFill>
                  <a:schemeClr val="bg1"/>
                </a:solidFill>
                <a:latin typeface="Calibri" pitchFamily="34" charset="0"/>
              </a:rPr>
              <a:t>Largest absolute gains/losses on those farms that are larger recipients of DP</a:t>
            </a:r>
          </a:p>
          <a:p>
            <a:pPr eaLnBrk="1" hangingPunct="1">
              <a:lnSpc>
                <a:spcPct val="90000"/>
              </a:lnSpc>
            </a:pPr>
            <a:r>
              <a:rPr lang="en-IE" sz="2200" smtClean="0">
                <a:solidFill>
                  <a:schemeClr val="bg1"/>
                </a:solidFill>
                <a:latin typeface="Calibri" pitchFamily="34" charset="0"/>
              </a:rPr>
              <a:t>Larger relative gains on farms with smaller DP receipts</a:t>
            </a:r>
          </a:p>
          <a:p>
            <a:pPr eaLnBrk="1" hangingPunct="1">
              <a:lnSpc>
                <a:spcPct val="90000"/>
              </a:lnSpc>
            </a:pPr>
            <a:r>
              <a:rPr lang="en-IE" sz="2200" smtClean="0">
                <a:solidFill>
                  <a:schemeClr val="bg1"/>
                </a:solidFill>
                <a:latin typeface="Calibri" pitchFamily="34" charset="0"/>
              </a:rPr>
              <a:t>Doesn’t make sense to talk about “cattle men winning” and “dairy men losing” – there are winners and losers in all farm types</a:t>
            </a:r>
            <a:endParaRPr lang="en-GB" sz="2200" smtClean="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2" name="Rectangle 2"/>
          <p:cNvSpPr>
            <a:spLocks noGrp="1"/>
          </p:cNvSpPr>
          <p:nvPr>
            <p:ph type="title" idx="4294967295"/>
          </p:nvPr>
        </p:nvSpPr>
        <p:spPr>
          <a:xfrm>
            <a:off x="1476375" y="908050"/>
            <a:ext cx="6443663" cy="638175"/>
          </a:xfrm>
        </p:spPr>
        <p:txBody>
          <a:bodyPr/>
          <a:lstStyle/>
          <a:p>
            <a:pPr eaLnBrk="1" hangingPunct="1"/>
            <a:r>
              <a:rPr lang="en-IE" sz="3800" smtClean="0">
                <a:solidFill>
                  <a:schemeClr val="bg1"/>
                </a:solidFill>
              </a:rPr>
              <a:t>Cattle Rearing: SPS subsidy/ha</a:t>
            </a:r>
            <a:br>
              <a:rPr lang="en-IE" sz="3800" smtClean="0">
                <a:solidFill>
                  <a:schemeClr val="bg1"/>
                </a:solidFill>
              </a:rPr>
            </a:br>
            <a:r>
              <a:rPr lang="en-IE" sz="2200" smtClean="0">
                <a:solidFill>
                  <a:schemeClr val="bg1"/>
                </a:solidFill>
              </a:rPr>
              <a:t>EC proposals</a:t>
            </a:r>
            <a:endParaRPr lang="en-GB" sz="2200" smtClean="0">
              <a:solidFill>
                <a:schemeClr val="bg1"/>
              </a:solidFill>
            </a:endParaRPr>
          </a:p>
        </p:txBody>
      </p:sp>
      <p:graphicFrame>
        <p:nvGraphicFramePr>
          <p:cNvPr id="242691" name="Object 3"/>
          <p:cNvGraphicFramePr>
            <a:graphicFrameLocks noChangeAspect="1"/>
          </p:cNvGraphicFramePr>
          <p:nvPr>
            <p:ph idx="4294967295"/>
          </p:nvPr>
        </p:nvGraphicFramePr>
        <p:xfrm>
          <a:off x="179388" y="1196975"/>
          <a:ext cx="8785225" cy="5195888"/>
        </p:xfrm>
        <a:graphic>
          <a:graphicData uri="http://schemas.openxmlformats.org/presentationml/2006/ole">
            <p:oleObj spid="_x0000_s242691" name="Chart" r:id="rId3" imgW="9067990" imgH="5590984" progId="MSGraph.Chart.8">
              <p:embed followColorScheme="full"/>
            </p:oleObj>
          </a:graphicData>
        </a:graphic>
      </p:graphicFrame>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8" name="Rectangle 2"/>
          <p:cNvSpPr>
            <a:spLocks noGrp="1"/>
          </p:cNvSpPr>
          <p:nvPr>
            <p:ph type="title" idx="4294967295"/>
          </p:nvPr>
        </p:nvSpPr>
        <p:spPr>
          <a:xfrm>
            <a:off x="1476375" y="908050"/>
            <a:ext cx="7199313" cy="647700"/>
          </a:xfrm>
        </p:spPr>
        <p:txBody>
          <a:bodyPr/>
          <a:lstStyle/>
          <a:p>
            <a:pPr eaLnBrk="1" hangingPunct="1"/>
            <a:r>
              <a:rPr lang="en-IE" sz="3800" smtClean="0">
                <a:solidFill>
                  <a:schemeClr val="bg1"/>
                </a:solidFill>
              </a:rPr>
              <a:t>Cattle Rearing Farm System: SO/ha</a:t>
            </a:r>
            <a:r>
              <a:rPr lang="en-IE" sz="3300" smtClean="0">
                <a:solidFill>
                  <a:schemeClr val="bg1"/>
                </a:solidFill>
              </a:rPr>
              <a:t/>
            </a:r>
            <a:br>
              <a:rPr lang="en-IE" sz="3300" smtClean="0">
                <a:solidFill>
                  <a:schemeClr val="bg1"/>
                </a:solidFill>
              </a:rPr>
            </a:br>
            <a:r>
              <a:rPr lang="en-IE" sz="2200" smtClean="0">
                <a:solidFill>
                  <a:schemeClr val="bg1"/>
                </a:solidFill>
              </a:rPr>
              <a:t>EC proposals</a:t>
            </a:r>
            <a:endParaRPr lang="en-GB" sz="2200" smtClean="0">
              <a:solidFill>
                <a:schemeClr val="bg1"/>
              </a:solidFill>
            </a:endParaRPr>
          </a:p>
        </p:txBody>
      </p:sp>
      <p:graphicFrame>
        <p:nvGraphicFramePr>
          <p:cNvPr id="241667" name="Object 3"/>
          <p:cNvGraphicFramePr>
            <a:graphicFrameLocks noChangeAspect="1"/>
          </p:cNvGraphicFramePr>
          <p:nvPr>
            <p:ph idx="4294967295"/>
          </p:nvPr>
        </p:nvGraphicFramePr>
        <p:xfrm>
          <a:off x="179388" y="1328738"/>
          <a:ext cx="8785225" cy="5195887"/>
        </p:xfrm>
        <a:graphic>
          <a:graphicData uri="http://schemas.openxmlformats.org/presentationml/2006/ole">
            <p:oleObj spid="_x0000_s241667" name="Chart" r:id="rId3" imgW="9067990" imgH="5590984" progId="MSGraph.Chart.8">
              <p:embed followColorScheme="full"/>
            </p:oleObj>
          </a:graphicData>
        </a:graphic>
      </p:graphicFrame>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p:cNvSpPr>
          <p:nvPr>
            <p:ph type="title" idx="4294967295"/>
          </p:nvPr>
        </p:nvSpPr>
        <p:spPr/>
        <p:txBody>
          <a:bodyPr/>
          <a:lstStyle/>
          <a:p>
            <a:pPr eaLnBrk="1" hangingPunct="1"/>
            <a:r>
              <a:rPr lang="en-IE" smtClean="0">
                <a:solidFill>
                  <a:schemeClr val="bg1"/>
                </a:solidFill>
              </a:rPr>
              <a:t>Overview</a:t>
            </a:r>
            <a:endParaRPr lang="en-GB" smtClean="0">
              <a:solidFill>
                <a:schemeClr val="bg1"/>
              </a:solidFill>
            </a:endParaRPr>
          </a:p>
        </p:txBody>
      </p:sp>
      <p:sp>
        <p:nvSpPr>
          <p:cNvPr id="68610" name="Rectangle 3"/>
          <p:cNvSpPr>
            <a:spLocks noGrp="1"/>
          </p:cNvSpPr>
          <p:nvPr>
            <p:ph type="body" idx="4294967295"/>
          </p:nvPr>
        </p:nvSpPr>
        <p:spPr/>
        <p:txBody>
          <a:bodyPr/>
          <a:lstStyle/>
          <a:p>
            <a:pPr eaLnBrk="1" hangingPunct="1">
              <a:lnSpc>
                <a:spcPct val="120000"/>
              </a:lnSpc>
            </a:pPr>
            <a:r>
              <a:rPr lang="en-IE" sz="3000" smtClean="0">
                <a:solidFill>
                  <a:schemeClr val="bg1"/>
                </a:solidFill>
                <a:latin typeface="Calibri" pitchFamily="34" charset="0"/>
              </a:rPr>
              <a:t>Commission proposals on SFP</a:t>
            </a:r>
          </a:p>
          <a:p>
            <a:pPr eaLnBrk="1" hangingPunct="1">
              <a:lnSpc>
                <a:spcPct val="120000"/>
              </a:lnSpc>
            </a:pPr>
            <a:r>
              <a:rPr lang="en-IE" sz="3000" smtClean="0">
                <a:solidFill>
                  <a:schemeClr val="bg1"/>
                </a:solidFill>
                <a:latin typeface="Calibri" pitchFamily="34" charset="0"/>
              </a:rPr>
              <a:t>DAFM analysis </a:t>
            </a:r>
          </a:p>
          <a:p>
            <a:pPr eaLnBrk="1" hangingPunct="1">
              <a:lnSpc>
                <a:spcPct val="120000"/>
              </a:lnSpc>
            </a:pPr>
            <a:r>
              <a:rPr lang="en-IE" sz="3000" smtClean="0">
                <a:solidFill>
                  <a:schemeClr val="bg1"/>
                </a:solidFill>
                <a:latin typeface="Calibri" pitchFamily="34" charset="0"/>
              </a:rPr>
              <a:t>Irish “internal convergence” proposal</a:t>
            </a:r>
          </a:p>
          <a:p>
            <a:pPr eaLnBrk="1" hangingPunct="1">
              <a:lnSpc>
                <a:spcPct val="120000"/>
              </a:lnSpc>
            </a:pPr>
            <a:r>
              <a:rPr lang="en-IE" sz="3000" smtClean="0">
                <a:solidFill>
                  <a:schemeClr val="bg1"/>
                </a:solidFill>
                <a:latin typeface="Calibri" pitchFamily="34" charset="0"/>
              </a:rPr>
              <a:t>Comparisons with other proposals</a:t>
            </a:r>
          </a:p>
          <a:p>
            <a:pPr eaLnBrk="1" hangingPunct="1">
              <a:lnSpc>
                <a:spcPct val="120000"/>
              </a:lnSpc>
            </a:pPr>
            <a:r>
              <a:rPr lang="en-IE" sz="3000" smtClean="0">
                <a:solidFill>
                  <a:schemeClr val="bg1"/>
                </a:solidFill>
                <a:latin typeface="Calibri" pitchFamily="34" charset="0"/>
              </a:rPr>
              <a:t>Modelling by Teagasc on farm types</a:t>
            </a:r>
          </a:p>
          <a:p>
            <a:pPr eaLnBrk="1" hangingPunct="1">
              <a:lnSpc>
                <a:spcPct val="120000"/>
              </a:lnSpc>
            </a:pPr>
            <a:r>
              <a:rPr lang="en-IE" sz="3000" smtClean="0">
                <a:solidFill>
                  <a:schemeClr val="bg1"/>
                </a:solidFill>
                <a:latin typeface="Calibri" pitchFamily="34" charset="0"/>
              </a:rPr>
              <a:t>Conclusions </a:t>
            </a:r>
          </a:p>
          <a:p>
            <a:pPr eaLnBrk="1" hangingPunct="1">
              <a:lnSpc>
                <a:spcPct val="120000"/>
              </a:lnSpc>
            </a:pPr>
            <a:endParaRPr lang="en-GB" sz="3000" smtClean="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40" name="Rectangle 2"/>
          <p:cNvSpPr>
            <a:spLocks noGrp="1"/>
          </p:cNvSpPr>
          <p:nvPr>
            <p:ph type="title" idx="4294967295"/>
          </p:nvPr>
        </p:nvSpPr>
        <p:spPr>
          <a:xfrm>
            <a:off x="1619250" y="919163"/>
            <a:ext cx="4427538" cy="638175"/>
          </a:xfrm>
        </p:spPr>
        <p:txBody>
          <a:bodyPr/>
          <a:lstStyle/>
          <a:p>
            <a:pPr eaLnBrk="1" hangingPunct="1"/>
            <a:r>
              <a:rPr lang="en-IE" sz="3800" smtClean="0">
                <a:solidFill>
                  <a:schemeClr val="bg1"/>
                </a:solidFill>
              </a:rPr>
              <a:t>Dairy: SPS subsidy/ha</a:t>
            </a:r>
            <a:br>
              <a:rPr lang="en-IE" sz="3800" smtClean="0">
                <a:solidFill>
                  <a:schemeClr val="bg1"/>
                </a:solidFill>
              </a:rPr>
            </a:br>
            <a:r>
              <a:rPr lang="en-IE" sz="2200" smtClean="0">
                <a:solidFill>
                  <a:schemeClr val="bg1"/>
                </a:solidFill>
              </a:rPr>
              <a:t>EC proposals</a:t>
            </a:r>
            <a:endParaRPr lang="en-GB" sz="2200" smtClean="0">
              <a:solidFill>
                <a:schemeClr val="bg1"/>
              </a:solidFill>
            </a:endParaRPr>
          </a:p>
        </p:txBody>
      </p:sp>
      <p:graphicFrame>
        <p:nvGraphicFramePr>
          <p:cNvPr id="244739" name="Object 3"/>
          <p:cNvGraphicFramePr>
            <a:graphicFrameLocks noChangeAspect="1"/>
          </p:cNvGraphicFramePr>
          <p:nvPr>
            <p:ph idx="4294967295"/>
          </p:nvPr>
        </p:nvGraphicFramePr>
        <p:xfrm>
          <a:off x="179388" y="1328738"/>
          <a:ext cx="8785225" cy="5195887"/>
        </p:xfrm>
        <a:graphic>
          <a:graphicData uri="http://schemas.openxmlformats.org/presentationml/2006/ole">
            <p:oleObj spid="_x0000_s244739" name="Chart" r:id="rId3" imgW="9067990" imgH="5590984" progId="MSGraph.Chart.8">
              <p:embed followColorScheme="full"/>
            </p:oleObj>
          </a:graphicData>
        </a:graphic>
      </p:graphicFrame>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6" name="Rectangle 2"/>
          <p:cNvSpPr>
            <a:spLocks noGrp="1"/>
          </p:cNvSpPr>
          <p:nvPr>
            <p:ph type="title" idx="4294967295"/>
          </p:nvPr>
        </p:nvSpPr>
        <p:spPr>
          <a:xfrm>
            <a:off x="1692275" y="981075"/>
            <a:ext cx="5292725" cy="566738"/>
          </a:xfrm>
        </p:spPr>
        <p:txBody>
          <a:bodyPr/>
          <a:lstStyle/>
          <a:p>
            <a:pPr eaLnBrk="1" hangingPunct="1"/>
            <a:r>
              <a:rPr lang="en-IE" sz="3800" smtClean="0">
                <a:solidFill>
                  <a:schemeClr val="bg1"/>
                </a:solidFill>
              </a:rPr>
              <a:t>Dairy Farm System: SO/ha</a:t>
            </a:r>
            <a:r>
              <a:rPr lang="en-IE" sz="3300" smtClean="0">
                <a:solidFill>
                  <a:schemeClr val="bg1"/>
                </a:solidFill>
              </a:rPr>
              <a:t/>
            </a:r>
            <a:br>
              <a:rPr lang="en-IE" sz="3300" smtClean="0">
                <a:solidFill>
                  <a:schemeClr val="bg1"/>
                </a:solidFill>
              </a:rPr>
            </a:br>
            <a:r>
              <a:rPr lang="en-IE" sz="2200" smtClean="0">
                <a:solidFill>
                  <a:schemeClr val="bg1"/>
                </a:solidFill>
              </a:rPr>
              <a:t>EC proposals</a:t>
            </a:r>
            <a:endParaRPr lang="en-GB" sz="2200" smtClean="0">
              <a:solidFill>
                <a:schemeClr val="bg1"/>
              </a:solidFill>
            </a:endParaRPr>
          </a:p>
        </p:txBody>
      </p:sp>
      <p:graphicFrame>
        <p:nvGraphicFramePr>
          <p:cNvPr id="243715" name="Object 3"/>
          <p:cNvGraphicFramePr>
            <a:graphicFrameLocks noChangeAspect="1"/>
          </p:cNvGraphicFramePr>
          <p:nvPr>
            <p:ph idx="4294967295"/>
          </p:nvPr>
        </p:nvGraphicFramePr>
        <p:xfrm>
          <a:off x="179388" y="1196975"/>
          <a:ext cx="8785225" cy="5195888"/>
        </p:xfrm>
        <a:graphic>
          <a:graphicData uri="http://schemas.openxmlformats.org/presentationml/2006/ole">
            <p:oleObj spid="_x0000_s243715" name="Chart" r:id="rId3" imgW="9067990" imgH="5590984" progId="MSGraph.Chart.8">
              <p:embed followColorScheme="full"/>
            </p:oleObj>
          </a:graphicData>
        </a:graphic>
      </p:graphicFrame>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3" name="Title 1"/>
          <p:cNvSpPr>
            <a:spLocks noGrp="1"/>
          </p:cNvSpPr>
          <p:nvPr>
            <p:ph type="title"/>
          </p:nvPr>
        </p:nvSpPr>
        <p:spPr>
          <a:xfrm>
            <a:off x="663575" y="404813"/>
            <a:ext cx="8229600" cy="923925"/>
          </a:xfrm>
        </p:spPr>
        <p:txBody>
          <a:bodyPr/>
          <a:lstStyle/>
          <a:p>
            <a:pPr eaLnBrk="1" hangingPunct="1"/>
            <a:r>
              <a:rPr lang="en-IE" sz="3600" b="1" smtClean="0">
                <a:solidFill>
                  <a:schemeClr val="bg1"/>
                </a:solidFill>
              </a:rPr>
              <a:t>CONCLUSIONS</a:t>
            </a:r>
          </a:p>
        </p:txBody>
      </p:sp>
      <p:sp>
        <p:nvSpPr>
          <p:cNvPr id="253954" name="Content Placeholder 2"/>
          <p:cNvSpPr>
            <a:spLocks noGrp="1"/>
          </p:cNvSpPr>
          <p:nvPr>
            <p:ph idx="1"/>
          </p:nvPr>
        </p:nvSpPr>
        <p:spPr/>
        <p:txBody>
          <a:bodyPr/>
          <a:lstStyle/>
          <a:p>
            <a:pPr eaLnBrk="1" hangingPunct="1">
              <a:lnSpc>
                <a:spcPct val="110000"/>
              </a:lnSpc>
            </a:pPr>
            <a:r>
              <a:rPr lang="en-IE" sz="2800" smtClean="0">
                <a:solidFill>
                  <a:schemeClr val="bg1"/>
                </a:solidFill>
                <a:latin typeface="Calibri" pitchFamily="34" charset="0"/>
              </a:rPr>
              <a:t>Detailed administrative data allows more precise modelling of the effects of policy change</a:t>
            </a:r>
          </a:p>
          <a:p>
            <a:pPr marL="742950" lvl="1" indent="-285750" eaLnBrk="1" hangingPunct="1">
              <a:lnSpc>
                <a:spcPct val="110000"/>
              </a:lnSpc>
            </a:pPr>
            <a:r>
              <a:rPr lang="en-IE" sz="2600" smtClean="0">
                <a:solidFill>
                  <a:schemeClr val="bg1"/>
                </a:solidFill>
                <a:latin typeface="Calibri" pitchFamily="34" charset="0"/>
              </a:rPr>
              <a:t>Can provide insights not provided by other data</a:t>
            </a:r>
          </a:p>
          <a:p>
            <a:pPr eaLnBrk="1" hangingPunct="1">
              <a:lnSpc>
                <a:spcPct val="110000"/>
              </a:lnSpc>
            </a:pPr>
            <a:r>
              <a:rPr lang="en-IE" sz="2800" smtClean="0">
                <a:solidFill>
                  <a:schemeClr val="bg1"/>
                </a:solidFill>
                <a:latin typeface="Calibri" pitchFamily="34" charset="0"/>
              </a:rPr>
              <a:t>Particularly useful when comparing one proposal against another </a:t>
            </a:r>
          </a:p>
          <a:p>
            <a:pPr eaLnBrk="1" hangingPunct="1">
              <a:lnSpc>
                <a:spcPct val="110000"/>
              </a:lnSpc>
            </a:pPr>
            <a:r>
              <a:rPr lang="en-IE" sz="2800" smtClean="0">
                <a:solidFill>
                  <a:schemeClr val="bg1"/>
                </a:solidFill>
                <a:latin typeface="Calibri" pitchFamily="34" charset="0"/>
              </a:rPr>
              <a:t>Still have to bear in mind that they are just models </a:t>
            </a:r>
          </a:p>
          <a:p>
            <a:pPr marL="742950" lvl="1" indent="-285750" eaLnBrk="1" hangingPunct="1">
              <a:lnSpc>
                <a:spcPct val="110000"/>
              </a:lnSpc>
            </a:pPr>
            <a:r>
              <a:rPr lang="en-IE" sz="2600" smtClean="0">
                <a:solidFill>
                  <a:schemeClr val="bg1"/>
                </a:solidFill>
                <a:latin typeface="Calibri" pitchFamily="34" charset="0"/>
              </a:rPr>
              <a:t>Not predictive of what will happen in the real world </a:t>
            </a:r>
          </a:p>
          <a:p>
            <a:pPr eaLnBrk="1" hangingPunct="1">
              <a:lnSpc>
                <a:spcPct val="110000"/>
              </a:lnSpc>
            </a:pPr>
            <a:r>
              <a:rPr lang="en-IE" sz="2800" smtClean="0">
                <a:solidFill>
                  <a:schemeClr val="bg1"/>
                </a:solidFill>
                <a:latin typeface="Calibri" pitchFamily="34" charset="0"/>
              </a:rPr>
              <a:t>Cannot provide information on income or production effects</a:t>
            </a:r>
          </a:p>
          <a:p>
            <a:pPr eaLnBrk="1" hangingPunct="1">
              <a:lnSpc>
                <a:spcPct val="110000"/>
              </a:lnSpc>
            </a:pPr>
            <a:endParaRPr lang="en-IE" sz="2200"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2"/>
          <p:cNvSpPr>
            <a:spLocks noGrp="1"/>
          </p:cNvSpPr>
          <p:nvPr>
            <p:ph type="title"/>
          </p:nvPr>
        </p:nvSpPr>
        <p:spPr>
          <a:xfrm>
            <a:off x="285750" y="404813"/>
            <a:ext cx="8172450" cy="1152525"/>
          </a:xfrm>
        </p:spPr>
        <p:txBody>
          <a:bodyPr/>
          <a:lstStyle/>
          <a:p>
            <a:pPr eaLnBrk="1" hangingPunct="1"/>
            <a:r>
              <a:rPr lang="en-IE" sz="3600" b="1" smtClean="0">
                <a:solidFill>
                  <a:schemeClr val="bg1"/>
                </a:solidFill>
              </a:rPr>
              <a:t>COMMISSION PROPOSALS ON SFP</a:t>
            </a:r>
          </a:p>
        </p:txBody>
      </p:sp>
      <p:sp>
        <p:nvSpPr>
          <p:cNvPr id="22532" name="Content Placeholder 3"/>
          <p:cNvSpPr>
            <a:spLocks noGrp="1"/>
          </p:cNvSpPr>
          <p:nvPr>
            <p:ph idx="1"/>
          </p:nvPr>
        </p:nvSpPr>
        <p:spPr>
          <a:xfrm>
            <a:off x="500063" y="1628775"/>
            <a:ext cx="7958137" cy="4968875"/>
          </a:xfrm>
        </p:spPr>
        <p:txBody>
          <a:bodyPr>
            <a:normAutofit fontScale="40000" lnSpcReduction="20000"/>
          </a:bodyPr>
          <a:lstStyle/>
          <a:p>
            <a:pPr marL="274320" indent="-274320" eaLnBrk="1" fontAlgn="auto" hangingPunct="1">
              <a:spcAft>
                <a:spcPts val="0"/>
              </a:spcAft>
              <a:buClr>
                <a:schemeClr val="accent3"/>
              </a:buClr>
              <a:buFont typeface="Wingdings 2"/>
              <a:buChar char=""/>
              <a:defRPr/>
            </a:pPr>
            <a:endParaRPr lang="en-IE" sz="5800" dirty="0" smtClean="0"/>
          </a:p>
          <a:p>
            <a:pPr marL="274320" indent="-274320" eaLnBrk="1" fontAlgn="auto" hangingPunct="1">
              <a:spcAft>
                <a:spcPts val="0"/>
              </a:spcAft>
              <a:buClr>
                <a:schemeClr val="accent3"/>
              </a:buClr>
              <a:buFont typeface="Wingdings 2"/>
              <a:buChar char=""/>
              <a:defRPr/>
            </a:pPr>
            <a:r>
              <a:rPr lang="en-IE" sz="8000" dirty="0" smtClean="0">
                <a:solidFill>
                  <a:schemeClr val="bg1"/>
                </a:solidFill>
                <a:latin typeface="+mj-lt"/>
              </a:rPr>
              <a:t>Distribution of Direct Payments </a:t>
            </a:r>
            <a:r>
              <a:rPr lang="en-IE" sz="8000" u="sng" dirty="0" smtClean="0">
                <a:solidFill>
                  <a:schemeClr val="bg1"/>
                </a:solidFill>
                <a:latin typeface="+mj-lt"/>
              </a:rPr>
              <a:t>within</a:t>
            </a:r>
            <a:r>
              <a:rPr lang="en-IE" sz="8000" dirty="0" smtClean="0">
                <a:solidFill>
                  <a:schemeClr val="bg1"/>
                </a:solidFill>
                <a:latin typeface="+mj-lt"/>
              </a:rPr>
              <a:t> Member States (‘internal convergence’):</a:t>
            </a:r>
          </a:p>
          <a:p>
            <a:pPr marL="274320" indent="-274320" eaLnBrk="1" fontAlgn="auto" hangingPunct="1">
              <a:spcAft>
                <a:spcPts val="0"/>
              </a:spcAft>
              <a:buClr>
                <a:schemeClr val="accent3"/>
              </a:buClr>
              <a:buFont typeface="Wingdings 2"/>
              <a:buChar char=""/>
              <a:defRPr/>
            </a:pPr>
            <a:endParaRPr lang="en-IE" sz="8000" dirty="0" smtClean="0">
              <a:solidFill>
                <a:schemeClr val="bg1"/>
              </a:solidFill>
              <a:latin typeface="+mj-lt"/>
            </a:endParaRPr>
          </a:p>
          <a:p>
            <a:pPr marL="640080" lvl="1" indent="-246888" eaLnBrk="1" fontAlgn="auto" hangingPunct="1">
              <a:spcAft>
                <a:spcPts val="0"/>
              </a:spcAft>
              <a:buFont typeface="Wingdings 2"/>
              <a:buChar char=""/>
              <a:defRPr/>
            </a:pPr>
            <a:r>
              <a:rPr lang="en-IE" sz="8000" dirty="0" smtClean="0">
                <a:solidFill>
                  <a:schemeClr val="bg1"/>
                </a:solidFill>
                <a:latin typeface="+mj-lt"/>
              </a:rPr>
              <a:t>Progressive movement to uniform national or regional payment rates per hectare by 2019</a:t>
            </a:r>
          </a:p>
          <a:p>
            <a:pPr marL="640080" lvl="1" indent="-246888" eaLnBrk="1" fontAlgn="auto" hangingPunct="1">
              <a:spcAft>
                <a:spcPts val="0"/>
              </a:spcAft>
              <a:buFont typeface="Wingdings 2"/>
              <a:buChar char=""/>
              <a:defRPr/>
            </a:pPr>
            <a:r>
              <a:rPr lang="en-IE" sz="8000" dirty="0" smtClean="0">
                <a:solidFill>
                  <a:schemeClr val="bg1"/>
                </a:solidFill>
                <a:latin typeface="+mj-lt"/>
              </a:rPr>
              <a:t>Entitlements based on eligible hectares declared in 2014 by active farmers with at least one entitlement in 2011</a:t>
            </a:r>
            <a:r>
              <a:rPr lang="en-IE" sz="3200" dirty="0" smtClean="0">
                <a:solidFill>
                  <a:schemeClr val="bg1"/>
                </a:solidFill>
              </a:rPr>
              <a:t/>
            </a:r>
            <a:br>
              <a:rPr lang="en-IE" sz="3200" dirty="0" smtClean="0">
                <a:solidFill>
                  <a:schemeClr val="bg1"/>
                </a:solidFill>
              </a:rPr>
            </a:br>
            <a:endParaRPr lang="en-IE" sz="3200" dirty="0" smtClean="0">
              <a:solidFill>
                <a:schemeClr val="bg1"/>
              </a:solidFill>
            </a:endParaRPr>
          </a:p>
          <a:p>
            <a:pPr marL="274320" indent="-274320" eaLnBrk="1" fontAlgn="auto" hangingPunct="1">
              <a:spcAft>
                <a:spcPts val="0"/>
              </a:spcAft>
              <a:buClr>
                <a:schemeClr val="accent3"/>
              </a:buClr>
              <a:buFont typeface="Wingdings 2"/>
              <a:buChar char=""/>
              <a:defRPr/>
            </a:pPr>
            <a:endParaRPr lang="en-IE" sz="2000"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idx="4294967295"/>
          </p:nvPr>
        </p:nvSpPr>
        <p:spPr/>
        <p:txBody>
          <a:bodyPr/>
          <a:lstStyle/>
          <a:p>
            <a:pPr eaLnBrk="1" hangingPunct="1"/>
            <a:r>
              <a:rPr lang="en-IE" smtClean="0">
                <a:solidFill>
                  <a:schemeClr val="bg1"/>
                </a:solidFill>
              </a:rPr>
              <a:t>DAFM analysis</a:t>
            </a:r>
            <a:endParaRPr lang="en-GB" smtClean="0">
              <a:solidFill>
                <a:schemeClr val="bg1"/>
              </a:solidFill>
            </a:endParaRPr>
          </a:p>
        </p:txBody>
      </p:sp>
      <p:sp>
        <p:nvSpPr>
          <p:cNvPr id="70658" name="Rectangle 3"/>
          <p:cNvSpPr>
            <a:spLocks noGrp="1"/>
          </p:cNvSpPr>
          <p:nvPr>
            <p:ph type="body" idx="4294967295"/>
          </p:nvPr>
        </p:nvSpPr>
        <p:spPr/>
        <p:txBody>
          <a:bodyPr/>
          <a:lstStyle/>
          <a:p>
            <a:pPr eaLnBrk="1" hangingPunct="1"/>
            <a:r>
              <a:rPr lang="en-IE" smtClean="0">
                <a:solidFill>
                  <a:schemeClr val="bg1"/>
                </a:solidFill>
                <a:latin typeface="Calibri" pitchFamily="34" charset="0"/>
              </a:rPr>
              <a:t>Modelling based on DAFM administrative data</a:t>
            </a:r>
          </a:p>
          <a:p>
            <a:pPr eaLnBrk="1" hangingPunct="1"/>
            <a:r>
              <a:rPr lang="en-IE" smtClean="0">
                <a:solidFill>
                  <a:schemeClr val="bg1"/>
                </a:solidFill>
                <a:latin typeface="Calibri" pitchFamily="34" charset="0"/>
              </a:rPr>
              <a:t>Objective: To quantify effects of Commission proposals, &amp; to develop and propose alternatives</a:t>
            </a:r>
          </a:p>
          <a:p>
            <a:pPr eaLnBrk="1" hangingPunct="1"/>
            <a:r>
              <a:rPr lang="en-IE" smtClean="0">
                <a:solidFill>
                  <a:schemeClr val="bg1"/>
                </a:solidFill>
                <a:latin typeface="Calibri" pitchFamily="34" charset="0"/>
              </a:rPr>
              <a:t>Administrative data collected by DAFM (such as contained in the SPS application form) provides a wealth of useful data </a:t>
            </a:r>
          </a:p>
          <a:p>
            <a:pPr lvl="1" eaLnBrk="1" hangingPunct="1"/>
            <a:r>
              <a:rPr lang="en-IE" smtClean="0">
                <a:solidFill>
                  <a:schemeClr val="bg1"/>
                </a:solidFill>
                <a:latin typeface="Calibri" pitchFamily="34" charset="0"/>
              </a:rPr>
              <a:t>eligible area</a:t>
            </a:r>
          </a:p>
          <a:p>
            <a:pPr lvl="1" eaLnBrk="1" hangingPunct="1"/>
            <a:r>
              <a:rPr lang="en-IE" smtClean="0">
                <a:solidFill>
                  <a:schemeClr val="bg1"/>
                </a:solidFill>
                <a:latin typeface="Calibri" pitchFamily="34" charset="0"/>
              </a:rPr>
              <a:t>payment amount</a:t>
            </a:r>
          </a:p>
          <a:p>
            <a:pPr lvl="1" eaLnBrk="1" hangingPunct="1"/>
            <a:r>
              <a:rPr lang="en-IE" smtClean="0">
                <a:solidFill>
                  <a:schemeClr val="bg1"/>
                </a:solidFill>
                <a:latin typeface="Calibri" pitchFamily="34" charset="0"/>
              </a:rPr>
              <a:t>stocking density</a:t>
            </a:r>
            <a:endParaRPr lang="en-GB" smtClean="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4"/>
          <p:cNvSpPr>
            <a:spLocks noGrp="1"/>
          </p:cNvSpPr>
          <p:nvPr>
            <p:ph type="title" idx="4294967295"/>
          </p:nvPr>
        </p:nvSpPr>
        <p:spPr>
          <a:xfrm>
            <a:off x="468313" y="333375"/>
            <a:ext cx="8229600" cy="1143000"/>
          </a:xfrm>
        </p:spPr>
        <p:txBody>
          <a:bodyPr/>
          <a:lstStyle/>
          <a:p>
            <a:pPr eaLnBrk="1" hangingPunct="1"/>
            <a:r>
              <a:rPr lang="en-GB" smtClean="0">
                <a:solidFill>
                  <a:schemeClr val="bg1"/>
                </a:solidFill>
              </a:rPr>
              <a:t>2010 SPS database</a:t>
            </a:r>
          </a:p>
        </p:txBody>
      </p:sp>
      <p:graphicFrame>
        <p:nvGraphicFramePr>
          <p:cNvPr id="228497" name="Group 145"/>
          <p:cNvGraphicFramePr>
            <a:graphicFrameLocks noGrp="1"/>
          </p:cNvGraphicFramePr>
          <p:nvPr>
            <p:ph idx="4294967295"/>
          </p:nvPr>
        </p:nvGraphicFramePr>
        <p:xfrm>
          <a:off x="468313" y="1563688"/>
          <a:ext cx="8229600" cy="5197475"/>
        </p:xfrm>
        <a:graphic>
          <a:graphicData uri="http://schemas.openxmlformats.org/drawingml/2006/table">
            <a:tbl>
              <a:tblPr/>
              <a:tblGrid>
                <a:gridCol w="1371600"/>
                <a:gridCol w="1371600"/>
                <a:gridCol w="1371600"/>
                <a:gridCol w="1371600"/>
                <a:gridCol w="1371600"/>
                <a:gridCol w="1371600"/>
              </a:tblGrid>
              <a:tr h="244475">
                <a:tc>
                  <a:txBody>
                    <a:bodyPr/>
                    <a:lstStyle/>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Average payment per hectare category, 2010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No of farmers</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Total Area</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2010 SPS Payment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Average</a:t>
                      </a:r>
                    </a:p>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Area (ha)</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 latinLnBrk="0" hangingPunct="1">
                        <a:lnSpc>
                          <a:spcPct val="100000"/>
                        </a:lnSpc>
                        <a:spcBef>
                          <a:spcPct val="0"/>
                        </a:spcBef>
                        <a:spcAft>
                          <a:spcPct val="0"/>
                        </a:spcAft>
                        <a:buClr>
                          <a:srgbClr val="0BD0D9"/>
                        </a:buClr>
                        <a:buSzPct val="95000"/>
                        <a:buFontTx/>
                        <a:buNone/>
                        <a:tabLst/>
                      </a:pPr>
                      <a:r>
                        <a:rPr kumimoji="0" lang="sv-SE" sz="1100" b="1" i="0" u="none" strike="noStrike" cap="none" normalizeH="0" baseline="0" smtClean="0">
                          <a:ln>
                            <a:noFill/>
                          </a:ln>
                          <a:solidFill>
                            <a:srgbClr val="000000"/>
                          </a:solidFill>
                          <a:effectLst/>
                          <a:latin typeface="Calibri" pitchFamily="34" charset="0"/>
                          <a:cs typeface="Times New Roman" pitchFamily="18" charset="0"/>
                        </a:rPr>
                        <a:t>Average payment per ha (2010)</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42888">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0 payment, some area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7,955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144,159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18.1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0.00</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3363">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0 to 20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1,963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67,579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771,200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34.4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11.41</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20 to 50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4,176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179,217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6,512,194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42.9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36.34</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50 to 100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10,482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397,131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29,951,263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37.9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75.42</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3363">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100 to 150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13,135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423,446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53,110,201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32.2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125.42</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150 to 200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15,462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493,919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86,753,342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31.9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175.64</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200 to 250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16,953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571,978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128,911,363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33.7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225.38</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3363">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250 to 300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16,709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603,410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165,984,643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36.1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275.08</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300 to 400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25,936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1,025,283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354,750,285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39.5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346.00</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400 to 500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11,084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473,984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209,656,007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42.8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442.33</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3363">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500 to 600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4,446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197,559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107,207,633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44.4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542.66</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600 to 700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1,815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80,239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51,594,069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44.2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643.01</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3363">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700 to 800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803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33,006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24,678,914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41.1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747.71</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800 to 900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378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16,388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13,801,287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43.4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842.13</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17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900 to 1,000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167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5,947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5,648,677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35.6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949.88</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33363">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1,000+</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1" i="0" u="none" strike="noStrike" cap="none" normalizeH="0" baseline="0" smtClean="0">
                          <a:ln>
                            <a:noFill/>
                          </a:ln>
                          <a:solidFill>
                            <a:srgbClr val="000000"/>
                          </a:solidFill>
                          <a:effectLst/>
                          <a:latin typeface="Calibri" pitchFamily="34" charset="0"/>
                          <a:cs typeface="Times New Roman" pitchFamily="18" charset="0"/>
                        </a:rPr>
                        <a:t>338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7,726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9,182,251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22.9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100" b="0" i="0" u="none" strike="noStrike" cap="none" normalizeH="0" baseline="0" smtClean="0">
                          <a:ln>
                            <a:noFill/>
                          </a:ln>
                          <a:solidFill>
                            <a:srgbClr val="000000"/>
                          </a:solidFill>
                          <a:effectLst/>
                          <a:latin typeface="Calibri" pitchFamily="34" charset="0"/>
                          <a:cs typeface="Times New Roman" pitchFamily="18" charset="0"/>
                        </a:rPr>
                        <a:t>1,188.44</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244475">
                <a:tc>
                  <a:txBody>
                    <a:bodyPr/>
                    <a:lstStyle/>
                    <a:p>
                      <a:pPr marL="0" marR="0" lvl="0" indent="0" algn="l" defTabSz="914400" rtl="0" eaLnBrk="1" fontAlgn="b" latinLnBrk="0" hangingPunct="1">
                        <a:lnSpc>
                          <a:spcPct val="100000"/>
                        </a:lnSpc>
                        <a:spcBef>
                          <a:spcPct val="0"/>
                        </a:spcBef>
                        <a:spcAft>
                          <a:spcPct val="0"/>
                        </a:spcAft>
                        <a:buClr>
                          <a:srgbClr val="0BD0D9"/>
                        </a:buClr>
                        <a:buSzPct val="95000"/>
                        <a:buFontTx/>
                        <a:buNone/>
                        <a:tabLst/>
                      </a:pPr>
                      <a:r>
                        <a:rPr kumimoji="0" lang="en-IE" sz="1300" b="1" i="0" u="none" strike="noStrike" cap="none" normalizeH="0" baseline="0" smtClean="0">
                          <a:ln>
                            <a:noFill/>
                          </a:ln>
                          <a:solidFill>
                            <a:srgbClr val="000000"/>
                          </a:solidFill>
                          <a:effectLst/>
                          <a:latin typeface="Calibri" pitchFamily="34" charset="0"/>
                          <a:cs typeface="Times New Roman" pitchFamily="18" charset="0"/>
                        </a:rPr>
                        <a:t>All</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300" b="1" i="0" u="none" strike="noStrike" cap="none" normalizeH="0" baseline="0" smtClean="0">
                          <a:ln>
                            <a:noFill/>
                          </a:ln>
                          <a:solidFill>
                            <a:srgbClr val="000000"/>
                          </a:solidFill>
                          <a:effectLst/>
                          <a:latin typeface="Calibri" pitchFamily="34" charset="0"/>
                          <a:cs typeface="Times New Roman" pitchFamily="18" charset="0"/>
                        </a:rPr>
                        <a:t>131,802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300" b="1" i="0" u="none" strike="noStrike" cap="none" normalizeH="0" baseline="0" smtClean="0">
                          <a:ln>
                            <a:noFill/>
                          </a:ln>
                          <a:solidFill>
                            <a:srgbClr val="000000"/>
                          </a:solidFill>
                          <a:effectLst/>
                          <a:latin typeface="Calibri" pitchFamily="34" charset="0"/>
                          <a:cs typeface="Times New Roman" pitchFamily="18" charset="0"/>
                        </a:rPr>
                        <a:t>4,720,971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5D9F1"/>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300" b="1" i="0" u="none" strike="noStrike" cap="none" normalizeH="0" baseline="0" smtClean="0">
                          <a:ln>
                            <a:noFill/>
                          </a:ln>
                          <a:solidFill>
                            <a:srgbClr val="000000"/>
                          </a:solidFill>
                          <a:effectLst/>
                          <a:latin typeface="Calibri" pitchFamily="34" charset="0"/>
                          <a:cs typeface="Times New Roman" pitchFamily="18" charset="0"/>
                        </a:rPr>
                        <a:t>1,248,513,329</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300" b="1" i="0" u="none" strike="noStrike" cap="none" normalizeH="0" baseline="0" smtClean="0">
                          <a:ln>
                            <a:noFill/>
                          </a:ln>
                          <a:solidFill>
                            <a:srgbClr val="000000"/>
                          </a:solidFill>
                          <a:effectLst/>
                          <a:latin typeface="Calibri" pitchFamily="34" charset="0"/>
                          <a:cs typeface="Times New Roman" pitchFamily="18" charset="0"/>
                        </a:rPr>
                        <a:t>35.8</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r" defTabSz="914400" rtl="0" eaLnBrk="1" fontAlgn="b" latinLnBrk="0" hangingPunct="1">
                        <a:lnSpc>
                          <a:spcPct val="100000"/>
                        </a:lnSpc>
                        <a:spcBef>
                          <a:spcPct val="0"/>
                        </a:spcBef>
                        <a:spcAft>
                          <a:spcPct val="0"/>
                        </a:spcAft>
                        <a:buClr>
                          <a:srgbClr val="0BD0D9"/>
                        </a:buClr>
                        <a:buSzPct val="95000"/>
                        <a:buFontTx/>
                        <a:buNone/>
                        <a:tabLst/>
                      </a:pPr>
                      <a:r>
                        <a:rPr kumimoji="0" lang="en-IE" sz="1300" b="1" i="0" u="none" strike="noStrike" cap="none" normalizeH="0" baseline="0" smtClean="0">
                          <a:ln>
                            <a:noFill/>
                          </a:ln>
                          <a:solidFill>
                            <a:srgbClr val="000000"/>
                          </a:solidFill>
                          <a:effectLst/>
                          <a:latin typeface="Calibri" pitchFamily="34" charset="0"/>
                          <a:cs typeface="Times New Roman" pitchFamily="18" charset="0"/>
                        </a:rPr>
                        <a:t>264.46</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p:cNvSpPr>
          <p:nvPr>
            <p:ph type="title" idx="4294967295"/>
          </p:nvPr>
        </p:nvSpPr>
        <p:spPr/>
        <p:txBody>
          <a:bodyPr/>
          <a:lstStyle/>
          <a:p>
            <a:pPr eaLnBrk="1" hangingPunct="1"/>
            <a:r>
              <a:rPr lang="en-GB" smtClean="0">
                <a:solidFill>
                  <a:schemeClr val="bg1"/>
                </a:solidFill>
              </a:rPr>
              <a:t>2010 SPS payment distribution</a:t>
            </a:r>
          </a:p>
        </p:txBody>
      </p:sp>
      <p:graphicFrame>
        <p:nvGraphicFramePr>
          <p:cNvPr id="230403" name="Content Placeholder 3"/>
          <p:cNvGraphicFramePr>
            <a:graphicFrameLocks/>
          </p:cNvGraphicFramePr>
          <p:nvPr>
            <p:ph idx="4294967295"/>
          </p:nvPr>
        </p:nvGraphicFramePr>
        <p:xfrm>
          <a:off x="1204913" y="1935163"/>
          <a:ext cx="6732587" cy="4389437"/>
        </p:xfrm>
        <a:graphic>
          <a:graphicData uri="http://schemas.openxmlformats.org/presentationml/2006/ole">
            <p:oleObj spid="_x0000_s230403" name="Chart" r:id="rId3" imgW="7962710" imgH="5190934" progId="Excel.Sheet.8">
              <p:embed/>
            </p:oleObj>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5" name="Rectangle 2"/>
          <p:cNvSpPr>
            <a:spLocks noGrp="1"/>
          </p:cNvSpPr>
          <p:nvPr>
            <p:ph type="title" idx="4294967295"/>
          </p:nvPr>
        </p:nvSpPr>
        <p:spPr/>
        <p:txBody>
          <a:bodyPr/>
          <a:lstStyle/>
          <a:p>
            <a:pPr eaLnBrk="1" hangingPunct="1"/>
            <a:r>
              <a:rPr lang="en-IE" smtClean="0">
                <a:solidFill>
                  <a:schemeClr val="bg1"/>
                </a:solidFill>
              </a:rPr>
              <a:t>Models analysed</a:t>
            </a:r>
            <a:endParaRPr lang="en-GB" smtClean="0">
              <a:solidFill>
                <a:schemeClr val="bg1"/>
              </a:solidFill>
            </a:endParaRPr>
          </a:p>
        </p:txBody>
      </p:sp>
      <p:sp>
        <p:nvSpPr>
          <p:cNvPr id="231426" name="Rectangle 3"/>
          <p:cNvSpPr>
            <a:spLocks noGrp="1"/>
          </p:cNvSpPr>
          <p:nvPr>
            <p:ph type="body" idx="4294967295"/>
          </p:nvPr>
        </p:nvSpPr>
        <p:spPr/>
        <p:txBody>
          <a:bodyPr/>
          <a:lstStyle/>
          <a:p>
            <a:pPr eaLnBrk="1" hangingPunct="1"/>
            <a:r>
              <a:rPr lang="en-IE" sz="3400" smtClean="0">
                <a:solidFill>
                  <a:schemeClr val="bg1"/>
                </a:solidFill>
                <a:latin typeface="Calibri" pitchFamily="34" charset="0"/>
              </a:rPr>
              <a:t>Flat rate national</a:t>
            </a:r>
          </a:p>
          <a:p>
            <a:pPr eaLnBrk="1" hangingPunct="1"/>
            <a:r>
              <a:rPr lang="en-IE" sz="3400" smtClean="0">
                <a:solidFill>
                  <a:schemeClr val="bg1"/>
                </a:solidFill>
                <a:latin typeface="Calibri" pitchFamily="34" charset="0"/>
              </a:rPr>
              <a:t>Flat rate at NUTS 2 &amp; NUTS 3 level</a:t>
            </a:r>
          </a:p>
          <a:p>
            <a:pPr eaLnBrk="1" hangingPunct="1"/>
            <a:r>
              <a:rPr lang="en-IE" sz="3400" smtClean="0">
                <a:solidFill>
                  <a:schemeClr val="bg1"/>
                </a:solidFill>
                <a:latin typeface="Calibri" pitchFamily="34" charset="0"/>
              </a:rPr>
              <a:t>Regions based on stocking density</a:t>
            </a:r>
          </a:p>
          <a:p>
            <a:pPr eaLnBrk="1" hangingPunct="1"/>
            <a:r>
              <a:rPr lang="en-IE" sz="3400" smtClean="0">
                <a:solidFill>
                  <a:schemeClr val="bg1"/>
                </a:solidFill>
                <a:latin typeface="Calibri" pitchFamily="34" charset="0"/>
              </a:rPr>
              <a:t>All resulted in large transfers </a:t>
            </a:r>
            <a:r>
              <a:rPr lang="en-IE" sz="3400" u="sng" smtClean="0">
                <a:solidFill>
                  <a:schemeClr val="bg1"/>
                </a:solidFill>
                <a:latin typeface="Calibri" pitchFamily="34" charset="0"/>
              </a:rPr>
              <a:t>within</a:t>
            </a:r>
            <a:r>
              <a:rPr lang="en-IE" sz="3400" smtClean="0">
                <a:solidFill>
                  <a:schemeClr val="bg1"/>
                </a:solidFill>
                <a:latin typeface="Calibri" pitchFamily="34" charset="0"/>
              </a:rPr>
              <a:t> regions/local area as well as between regions</a:t>
            </a:r>
            <a:endParaRPr lang="en-GB" sz="3400" smtClean="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1" name="Rectangle 5"/>
          <p:cNvSpPr>
            <a:spLocks noGrp="1"/>
          </p:cNvSpPr>
          <p:nvPr>
            <p:ph type="title" idx="4294967295"/>
          </p:nvPr>
        </p:nvSpPr>
        <p:spPr>
          <a:xfrm>
            <a:off x="735013" y="704850"/>
            <a:ext cx="8229600" cy="1143000"/>
          </a:xfrm>
        </p:spPr>
        <p:txBody>
          <a:bodyPr/>
          <a:lstStyle/>
          <a:p>
            <a:pPr eaLnBrk="1" hangingPunct="1"/>
            <a:r>
              <a:rPr lang="en-IE" sz="3800" smtClean="0">
                <a:solidFill>
                  <a:schemeClr val="bg1"/>
                </a:solidFill>
              </a:rPr>
              <a:t>Example: Average payment per ha by NUTS III region, 2010</a:t>
            </a:r>
            <a:endParaRPr lang="en-GB" sz="3800" smtClean="0">
              <a:solidFill>
                <a:schemeClr val="bg1"/>
              </a:solidFill>
            </a:endParaRPr>
          </a:p>
        </p:txBody>
      </p:sp>
      <p:graphicFrame>
        <p:nvGraphicFramePr>
          <p:cNvPr id="234500" name="Content Placeholder 5"/>
          <p:cNvGraphicFramePr>
            <a:graphicFrameLocks/>
          </p:cNvGraphicFramePr>
          <p:nvPr>
            <p:ph idx="4294967295"/>
          </p:nvPr>
        </p:nvGraphicFramePr>
        <p:xfrm>
          <a:off x="620713" y="1935163"/>
          <a:ext cx="7902575" cy="4389437"/>
        </p:xfrm>
        <a:graphic>
          <a:graphicData uri="http://schemas.openxmlformats.org/presentationml/2006/ole">
            <p:oleObj spid="_x0000_s234500" name="Chart" r:id="rId3" imgW="8334184" imgH="4629150" progId="Excel.Sheet.8">
              <p:embed/>
            </p:oleObj>
          </a:graphicData>
        </a:graphic>
      </p:graphicFrame>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Title 1"/>
          <p:cNvSpPr>
            <a:spLocks noGrp="1"/>
          </p:cNvSpPr>
          <p:nvPr>
            <p:ph type="title"/>
          </p:nvPr>
        </p:nvSpPr>
        <p:spPr>
          <a:xfrm>
            <a:off x="673100" y="992188"/>
            <a:ext cx="8578850" cy="852487"/>
          </a:xfrm>
        </p:spPr>
        <p:txBody>
          <a:bodyPr/>
          <a:lstStyle/>
          <a:p>
            <a:pPr eaLnBrk="1" hangingPunct="1"/>
            <a:r>
              <a:rPr lang="en-IE" sz="3600" b="1" smtClean="0">
                <a:solidFill>
                  <a:schemeClr val="bg1"/>
                </a:solidFill>
              </a:rPr>
              <a:t>IRISH PROPOSAL ON INTERNAL CONVERGENCE</a:t>
            </a:r>
          </a:p>
        </p:txBody>
      </p:sp>
      <p:sp>
        <p:nvSpPr>
          <p:cNvPr id="235522" name="Content Placeholder 2"/>
          <p:cNvSpPr>
            <a:spLocks noGrp="1"/>
          </p:cNvSpPr>
          <p:nvPr>
            <p:ph idx="1"/>
          </p:nvPr>
        </p:nvSpPr>
        <p:spPr/>
        <p:txBody>
          <a:bodyPr/>
          <a:lstStyle/>
          <a:p>
            <a:pPr lvl="1" eaLnBrk="1" hangingPunct="1"/>
            <a:r>
              <a:rPr lang="en-IE" sz="2800" smtClean="0">
                <a:solidFill>
                  <a:schemeClr val="bg1"/>
                </a:solidFill>
                <a:latin typeface="Calibri" pitchFamily="34" charset="0"/>
              </a:rPr>
              <a:t>“Approximation” - move towards the average</a:t>
            </a:r>
          </a:p>
          <a:p>
            <a:pPr lvl="1" eaLnBrk="1" hangingPunct="1"/>
            <a:r>
              <a:rPr lang="en-IE" sz="2800" smtClean="0">
                <a:solidFill>
                  <a:schemeClr val="bg1"/>
                </a:solidFill>
                <a:latin typeface="Calibri" pitchFamily="34" charset="0"/>
              </a:rPr>
              <a:t>Applies to the whole payment (green and basic)</a:t>
            </a:r>
          </a:p>
          <a:p>
            <a:pPr lvl="1" eaLnBrk="1" hangingPunct="1"/>
            <a:r>
              <a:rPr lang="en-IE" sz="2800" smtClean="0">
                <a:solidFill>
                  <a:schemeClr val="bg1"/>
                </a:solidFill>
                <a:latin typeface="Calibri" pitchFamily="34" charset="0"/>
              </a:rPr>
              <a:t>Based on commission’s proposals for external convergence</a:t>
            </a:r>
          </a:p>
          <a:p>
            <a:pPr lvl="1" eaLnBrk="1" hangingPunct="1"/>
            <a:r>
              <a:rPr lang="en-IE" sz="2800" smtClean="0">
                <a:solidFill>
                  <a:schemeClr val="bg1"/>
                </a:solidFill>
                <a:latin typeface="Calibri" pitchFamily="34" charset="0"/>
              </a:rPr>
              <a:t>Results; average gains of 29% for 65,000 farmers, average losses of 9% for 56,000. Those with highest payments lose most.</a:t>
            </a:r>
          </a:p>
          <a:p>
            <a:pPr lvl="1" eaLnBrk="1" hangingPunct="1"/>
            <a:r>
              <a:rPr lang="en-IE" sz="2800" smtClean="0">
                <a:solidFill>
                  <a:schemeClr val="bg1"/>
                </a:solidFill>
                <a:latin typeface="Calibri" pitchFamily="34" charset="0"/>
              </a:rPr>
              <a:t>5 Member States supportive (Spain, Portugal, Italy, Denmark and Luxembourg)</a:t>
            </a:r>
          </a:p>
          <a:p>
            <a:pPr lvl="1" eaLnBrk="1" hangingPunct="1"/>
            <a:endParaRPr lang="en-IE" smtClean="0"/>
          </a:p>
          <a:p>
            <a:pPr lvl="1" eaLnBrk="1" hangingPunct="1"/>
            <a:endParaRPr lang="en-IE" smtClean="0"/>
          </a:p>
          <a:p>
            <a:pPr eaLnBrk="1" hangingPunct="1"/>
            <a:endParaRPr lang="en-IE" sz="2800" smtClean="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664</TotalTime>
  <Words>987</Words>
  <Application>Microsoft Office PowerPoint</Application>
  <PresentationFormat>On-screen Show (4:3)</PresentationFormat>
  <Paragraphs>281</Paragraphs>
  <Slides>22</Slides>
  <Notes>0</Notes>
  <HiddenSlides>0</HiddenSlides>
  <MMClips>0</MMClips>
  <ScaleCrop>false</ScaleCrop>
  <HeadingPairs>
    <vt:vector size="8" baseType="variant">
      <vt:variant>
        <vt:lpstr>Fonts Used</vt:lpstr>
      </vt:variant>
      <vt:variant>
        <vt:i4>5</vt:i4>
      </vt:variant>
      <vt:variant>
        <vt:lpstr>Design Template</vt:lpstr>
      </vt:variant>
      <vt:variant>
        <vt:i4>65</vt:i4>
      </vt:variant>
      <vt:variant>
        <vt:lpstr>Embedded OLE Servers</vt:lpstr>
      </vt:variant>
      <vt:variant>
        <vt:i4>1</vt:i4>
      </vt:variant>
      <vt:variant>
        <vt:lpstr>Slide Titles</vt:lpstr>
      </vt:variant>
      <vt:variant>
        <vt:i4>22</vt:i4>
      </vt:variant>
    </vt:vector>
  </HeadingPairs>
  <TitlesOfParts>
    <vt:vector size="93" baseType="lpstr">
      <vt:lpstr>Arial</vt:lpstr>
      <vt:lpstr>Calibri</vt:lpstr>
      <vt:lpstr>Constantia</vt:lpstr>
      <vt:lpstr>Wingdings 2</vt:lpstr>
      <vt:lpstr>Times New Roman</vt:lpstr>
      <vt:lpstr>1_Flow</vt:lpstr>
      <vt:lpstr>2_Flow</vt:lpstr>
      <vt:lpstr>Flow</vt:lpstr>
      <vt:lpstr>3_Flow</vt:lpstr>
      <vt:lpstr>4_Flow</vt:lpstr>
      <vt:lpstr>1_Flow</vt:lpstr>
      <vt:lpstr>1_Flow</vt:lpstr>
      <vt:lpstr>1_Flow</vt:lpstr>
      <vt:lpstr>1_Flow</vt:lpstr>
      <vt:lpstr>1_Flow</vt:lpstr>
      <vt:lpstr>1_Flow</vt:lpstr>
      <vt:lpstr>1_Flow</vt:lpstr>
      <vt:lpstr>1_Flow</vt:lpstr>
      <vt:lpstr>1_Flow</vt:lpstr>
      <vt:lpstr>1_Flow</vt:lpstr>
      <vt:lpstr>1_Flow</vt:lpstr>
      <vt:lpstr>1_Flow</vt:lpstr>
      <vt:lpstr>2_Flow</vt:lpstr>
      <vt:lpstr>2_Flow</vt:lpstr>
      <vt:lpstr>2_Flow</vt:lpstr>
      <vt:lpstr>2_Flow</vt:lpstr>
      <vt:lpstr>2_Flow</vt:lpstr>
      <vt:lpstr>2_Flow</vt:lpstr>
      <vt:lpstr>2_Flow</vt:lpstr>
      <vt:lpstr>2_Flow</vt:lpstr>
      <vt:lpstr>2_Flow</vt:lpstr>
      <vt:lpstr>2_Flow</vt:lpstr>
      <vt:lpstr>2_Flow</vt:lpstr>
      <vt:lpstr>2_Flow</vt:lpstr>
      <vt:lpstr>Flow</vt:lpstr>
      <vt:lpstr>Flow</vt:lpstr>
      <vt:lpstr>Flow</vt:lpstr>
      <vt:lpstr>Flow</vt:lpstr>
      <vt:lpstr>Flow</vt:lpstr>
      <vt:lpstr>Flow</vt:lpstr>
      <vt:lpstr>Flow</vt:lpstr>
      <vt:lpstr>Flow</vt:lpstr>
      <vt:lpstr>Flow</vt:lpstr>
      <vt:lpstr>Flow</vt:lpstr>
      <vt:lpstr>Flow</vt:lpstr>
      <vt:lpstr>Flow</vt:lpstr>
      <vt:lpstr>3_Flow</vt:lpstr>
      <vt:lpstr>3_Flow</vt:lpstr>
      <vt:lpstr>3_Flow</vt:lpstr>
      <vt:lpstr>3_Flow</vt:lpstr>
      <vt:lpstr>3_Flow</vt:lpstr>
      <vt:lpstr>3_Flow</vt:lpstr>
      <vt:lpstr>3_Flow</vt:lpstr>
      <vt:lpstr>3_Flow</vt:lpstr>
      <vt:lpstr>3_Flow</vt:lpstr>
      <vt:lpstr>3_Flow</vt:lpstr>
      <vt:lpstr>3_Flow</vt:lpstr>
      <vt:lpstr>3_Flow</vt:lpstr>
      <vt:lpstr>4_Flow</vt:lpstr>
      <vt:lpstr>4_Flow</vt:lpstr>
      <vt:lpstr>4_Flow</vt:lpstr>
      <vt:lpstr>4_Flow</vt:lpstr>
      <vt:lpstr>4_Flow</vt:lpstr>
      <vt:lpstr>4_Flow</vt:lpstr>
      <vt:lpstr>4_Flow</vt:lpstr>
      <vt:lpstr>4_Flow</vt:lpstr>
      <vt:lpstr>4_Flow</vt:lpstr>
      <vt:lpstr>4_Flow</vt:lpstr>
      <vt:lpstr>4_Flow</vt:lpstr>
      <vt:lpstr>4_Flow</vt:lpstr>
      <vt:lpstr>Chart</vt:lpstr>
      <vt:lpstr>Using administrative data to model CAP reform</vt:lpstr>
      <vt:lpstr>Overview</vt:lpstr>
      <vt:lpstr>COMMISSION PROPOSALS ON SFP</vt:lpstr>
      <vt:lpstr>DAFM analysis</vt:lpstr>
      <vt:lpstr>2010 SPS database</vt:lpstr>
      <vt:lpstr>2010 SPS payment distribution</vt:lpstr>
      <vt:lpstr>Models analysed</vt:lpstr>
      <vt:lpstr>Example: Average payment per ha by NUTS III region, 2010</vt:lpstr>
      <vt:lpstr>IRISH PROPOSAL ON INTERNAL CONVERGENCE</vt:lpstr>
      <vt:lpstr>Slide 10</vt:lpstr>
      <vt:lpstr>OTHER PROPOSALS EMERGING </vt:lpstr>
      <vt:lpstr>Slide 12</vt:lpstr>
      <vt:lpstr>MODELLING BY TEAGASC</vt:lpstr>
      <vt:lpstr>SPS Payment Share of FFI by Farm System (NFS 2010)</vt:lpstr>
      <vt:lpstr>Farms by Farm System and Economic Size  </vt:lpstr>
      <vt:lpstr>Flat Rate Payment Model (EC proposal) Winners and Losers by system W= 75,011 &amp; L = 56,764</vt:lpstr>
      <vt:lpstr>Results from Teagasc analysis</vt:lpstr>
      <vt:lpstr>Cattle Rearing: SPS subsidy/ha EC proposals</vt:lpstr>
      <vt:lpstr>Cattle Rearing Farm System: SO/ha EC proposals</vt:lpstr>
      <vt:lpstr>Dairy: SPS subsidy/ha EC proposals</vt:lpstr>
      <vt:lpstr>Dairy Farm System: SO/ha EC proposals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Sinead</dc:creator>
  <cp:lastModifiedBy>Kevin Hanrahan</cp:lastModifiedBy>
  <cp:revision>46</cp:revision>
  <cp:lastPrinted>2012-11-19T12:49:51Z</cp:lastPrinted>
  <dcterms:created xsi:type="dcterms:W3CDTF">2012-06-20T18:35:25Z</dcterms:created>
  <dcterms:modified xsi:type="dcterms:W3CDTF">2012-11-20T16:32:51Z</dcterms:modified>
</cp:coreProperties>
</file>