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80" r:id="rId4"/>
    <p:sldId id="309" r:id="rId5"/>
    <p:sldId id="310" r:id="rId6"/>
    <p:sldId id="307" r:id="rId7"/>
    <p:sldId id="306" r:id="rId8"/>
    <p:sldId id="308" r:id="rId9"/>
    <p:sldId id="301" r:id="rId10"/>
    <p:sldId id="302" r:id="rId11"/>
    <p:sldId id="303" r:id="rId12"/>
    <p:sldId id="304" r:id="rId13"/>
    <p:sldId id="305" r:id="rId14"/>
  </p:sldIdLst>
  <p:sldSz cx="9144000" cy="6858000" type="screen4x3"/>
  <p:notesSz cx="6670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7" autoAdjust="0"/>
    <p:restoredTop sz="84211" autoAdjust="0"/>
  </p:normalViewPr>
  <p:slideViewPr>
    <p:cSldViewPr>
      <p:cViewPr>
        <p:scale>
          <a:sx n="70" d="100"/>
          <a:sy n="70" d="100"/>
        </p:scale>
        <p:origin x="-978"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906" y="2838"/>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68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sz="quarter" idx="1"/>
          </p:nvPr>
        </p:nvSpPr>
        <p:spPr>
          <a:xfrm>
            <a:off x="3778250" y="0"/>
            <a:ext cx="2890838" cy="496888"/>
          </a:xfrm>
          <a:prstGeom prst="rect">
            <a:avLst/>
          </a:prstGeom>
        </p:spPr>
        <p:txBody>
          <a:bodyPr vert="horz" lIns="91440" tIns="45720" rIns="91440" bIns="45720" rtlCol="0"/>
          <a:lstStyle>
            <a:lvl1pPr algn="r">
              <a:defRPr sz="1200"/>
            </a:lvl1pPr>
          </a:lstStyle>
          <a:p>
            <a:fld id="{85DABF2E-5BB9-4638-9BEA-66ADBFEC3791}" type="datetimeFigureOut">
              <a:rPr lang="en-IE" smtClean="0"/>
              <a:pPr/>
              <a:t>21/11/2012</a:t>
            </a:fld>
            <a:endParaRPr lang="en-IE" dirty="0"/>
          </a:p>
        </p:txBody>
      </p:sp>
      <p:sp>
        <p:nvSpPr>
          <p:cNvPr id="4" name="Footer Placeholder 3"/>
          <p:cNvSpPr>
            <a:spLocks noGrp="1"/>
          </p:cNvSpPr>
          <p:nvPr>
            <p:ph type="ftr" sz="quarter" idx="2"/>
          </p:nvPr>
        </p:nvSpPr>
        <p:spPr>
          <a:xfrm>
            <a:off x="0" y="9431338"/>
            <a:ext cx="2890838" cy="496887"/>
          </a:xfrm>
          <a:prstGeom prst="rect">
            <a:avLst/>
          </a:prstGeom>
        </p:spPr>
        <p:txBody>
          <a:bodyPr vert="horz" lIns="91440" tIns="45720" rIns="91440" bIns="45720" rtlCol="0" anchor="b"/>
          <a:lstStyle>
            <a:lvl1pPr algn="l">
              <a:defRPr sz="1200"/>
            </a:lvl1pPr>
          </a:lstStyle>
          <a:p>
            <a:endParaRPr lang="en-IE" dirty="0"/>
          </a:p>
        </p:txBody>
      </p:sp>
      <p:sp>
        <p:nvSpPr>
          <p:cNvPr id="5" name="Slide Number Placeholder 4"/>
          <p:cNvSpPr>
            <a:spLocks noGrp="1"/>
          </p:cNvSpPr>
          <p:nvPr>
            <p:ph type="sldNum" sz="quarter" idx="3"/>
          </p:nvPr>
        </p:nvSpPr>
        <p:spPr>
          <a:xfrm>
            <a:off x="3778250" y="9431338"/>
            <a:ext cx="2890838" cy="496887"/>
          </a:xfrm>
          <a:prstGeom prst="rect">
            <a:avLst/>
          </a:prstGeom>
        </p:spPr>
        <p:txBody>
          <a:bodyPr vert="horz" lIns="91440" tIns="45720" rIns="91440" bIns="45720" rtlCol="0" anchor="b"/>
          <a:lstStyle>
            <a:lvl1pPr algn="r">
              <a:defRPr sz="1200"/>
            </a:lvl1pPr>
          </a:lstStyle>
          <a:p>
            <a:fld id="{64C944EA-1B8B-4678-BE66-F841C55FE7FE}" type="slidenum">
              <a:rPr lang="en-IE" smtClean="0"/>
              <a:pPr/>
              <a:t>‹#›</a:t>
            </a:fld>
            <a:endParaRPr lang="en-IE"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26" cy="496491"/>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778505" y="0"/>
            <a:ext cx="2890626" cy="496491"/>
          </a:xfrm>
          <a:prstGeom prst="rect">
            <a:avLst/>
          </a:prstGeom>
        </p:spPr>
        <p:txBody>
          <a:bodyPr vert="horz" lIns="91440" tIns="45720" rIns="91440" bIns="45720" rtlCol="0"/>
          <a:lstStyle>
            <a:lvl1pPr algn="r">
              <a:defRPr sz="1200"/>
            </a:lvl1pPr>
          </a:lstStyle>
          <a:p>
            <a:fld id="{33CF59EA-C581-4CD2-8DC5-8D3FCFA45D16}" type="datetimeFigureOut">
              <a:rPr lang="en-IE" smtClean="0"/>
              <a:pPr/>
              <a:t>21/11/2012</a:t>
            </a:fld>
            <a:endParaRPr lang="en-IE" dirty="0"/>
          </a:p>
        </p:txBody>
      </p:sp>
      <p:sp>
        <p:nvSpPr>
          <p:cNvPr id="4" name="Slide Image Placeholder 3"/>
          <p:cNvSpPr>
            <a:spLocks noGrp="1" noRot="1" noChangeAspect="1"/>
          </p:cNvSpPr>
          <p:nvPr>
            <p:ph type="sldImg" idx="2"/>
          </p:nvPr>
        </p:nvSpPr>
        <p:spPr>
          <a:xfrm>
            <a:off x="852488" y="744538"/>
            <a:ext cx="4965700" cy="3724275"/>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67068" y="4716661"/>
            <a:ext cx="5336540" cy="44684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1599"/>
            <a:ext cx="2890626" cy="496491"/>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778505" y="9431599"/>
            <a:ext cx="2890626" cy="496491"/>
          </a:xfrm>
          <a:prstGeom prst="rect">
            <a:avLst/>
          </a:prstGeom>
        </p:spPr>
        <p:txBody>
          <a:bodyPr vert="horz" lIns="91440" tIns="45720" rIns="91440" bIns="45720" rtlCol="0" anchor="b"/>
          <a:lstStyle>
            <a:lvl1pPr algn="r">
              <a:defRPr sz="1200"/>
            </a:lvl1pPr>
          </a:lstStyle>
          <a:p>
            <a:fld id="{65E6EEB0-FD85-4A6E-89BC-7D73AAFEE93F}"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dirty="0" smtClean="0">
                <a:latin typeface="Arial" pitchFamily="34" charset="0"/>
                <a:cs typeface="Arial" pitchFamily="34" charset="0"/>
              </a:rPr>
              <a:t>This paper details an analysis of Irish farmer incomes in 2010, conducted by the Central Statistics Office (CSO) using self-assessment income tax returns to the Revenue Commissioners.</a:t>
            </a:r>
          </a:p>
          <a:p>
            <a:r>
              <a:rPr lang="en-IE" sz="1200" dirty="0" smtClean="0">
                <a:latin typeface="Arial" pitchFamily="34" charset="0"/>
                <a:cs typeface="Arial" pitchFamily="34" charset="0"/>
              </a:rPr>
              <a:t>The analysis arose out of a request to the CSO by the Department of Agriculture, Food and the Marine for </a:t>
            </a:r>
            <a:r>
              <a:rPr lang="en-US" sz="1200" dirty="0" smtClean="0">
                <a:latin typeface="Arial" pitchFamily="34" charset="0"/>
                <a:cs typeface="Arial" pitchFamily="34" charset="0"/>
              </a:rPr>
              <a:t>information on the relative incomes of farmers in Disadvantaged Areas and non-Disadvantaged Areas</a:t>
            </a:r>
            <a:r>
              <a:rPr lang="en-GB" sz="1200" dirty="0" smtClean="0">
                <a:latin typeface="Arial" pitchFamily="34" charset="0"/>
                <a:cs typeface="Arial" pitchFamily="34" charset="0"/>
              </a:rPr>
              <a:t>. </a:t>
            </a:r>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2</a:t>
            </a:fld>
            <a:endParaRPr lang="en-I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Arial" pitchFamily="34" charset="0"/>
                <a:cs typeface="Arial" pitchFamily="34" charset="0"/>
              </a:rPr>
              <a:t>Over 22% of income tax farmer filers for 2010 were unmarried.</a:t>
            </a:r>
          </a:p>
          <a:p>
            <a:r>
              <a:rPr lang="en-US" sz="1200" dirty="0" smtClean="0">
                <a:latin typeface="Arial" pitchFamily="34" charset="0"/>
                <a:cs typeface="Arial" pitchFamily="34" charset="0"/>
              </a:rPr>
              <a:t>The percentage of farmer filings showing spousal income was over 52%; however, only 5% of filings showed spousal income from farming.</a:t>
            </a:r>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11</a:t>
            </a:fld>
            <a:endParaRPr lang="en-I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dirty="0" smtClean="0">
                <a:latin typeface="Arial" pitchFamily="34" charset="0"/>
                <a:cs typeface="Arial" pitchFamily="34" charset="0"/>
              </a:rPr>
              <a:t>As</a:t>
            </a:r>
            <a:r>
              <a:rPr lang="en-US" sz="1200" dirty="0" smtClean="0">
                <a:latin typeface="Arial" pitchFamily="34" charset="0"/>
                <a:cs typeface="Arial" pitchFamily="34" charset="0"/>
              </a:rPr>
              <a:t> many farmers deriving a low income from farming are not required to make Form 11 returns, more weight should be attached to componential comparisons than to the absolute figures produced.</a:t>
            </a:r>
            <a:endParaRPr lang="en-IE" sz="1200" dirty="0" smtClean="0">
              <a:latin typeface="Arial" pitchFamily="34" charset="0"/>
              <a:cs typeface="Arial" pitchFamily="34" charset="0"/>
            </a:endParaRPr>
          </a:p>
          <a:p>
            <a:r>
              <a:rPr lang="en-IE" sz="1200" dirty="0" smtClean="0">
                <a:latin typeface="Arial" pitchFamily="34" charset="0"/>
                <a:cs typeface="Arial" pitchFamily="34" charset="0"/>
              </a:rPr>
              <a:t>The analysis shows that there is a significant difference in farmer incomes between non-Disadvantaged Areas and Disadvantaged Areas.</a:t>
            </a:r>
          </a:p>
          <a:p>
            <a:r>
              <a:rPr lang="en-IE" sz="1200" dirty="0" smtClean="0">
                <a:latin typeface="Arial" pitchFamily="34" charset="0"/>
                <a:cs typeface="Arial" pitchFamily="34" charset="0"/>
              </a:rPr>
              <a:t>The analysis also shows a wide disparity in incomes between farmers in the lowest income quintile and those in the highest income quintile.</a:t>
            </a:r>
          </a:p>
          <a:p>
            <a:r>
              <a:rPr lang="en-US" sz="1200" dirty="0" smtClean="0">
                <a:latin typeface="Arial" pitchFamily="34" charset="0"/>
                <a:cs typeface="Arial" pitchFamily="34" charset="0"/>
              </a:rPr>
              <a:t>A corroboration exercise was conducted using reference year 2009, which produced similar results for absolute income levels and componential breakdowns, e.g., Summed Income for the State in 2009 was €103,438, compared to €104,436 for 2010. However, the two years are not directly comparable because of changes in the content of Form 11 from one year to the next. This also creates difficulties</a:t>
            </a:r>
            <a:r>
              <a:rPr lang="en-US" sz="1200" baseline="0" dirty="0" smtClean="0">
                <a:latin typeface="Arial" pitchFamily="34" charset="0"/>
                <a:cs typeface="Arial" pitchFamily="34" charset="0"/>
              </a:rPr>
              <a:t> in producing a time series.</a:t>
            </a:r>
            <a:endParaRPr lang="en-IE" sz="1200" dirty="0" smtClean="0">
              <a:latin typeface="Arial" pitchFamily="34" charset="0"/>
              <a:cs typeface="Arial" pitchFamily="34" charset="0"/>
            </a:endParaRP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12</a:t>
            </a:fld>
            <a:endParaRPr lang="en-I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dirty="0" smtClean="0">
                <a:latin typeface="Arial" pitchFamily="34" charset="0"/>
                <a:cs typeface="Arial" pitchFamily="34" charset="0"/>
              </a:rPr>
              <a:t>The primary provider of administrative data for statistical purposes to the CSO is the Office of the Revenue Commissioners (Revenue). Amongst the data holdings supplied is Income Tax Form 11 returns. IT Form 11 is the annual tax return of persons chargeable under self-assessment (in the main, self-employed persons). For any particular reference year, the CSO receives, at twelve-month intervals, three versions of the Form 11 data holding, each version being progressively more complete.</a:t>
            </a:r>
            <a:r>
              <a:rPr lang="en-IE" sz="1200" dirty="0" smtClean="0">
                <a:latin typeface="Arial" pitchFamily="34" charset="0"/>
                <a:cs typeface="Arial" pitchFamily="34" charset="0"/>
              </a:rPr>
              <a:t> </a:t>
            </a:r>
          </a:p>
          <a:p>
            <a:pPr>
              <a:spcBef>
                <a:spcPts val="1200"/>
              </a:spcBef>
            </a:pPr>
            <a:r>
              <a:rPr lang="en-IE" sz="1200" dirty="0" smtClean="0">
                <a:latin typeface="Arial" pitchFamily="34" charset="0"/>
                <a:cs typeface="Arial" pitchFamily="34" charset="0"/>
              </a:rPr>
              <a:t>I</a:t>
            </a:r>
            <a:r>
              <a:rPr lang="en-US" sz="1200" dirty="0" smtClean="0">
                <a:latin typeface="Arial" pitchFamily="34" charset="0"/>
                <a:cs typeface="Arial" pitchFamily="34" charset="0"/>
              </a:rPr>
              <a:t>n summer of 2012, the CSO was approached by the Department of Agriculture, Food and the Marine (DAFM) to investigate whether income tax filings could be used to obtain information on the relative incomes of farmers in Disadvantaged Areas and non-Disadvantaged Areas. </a:t>
            </a:r>
            <a:endParaRPr lang="en-IE" sz="1200" dirty="0" smtClean="0">
              <a:latin typeface="Arial" pitchFamily="34" charset="0"/>
              <a:cs typeface="Arial" pitchFamily="34" charset="0"/>
            </a:endParaRPr>
          </a:p>
          <a:p>
            <a:pPr>
              <a:spcBef>
                <a:spcPts val="1200"/>
              </a:spcBef>
            </a:pPr>
            <a:r>
              <a:rPr lang="en-US" sz="1200" dirty="0" smtClean="0">
                <a:latin typeface="Arial" pitchFamily="34" charset="0"/>
                <a:cs typeface="Arial" pitchFamily="34" charset="0"/>
              </a:rPr>
              <a:t>The analysis focussed on reference year 2010, the latest year for which the CSO had received any Form 11 data, and on those components of the Form 11 return believed to be significant contributors to farmer income, viz., trading income, rental income, income from employment, social welfare transfers, and pension income. </a:t>
            </a:r>
          </a:p>
          <a:p>
            <a:pPr>
              <a:spcBef>
                <a:spcPts val="1200"/>
              </a:spcBef>
            </a:pPr>
            <a:r>
              <a:rPr lang="en-US" sz="1200" dirty="0" smtClean="0">
                <a:latin typeface="Arial" pitchFamily="34" charset="0"/>
                <a:cs typeface="Arial" pitchFamily="34" charset="0"/>
              </a:rPr>
              <a:t>It was agreed that a “farmer” for the purposes of this exercise would be any Form 11 filer (i) who had identified himself or herself as a farmer on the Form 11 return, or (ii) whose Personal Public Service Number (PPSN) was on a list of farmer PPSNs to be provided by the DAFM. The DAFM also agreed to provide a PPSN list of those farmers living in Disadvantaged Areas.</a:t>
            </a:r>
            <a:endParaRPr lang="en-IE" sz="1200" dirty="0" smtClean="0">
              <a:latin typeface="Arial" pitchFamily="34" charset="0"/>
              <a:cs typeface="Arial" pitchFamily="34" charset="0"/>
            </a:endParaRP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3</a:t>
            </a:fld>
            <a:endParaRPr lang="en-I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Arial" pitchFamily="34" charset="0"/>
                <a:cs typeface="Arial" pitchFamily="34" charset="0"/>
              </a:rPr>
              <a:t>81,550 farmer filers were identified. To mitigate against bias due to outliers, the top 0.5% (or 407) of these, in terms of income, were eliminated, leaving an analysis dataset of 81,143. </a:t>
            </a:r>
          </a:p>
          <a:p>
            <a:r>
              <a:rPr lang="en-US" sz="1200" dirty="0" smtClean="0">
                <a:latin typeface="Arial" pitchFamily="34" charset="0"/>
                <a:cs typeface="Arial" pitchFamily="34" charset="0"/>
              </a:rPr>
              <a:t>Of this number, 75,646 filers had identified themselves as farmers on the Form 11 return, while another 5,497 Form 11 filers were identified as farmers from the DAFM list.</a:t>
            </a:r>
            <a:endParaRPr lang="en-IE" sz="1200" dirty="0" smtClean="0">
              <a:latin typeface="Arial" pitchFamily="34" charset="0"/>
              <a:cs typeface="Arial" pitchFamily="34" charset="0"/>
            </a:endParaRPr>
          </a:p>
          <a:p>
            <a:r>
              <a:rPr lang="en-US" sz="1200" dirty="0" smtClean="0">
                <a:latin typeface="Arial" pitchFamily="34" charset="0"/>
                <a:cs typeface="Arial" pitchFamily="34" charset="0"/>
              </a:rPr>
              <a:t>Note that the size of the analysis dataset reflects the fact that the analysis was performed on the earliest version of the Form 11 data holding received for reference year 2010; a later, more complete version of this data holding would have resulted in a correspondingly larger analysis dataset. (A second version of the Form 11 data holding for reference year 2009, for example, would have yielded an analysis dataset of 92,917 farmer filers.)</a:t>
            </a:r>
          </a:p>
          <a:p>
            <a:r>
              <a:rPr lang="en-US" sz="1200" dirty="0" smtClean="0">
                <a:latin typeface="Arial" pitchFamily="34" charset="0"/>
                <a:cs typeface="Arial" pitchFamily="34" charset="0"/>
              </a:rPr>
              <a:t>Note also that many farmers deriving a low income from farming are not required to make Form 11 returns, as, with the agreement of Revenue, their PAYE credits (for example) are instead decreased to reflect the taxable element of farm income.</a:t>
            </a:r>
            <a:endParaRPr lang="en-IE" sz="1200" dirty="0" smtClean="0">
              <a:latin typeface="Arial" pitchFamily="34" charset="0"/>
              <a:cs typeface="Arial" pitchFamily="34" charset="0"/>
            </a:endParaRP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4</a:t>
            </a:fld>
            <a:endParaRPr lang="en-I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The Revenue IT Form 11 (first page)</a:t>
            </a:r>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5</a:t>
            </a:fld>
            <a:endParaRPr lang="en-I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IT Form 11 Extract</a:t>
            </a:r>
            <a:r>
              <a:rPr lang="en-IE" baseline="0" dirty="0" smtClean="0"/>
              <a:t> from Accounts (first page), showing the three elements making up the Income from trade (lines 122-124). Note also that information for up to three trades may be entered, and farm trade may not be the trade providing the largest income. </a:t>
            </a:r>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6</a:t>
            </a:fld>
            <a:endParaRPr lang="en-I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dirty="0" smtClean="0">
                <a:latin typeface="Arial" pitchFamily="34" charset="0"/>
                <a:cs typeface="Arial" pitchFamily="34" charset="0"/>
              </a:rPr>
              <a:t>Farmer: For the purposes of this paper, a </a:t>
            </a:r>
            <a:r>
              <a:rPr lang="en-US" sz="1200" i="1" dirty="0" smtClean="0">
                <a:latin typeface="Arial" pitchFamily="34" charset="0"/>
                <a:cs typeface="Arial" pitchFamily="34" charset="0"/>
              </a:rPr>
              <a:t>farmer</a:t>
            </a:r>
            <a:r>
              <a:rPr lang="en-US" sz="1200" dirty="0" smtClean="0">
                <a:latin typeface="Arial" pitchFamily="34" charset="0"/>
                <a:cs typeface="Arial" pitchFamily="34" charset="0"/>
              </a:rPr>
              <a:t> is any Form 11 2010 filer who satisfies one or more of the following conditions: (i) the filer has indicated, in the “Personal Details” section of the Form 11 return, that he/she or his/her spouse, or both, are farmers; (ii) the filer, in the “Income From Trades” section of the Form 11 return, has described any one of his/her trades as “farming” or “farmer”, or described any one of his/her spouse’s trades as “farming” or “farmer”; (iii) the filer’s Personal Public Service Number (PPSN) appears on a list of farmer PPSNs maintained by the Department of Agriculture, Food and the Marine (DAFM).</a:t>
            </a:r>
          </a:p>
          <a:p>
            <a:endParaRPr lang="en-US" sz="1200" dirty="0" smtClean="0">
              <a:latin typeface="Arial" pitchFamily="34" charset="0"/>
              <a:cs typeface="Arial" pitchFamily="34" charset="0"/>
            </a:endParaRPr>
          </a:p>
          <a:p>
            <a:r>
              <a:rPr lang="en-IE" sz="1200" dirty="0" smtClean="0">
                <a:latin typeface="Arial" pitchFamily="34" charset="0"/>
                <a:cs typeface="Arial" pitchFamily="34" charset="0"/>
              </a:rPr>
              <a:t>Disadvantaged Area: A Disadvantaged Area is a townland designated as one in which the ability to farm is restricted by the physical environment. A farmer in a Disadvantaged Area may benefit from transfers under the Disadvantaged Areas Scheme, if he or she meets certain criteria, such as maintaining a minimum stocking density. </a:t>
            </a:r>
            <a:r>
              <a:rPr lang="en-US" dirty="0" smtClean="0">
                <a:latin typeface="Arial" pitchFamily="34" charset="0"/>
                <a:cs typeface="Arial" pitchFamily="34" charset="0"/>
              </a:rPr>
              <a:t>The DAFM maintains a PPSN list of those farmers living in Disadvantaged Areas.</a:t>
            </a:r>
            <a:endParaRPr lang="en-IE" sz="1200" dirty="0" smtClean="0">
              <a:latin typeface="Arial" pitchFamily="34" charset="0"/>
              <a:cs typeface="Arial" pitchFamily="34" charset="0"/>
            </a:endParaRPr>
          </a:p>
          <a:p>
            <a:endParaRPr lang="en-IE" sz="1200" dirty="0" smtClean="0">
              <a:latin typeface="Arial" pitchFamily="34" charset="0"/>
              <a:cs typeface="Arial" pitchFamily="34" charset="0"/>
            </a:endParaRPr>
          </a:p>
          <a:p>
            <a:r>
              <a:rPr lang="en-IE" sz="1200" dirty="0" smtClean="0">
                <a:latin typeface="Arial" pitchFamily="34" charset="0"/>
                <a:cs typeface="Arial" pitchFamily="34" charset="0"/>
              </a:rPr>
              <a:t>Income from Trade: Filers are allowed to make returns for up to three separate trades on the Form 11. (If more than three trades are conducted, then the third and subsequent trades are combined.) The term </a:t>
            </a:r>
            <a:r>
              <a:rPr lang="en-IE" sz="1200" i="1" dirty="0" smtClean="0">
                <a:latin typeface="Arial" pitchFamily="34" charset="0"/>
                <a:cs typeface="Arial" pitchFamily="34" charset="0"/>
              </a:rPr>
              <a:t>Income from trade</a:t>
            </a:r>
            <a:r>
              <a:rPr lang="en-IE" sz="1200" dirty="0" smtClean="0">
                <a:latin typeface="Arial" pitchFamily="34" charset="0"/>
                <a:cs typeface="Arial" pitchFamily="34" charset="0"/>
              </a:rPr>
              <a:t>, as used in this paper, refers to the combined income from all trades (not just farming). </a:t>
            </a:r>
            <a:r>
              <a:rPr lang="en-IE" sz="1200" i="1" dirty="0" smtClean="0">
                <a:latin typeface="Arial" pitchFamily="34" charset="0"/>
                <a:cs typeface="Arial" pitchFamily="34" charset="0"/>
              </a:rPr>
              <a:t>Income from trade </a:t>
            </a:r>
            <a:r>
              <a:rPr lang="en-IE" sz="1200" dirty="0" smtClean="0">
                <a:latin typeface="Arial" pitchFamily="34" charset="0"/>
                <a:cs typeface="Arial" pitchFamily="34" charset="0"/>
              </a:rPr>
              <a:t>comprises the following three elements of  the “Extracts From Accounts” section of Form 11: Sales/Receipts/Turnover; Receipts from Government Agencies; and Other Income including tax exempt income. </a:t>
            </a:r>
          </a:p>
          <a:p>
            <a:pPr>
              <a:spcBef>
                <a:spcPts val="0"/>
              </a:spcBef>
              <a:buNone/>
            </a:pPr>
            <a:r>
              <a:rPr lang="en-IE" sz="1200" b="1" dirty="0" smtClean="0">
                <a:latin typeface="Arial" pitchFamily="34" charset="0"/>
                <a:cs typeface="Arial" pitchFamily="34" charset="0"/>
              </a:rPr>
              <a:t>Note: </a:t>
            </a:r>
            <a:r>
              <a:rPr lang="en-IE" sz="1200" b="1" i="1" dirty="0" smtClean="0">
                <a:latin typeface="Arial" pitchFamily="34" charset="0"/>
                <a:cs typeface="Arial" pitchFamily="34" charset="0"/>
              </a:rPr>
              <a:t>Income from trade</a:t>
            </a:r>
            <a:r>
              <a:rPr lang="en-IE" sz="1200" b="1" dirty="0" smtClean="0">
                <a:latin typeface="Arial" pitchFamily="34" charset="0"/>
                <a:cs typeface="Arial" pitchFamily="34" charset="0"/>
              </a:rPr>
              <a:t> is income before any deductions for intermediate consumption or other expenses/inputs. It represents gross income from all types of trading activity, not just farming. </a:t>
            </a:r>
            <a:r>
              <a:rPr lang="en-IE" sz="1200" i="1" dirty="0" smtClean="0">
                <a:latin typeface="Arial" pitchFamily="34" charset="0"/>
                <a:cs typeface="Arial" pitchFamily="34" charset="0"/>
              </a:rPr>
              <a:t>Income from farm trade</a:t>
            </a:r>
            <a:r>
              <a:rPr lang="en-IE" sz="1200" dirty="0" smtClean="0">
                <a:latin typeface="Arial" pitchFamily="34" charset="0"/>
                <a:cs typeface="Arial" pitchFamily="34" charset="0"/>
              </a:rPr>
              <a:t>, as used in this paper, </a:t>
            </a:r>
            <a:r>
              <a:rPr lang="en-IE" sz="1200" dirty="0" smtClean="0">
                <a:latin typeface="Arial" pitchFamily="34" charset="0"/>
                <a:cs typeface="Arial" pitchFamily="34" charset="0"/>
              </a:rPr>
              <a:t>appears to be </a:t>
            </a:r>
            <a:r>
              <a:rPr lang="en-IE" sz="1200" dirty="0" smtClean="0">
                <a:latin typeface="Arial" pitchFamily="34" charset="0"/>
                <a:cs typeface="Arial" pitchFamily="34" charset="0"/>
              </a:rPr>
              <a:t>equivalent to the National Farm Survey category “Gross Output”.</a:t>
            </a:r>
          </a:p>
          <a:p>
            <a:endParaRPr lang="en-IE"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smtClean="0">
                <a:latin typeface="Arial" pitchFamily="34" charset="0"/>
                <a:cs typeface="Arial" pitchFamily="34" charset="0"/>
              </a:rPr>
              <a:t>Assessable profit: the amount on which the filer is assessable for tax. </a:t>
            </a:r>
            <a:r>
              <a:rPr lang="en-IE" sz="1200" i="1" dirty="0" smtClean="0">
                <a:latin typeface="Arial" pitchFamily="34" charset="0"/>
                <a:cs typeface="Arial" pitchFamily="34" charset="0"/>
              </a:rPr>
              <a:t>Assessable profit from farm trade</a:t>
            </a:r>
            <a:r>
              <a:rPr lang="en-IE" sz="1200" dirty="0" smtClean="0">
                <a:latin typeface="Arial" pitchFamily="34" charset="0"/>
                <a:cs typeface="Arial" pitchFamily="34" charset="0"/>
              </a:rPr>
              <a:t>  may not be equivalent to the National Farm Survey category of “Family Farm Income”, but the two concepts would appear to be closely related.</a:t>
            </a:r>
            <a:r>
              <a:rPr lang="en-IE" sz="1200" baseline="0" dirty="0" smtClean="0">
                <a:latin typeface="Arial" pitchFamily="34" charset="0"/>
                <a:cs typeface="Arial" pitchFamily="34" charset="0"/>
              </a:rPr>
              <a:t> </a:t>
            </a:r>
            <a:endParaRPr lang="en-IE" sz="1200" dirty="0" smtClean="0">
              <a:latin typeface="Arial" pitchFamily="34" charset="0"/>
              <a:cs typeface="Arial" pitchFamily="34" charset="0"/>
            </a:endParaRPr>
          </a:p>
          <a:p>
            <a:endParaRPr lang="en-IE" sz="1200" dirty="0" smtClean="0">
              <a:latin typeface="Arial" pitchFamily="34" charset="0"/>
              <a:cs typeface="Arial" pitchFamily="34" charset="0"/>
            </a:endParaRPr>
          </a:p>
          <a:p>
            <a:r>
              <a:rPr lang="en-IE" sz="1200" dirty="0" smtClean="0">
                <a:latin typeface="Arial" pitchFamily="34" charset="0"/>
                <a:cs typeface="Arial" pitchFamily="34" charset="0"/>
              </a:rPr>
              <a:t>Only the taxable element of social welfare benefits is to be entered in the Form 11. Thus, Back to Work Allowance, Jobseekers Allowance, and Maternity Benefit, which are all exempt from income tax, should not be entered in the Form 11 return. Certain elements of other benefits, such as the child benefit component of Jobseekers Benefit, are also exempt from income tax and therefore should be excluded from the return.</a:t>
            </a: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7</a:t>
            </a:fld>
            <a:endParaRPr lang="en-I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pPr>
            <a:r>
              <a:rPr lang="en-US" sz="1200" dirty="0" smtClean="0">
                <a:latin typeface="Arial" pitchFamily="34" charset="0"/>
                <a:cs typeface="Arial" pitchFamily="34" charset="0"/>
              </a:rPr>
              <a:t>The biggest income component for farmer filers in the state is income from trade, which accounts for almost 71% of Summed Income; no appreciable difference in this proportion between the non-Disadvantaged Areas and the Disadvantaged Areas. Income from trade in non-Disadvantaged Areas was 14% higher than that for Disadvantaged Areas.</a:t>
            </a:r>
          </a:p>
          <a:p>
            <a:pPr>
              <a:spcBef>
                <a:spcPts val="600"/>
              </a:spcBef>
            </a:pPr>
            <a:r>
              <a:rPr lang="en-US" sz="1200" dirty="0" smtClean="0">
                <a:latin typeface="Arial" pitchFamily="34" charset="0"/>
                <a:cs typeface="Arial" pitchFamily="34" charset="0"/>
              </a:rPr>
              <a:t>Income from employment in Ireland, which is almost 20% of Summed Income, while virtually the same in absolute terms for non-Disadvantaged Areas and Disadvantaged Areas, is relatively more important in Disadvantaged Areas, where it accounted for almost 21% of Summed Income, as against over 18% in non-Disadvantaged Areas.</a:t>
            </a:r>
          </a:p>
          <a:p>
            <a:pPr>
              <a:spcBef>
                <a:spcPts val="600"/>
              </a:spcBef>
            </a:pPr>
            <a:r>
              <a:rPr lang="en-US" sz="1200" dirty="0" smtClean="0">
                <a:latin typeface="Arial" pitchFamily="34" charset="0"/>
                <a:cs typeface="Arial" pitchFamily="34" charset="0"/>
              </a:rPr>
              <a:t>Summed Income of farmer filers in non-Disadvantaged Areas was almost 15% more than that of those in Disadvantaged Areas. This difference was primarily in the income from trade component, where farmers in non-Disadvantaged Areas earned 14% more than their counterparts in Disadvantaged Areas.</a:t>
            </a:r>
            <a:endParaRPr lang="en-IE" sz="1200" dirty="0" smtClean="0">
              <a:latin typeface="Arial" pitchFamily="34" charset="0"/>
              <a:cs typeface="Arial" pitchFamily="34" charset="0"/>
            </a:endParaRP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8</a:t>
            </a:fld>
            <a:endParaRPr lang="en-I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dirty="0" smtClean="0">
                <a:latin typeface="Arial" pitchFamily="34" charset="0"/>
                <a:cs typeface="Arial" pitchFamily="34" charset="0"/>
              </a:rPr>
              <a:t>Income from farm trade of farmer filers accounted for almost 79% of income from all trades (see Table 1).</a:t>
            </a:r>
          </a:p>
          <a:p>
            <a:r>
              <a:rPr lang="en-IE" sz="1200" dirty="0" smtClean="0">
                <a:latin typeface="Arial" pitchFamily="34" charset="0"/>
                <a:cs typeface="Arial" pitchFamily="34" charset="0"/>
              </a:rPr>
              <a:t>The income from farm trade of farmers in non-Disadvantaged Areas was almost 17% higher than that of farmers in Disadvantaged Areas.</a:t>
            </a:r>
          </a:p>
          <a:p>
            <a:r>
              <a:rPr lang="en-IE" sz="1200" dirty="0" smtClean="0">
                <a:latin typeface="Arial" pitchFamily="34" charset="0"/>
                <a:cs typeface="Arial" pitchFamily="34" charset="0"/>
              </a:rPr>
              <a:t>Assessable profit from all trades was almost 33% higher in non-Disadvantaged Areas; in terms of farm trade alone, the profit figure for farmers in non-Disadvantaged Areas was more than 31% higher than that for Disadvantaged Areas.</a:t>
            </a: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9</a:t>
            </a:fld>
            <a:endParaRPr lang="en-I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dirty="0" smtClean="0">
                <a:latin typeface="Arial" pitchFamily="34" charset="0"/>
                <a:cs typeface="Arial" pitchFamily="34" charset="0"/>
              </a:rPr>
              <a:t>Summed income for the lowest quintile of farmer filers in Ireland was over 22% of the State average and just 9% of summed income in the highest quintile.</a:t>
            </a:r>
          </a:p>
          <a:p>
            <a:r>
              <a:rPr lang="en-IE" sz="1200" dirty="0" smtClean="0">
                <a:latin typeface="Arial" pitchFamily="34" charset="0"/>
                <a:cs typeface="Arial" pitchFamily="34" charset="0"/>
              </a:rPr>
              <a:t>In terms of income from trade, the disparity between lowest and highest quintiles is greater, with the lowest quintile figure being less than 6% of that for the highest quintile.</a:t>
            </a:r>
          </a:p>
          <a:p>
            <a:endParaRPr lang="en-IE" dirty="0"/>
          </a:p>
        </p:txBody>
      </p:sp>
      <p:sp>
        <p:nvSpPr>
          <p:cNvPr id="4" name="Slide Number Placeholder 3"/>
          <p:cNvSpPr>
            <a:spLocks noGrp="1"/>
          </p:cNvSpPr>
          <p:nvPr>
            <p:ph type="sldNum" sz="quarter" idx="10"/>
          </p:nvPr>
        </p:nvSpPr>
        <p:spPr/>
        <p:txBody>
          <a:bodyPr/>
          <a:lstStyle/>
          <a:p>
            <a:fld id="{65E6EEB0-FD85-4A6E-89BC-7D73AAFEE93F}" type="slidenum">
              <a:rPr lang="en-IE" smtClean="0"/>
              <a:pPr/>
              <a:t>10</a:t>
            </a:fld>
            <a:endParaRPr lang="en-IE"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48B3A066-2593-4E2C-87D8-C1F74D244EB4}" type="datetime1">
              <a:rPr lang="en-US" smtClean="0"/>
              <a:pPr/>
              <a:t>11/21/2012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r>
              <a:rPr lang="en-IE" dirty="0" smtClean="0"/>
              <a:t>CSO, Ireland</a:t>
            </a:r>
            <a:endParaRPr lang="en-IE" dirty="0"/>
          </a:p>
        </p:txBody>
      </p:sp>
      <p:pic>
        <p:nvPicPr>
          <p:cNvPr id="8" name="Picture 2"/>
          <p:cNvPicPr>
            <a:picLocks noChangeAspect="1" noChangeArrowheads="1"/>
          </p:cNvPicPr>
          <p:nvPr userDrawn="1"/>
        </p:nvPicPr>
        <p:blipFill>
          <a:blip r:embed="rId2">
            <a:lum bright="1000" contrast="6000"/>
          </a:blip>
          <a:srcRect/>
          <a:stretch>
            <a:fillRect/>
          </a:stretch>
        </p:blipFill>
        <p:spPr bwMode="auto">
          <a:xfrm>
            <a:off x="1" y="1"/>
            <a:ext cx="1518007" cy="714356"/>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B4EE9FE5-57ED-4ED5-8A0B-0626A13DC3B4}" type="datetime1">
              <a:rPr lang="en-US" smtClean="0"/>
              <a:pPr/>
              <a:t>11/21/2012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45310380-74C7-4380-B388-10AD7A00D7D9}" type="datetime1">
              <a:rPr lang="en-US" smtClean="0"/>
              <a:pPr/>
              <a:t>11/21/2012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10"/>
          </p:nvPr>
        </p:nvSpPr>
        <p:spPr/>
        <p:txBody>
          <a:bodyPr/>
          <a:lstStyle/>
          <a:p>
            <a:fld id="{7AB631B0-1F2E-43BD-8803-A198A2D58025}" type="datetime1">
              <a:rPr lang="en-US" smtClean="0"/>
              <a:pPr/>
              <a:t>11/21/2012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09600"/>
            <a:ext cx="1943100" cy="548640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85801"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IE"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33D886-9C40-43F3-8683-134EE9B0B399}" type="datetime1">
              <a:rPr lang="en-US" smtClean="0"/>
              <a:pPr/>
              <a:t>11/21/2012</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49F0612F-F495-4B6E-A991-B2967185FA54}" type="datetime1">
              <a:rPr lang="en-US" smtClean="0"/>
              <a:pPr/>
              <a:t>11/21/2012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74C54474-C43F-491E-9924-6506A2E55A65}" type="datetime1">
              <a:rPr lang="en-US" smtClean="0"/>
              <a:pPr/>
              <a:t>11/21/2012</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B366FCE3-326E-4CE2-8171-0AF04F81F3F0}" type="datetime1">
              <a:rPr lang="en-US" smtClean="0"/>
              <a:pPr/>
              <a:t>11/21/2012</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04D3D-0562-4EBC-8E11-4DF485ABB3EC}" type="datetime1">
              <a:rPr lang="en-US" smtClean="0"/>
              <a:pPr/>
              <a:t>11/21/2012</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dirty="0" smtClean="0"/>
              <a:t>Click to edit Master title style</a:t>
            </a:r>
            <a:endParaRPr lang="en-IE" dirty="0"/>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33CE1AA7-C633-49C4-8F88-065FE8C3FDF1}" type="datetime1">
              <a:rPr lang="en-US" smtClean="0"/>
              <a:pPr/>
              <a:t>11/21/2012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FD809-FA81-4DC4-ABBD-AD534A7AF9C5}" type="datetime1">
              <a:rPr lang="en-US" smtClean="0"/>
              <a:pPr/>
              <a:t>11/21/2012</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4D64296-2FA6-4EB0-8BF4-533CE90D1A2C}" type="slidenum">
              <a:rPr lang="en-IE" smtClean="0"/>
              <a:pPr/>
              <a:t>‹#›</a:t>
            </a:fld>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2D529-E135-4E7A-9F7E-60595C5BDBFF}" type="datetime1">
              <a:rPr lang="en-US" smtClean="0"/>
              <a:pPr/>
              <a:t>11/21/2012</a:t>
            </a:fld>
            <a:endParaRPr lang="en-IE"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64296-2FA6-4EB0-8BF4-533CE90D1A2C}" type="slidenum">
              <a:rPr lang="en-IE" smtClean="0"/>
              <a:pPr/>
              <a:t>‹#›</a:t>
            </a:fld>
            <a:endParaRPr lang="en-I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1" name="Picture 7"/>
          <p:cNvPicPr>
            <a:picLocks noChangeAspect="1" noChangeArrowheads="1"/>
          </p:cNvPicPr>
          <p:nvPr userDrawn="1"/>
        </p:nvPicPr>
        <p:blipFill>
          <a:blip r:embed="rId13"/>
          <a:srcRect/>
          <a:stretch>
            <a:fillRect/>
          </a:stretch>
        </p:blipFill>
        <p:spPr bwMode="auto">
          <a:xfrm>
            <a:off x="8001001" y="152401"/>
            <a:ext cx="971551" cy="1454150"/>
          </a:xfrm>
          <a:prstGeom prst="rect">
            <a:avLst/>
          </a:prstGeom>
          <a:noFill/>
          <a:ln w="9525">
            <a:noFill/>
            <a:miter lim="800000"/>
            <a:headEnd/>
            <a:tailEnd/>
          </a:ln>
          <a:effectLst/>
        </p:spPr>
      </p:pic>
      <p:sp>
        <p:nvSpPr>
          <p:cNvPr id="1032" name="Text Box 8"/>
          <p:cNvSpPr txBox="1">
            <a:spLocks noChangeArrowheads="1"/>
          </p:cNvSpPr>
          <p:nvPr userDrawn="1"/>
        </p:nvSpPr>
        <p:spPr bwMode="auto">
          <a:xfrm>
            <a:off x="-11938" y="6521450"/>
            <a:ext cx="1366079" cy="338554"/>
          </a:xfrm>
          <a:prstGeom prst="rect">
            <a:avLst/>
          </a:prstGeom>
          <a:noFill/>
          <a:ln w="9525">
            <a:noFill/>
            <a:miter lim="800000"/>
            <a:headEnd/>
            <a:tailEnd/>
          </a:ln>
          <a:effectLst/>
        </p:spPr>
        <p:txBody>
          <a:bodyPr wrap="none">
            <a:spAutoFit/>
          </a:bodyPr>
          <a:lstStyle/>
          <a:p>
            <a:pPr algn="r"/>
            <a:r>
              <a:rPr lang="en-GB" sz="1600" b="1" dirty="0"/>
              <a:t>Patrick Foley</a:t>
            </a:r>
            <a:endParaRPr lang="en-US" sz="1600" b="1"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130426"/>
            <a:ext cx="8496944" cy="1470025"/>
          </a:xfrm>
        </p:spPr>
        <p:txBody>
          <a:bodyPr>
            <a:normAutofit fontScale="90000"/>
          </a:bodyPr>
          <a:lstStyle/>
          <a:p>
            <a:r>
              <a:rPr lang="en-IE" sz="4600" dirty="0" smtClean="0">
                <a:solidFill>
                  <a:srgbClr val="7030A0"/>
                </a:solidFill>
              </a:rPr>
              <a:t>Income Estimates for Irish Farmers</a:t>
            </a:r>
            <a:br>
              <a:rPr lang="en-IE" sz="4600" dirty="0" smtClean="0">
                <a:solidFill>
                  <a:srgbClr val="7030A0"/>
                </a:solidFill>
              </a:rPr>
            </a:br>
            <a:r>
              <a:rPr lang="en-IE" sz="3900" dirty="0" smtClean="0">
                <a:solidFill>
                  <a:srgbClr val="7030A0"/>
                </a:solidFill>
              </a:rPr>
              <a:t>using self-assessment income tax returns</a:t>
            </a:r>
            <a:endParaRPr lang="en-IE" sz="3900" dirty="0">
              <a:solidFill>
                <a:srgbClr val="7030A0"/>
              </a:solidFill>
            </a:endParaRPr>
          </a:p>
        </p:txBody>
      </p:sp>
      <p:sp>
        <p:nvSpPr>
          <p:cNvPr id="3" name="Subtitle 2"/>
          <p:cNvSpPr>
            <a:spLocks noGrp="1"/>
          </p:cNvSpPr>
          <p:nvPr>
            <p:ph type="subTitle" idx="1"/>
          </p:nvPr>
        </p:nvSpPr>
        <p:spPr>
          <a:xfrm>
            <a:off x="1475656" y="5805264"/>
            <a:ext cx="7480920" cy="792088"/>
          </a:xfrm>
        </p:spPr>
        <p:txBody>
          <a:bodyPr>
            <a:noAutofit/>
          </a:bodyPr>
          <a:lstStyle/>
          <a:p>
            <a:pPr algn="r"/>
            <a:endParaRPr lang="en-IE" sz="1400" dirty="0" smtClean="0"/>
          </a:p>
          <a:p>
            <a:pPr algn="r"/>
            <a:r>
              <a:rPr lang="en-IE" sz="1400" dirty="0" smtClean="0">
                <a:latin typeface="+mj-lt"/>
              </a:rPr>
              <a:t>Agricultural Statistics Seminar,</a:t>
            </a:r>
          </a:p>
          <a:p>
            <a:pPr algn="r"/>
            <a:r>
              <a:rPr lang="en-IE" sz="1400" dirty="0" smtClean="0">
                <a:latin typeface="+mj-lt"/>
              </a:rPr>
              <a:t> 22 November, 2012, Dublin</a:t>
            </a:r>
            <a:endParaRPr lang="en-IE" sz="1400" dirty="0"/>
          </a:p>
        </p:txBody>
      </p:sp>
      <p:sp>
        <p:nvSpPr>
          <p:cNvPr id="5" name="Rectangle 4"/>
          <p:cNvSpPr/>
          <p:nvPr/>
        </p:nvSpPr>
        <p:spPr>
          <a:xfrm>
            <a:off x="1691680" y="3717033"/>
            <a:ext cx="5400600" cy="984885"/>
          </a:xfrm>
          <a:prstGeom prst="rect">
            <a:avLst/>
          </a:prstGeom>
        </p:spPr>
        <p:txBody>
          <a:bodyPr wrap="square">
            <a:spAutoFit/>
          </a:bodyPr>
          <a:lstStyle/>
          <a:p>
            <a:pPr algn="ctr"/>
            <a:r>
              <a:rPr lang="en-IE" sz="2900" dirty="0" smtClean="0">
                <a:latin typeface="+mj-lt"/>
              </a:rPr>
              <a:t>John Hayes</a:t>
            </a:r>
          </a:p>
          <a:p>
            <a:pPr algn="ctr"/>
            <a:r>
              <a:rPr lang="en-IE" sz="2900" dirty="0" smtClean="0">
                <a:latin typeface="+mj-lt"/>
              </a:rPr>
              <a:t>Central Statistics Office, Ireland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778098"/>
          </a:xfrm>
        </p:spPr>
        <p:txBody>
          <a:bodyPr>
            <a:normAutofit/>
          </a:bodyPr>
          <a:lstStyle/>
          <a:p>
            <a:r>
              <a:rPr lang="en-IE" sz="2600" dirty="0" smtClean="0"/>
              <a:t>Summed Income quintile analysis, State level</a:t>
            </a:r>
            <a:endParaRPr lang="en-IE" sz="2600" dirty="0"/>
          </a:p>
        </p:txBody>
      </p:sp>
      <p:sp>
        <p:nvSpPr>
          <p:cNvPr id="3" name="Content Placeholder 2"/>
          <p:cNvSpPr>
            <a:spLocks noGrp="1"/>
          </p:cNvSpPr>
          <p:nvPr>
            <p:ph idx="1"/>
          </p:nvPr>
        </p:nvSpPr>
        <p:spPr>
          <a:xfrm>
            <a:off x="467544" y="1196752"/>
            <a:ext cx="8229600" cy="5069159"/>
          </a:xfrm>
        </p:spPr>
        <p:txBody>
          <a:bodyPr>
            <a:normAutofit fontScale="62500" lnSpcReduction="20000"/>
          </a:bodyPr>
          <a:lstStyle/>
          <a:p>
            <a:pPr>
              <a:buNone/>
            </a:pPr>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r>
              <a:rPr lang="en-IE" sz="2900" dirty="0" smtClean="0">
                <a:latin typeface="Arial" pitchFamily="34" charset="0"/>
                <a:cs typeface="Arial" pitchFamily="34" charset="0"/>
              </a:rPr>
              <a:t>Summed income for the lowest quintile of farmer filers in Ireland was over 22% of the State average and just 9% of summed income in the highest quintile.</a:t>
            </a:r>
          </a:p>
          <a:p>
            <a:pPr>
              <a:spcBef>
                <a:spcPts val="1200"/>
              </a:spcBef>
            </a:pPr>
            <a:r>
              <a:rPr lang="en-IE" sz="2900" dirty="0" smtClean="0">
                <a:latin typeface="Arial" pitchFamily="34" charset="0"/>
                <a:cs typeface="Arial" pitchFamily="34" charset="0"/>
              </a:rPr>
              <a:t>In terms of income from trade, the disparity between lowest and highest quintiles is greater, with the lowest quintile figure being less than 6% of that for the highest quintile.</a:t>
            </a:r>
            <a:endParaRPr lang="en-IE" sz="29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4D64296-2FA6-4EB0-8BF4-533CE90D1A2C}" type="slidenum">
              <a:rPr lang="en-IE" smtClean="0"/>
              <a:pPr/>
              <a:t>10</a:t>
            </a:fld>
            <a:endParaRPr lang="en-IE" dirty="0"/>
          </a:p>
        </p:txBody>
      </p:sp>
      <p:graphicFrame>
        <p:nvGraphicFramePr>
          <p:cNvPr id="7" name="Table 6"/>
          <p:cNvGraphicFramePr>
            <a:graphicFrameLocks noGrp="1"/>
          </p:cNvGraphicFramePr>
          <p:nvPr/>
        </p:nvGraphicFramePr>
        <p:xfrm>
          <a:off x="683568" y="1052736"/>
          <a:ext cx="7920876" cy="3157080"/>
        </p:xfrm>
        <a:graphic>
          <a:graphicData uri="http://schemas.openxmlformats.org/drawingml/2006/table">
            <a:tbl>
              <a:tblPr/>
              <a:tblGrid>
                <a:gridCol w="2658504"/>
                <a:gridCol w="63731"/>
                <a:gridCol w="813331"/>
                <a:gridCol w="63731"/>
                <a:gridCol w="813331"/>
                <a:gridCol w="63731"/>
                <a:gridCol w="813331"/>
                <a:gridCol w="63731"/>
                <a:gridCol w="813331"/>
                <a:gridCol w="63731"/>
                <a:gridCol w="813331"/>
                <a:gridCol w="63731"/>
                <a:gridCol w="813331"/>
              </a:tblGrid>
              <a:tr h="216024">
                <a:tc gridSpan="13">
                  <a:txBody>
                    <a:bodyPr/>
                    <a:lstStyle/>
                    <a:p>
                      <a:pPr algn="l" fontAlgn="t"/>
                      <a:r>
                        <a:rPr lang="en-IE" sz="1100" b="1" i="0" u="none" strike="noStrike" dirty="0">
                          <a:solidFill>
                            <a:srgbClr val="000000"/>
                          </a:solidFill>
                          <a:latin typeface="Arial"/>
                        </a:rPr>
                        <a:t>Table 3 2010 Income Tax Farmer filer gross income, by summed income quintile group, Means</a:t>
                      </a:r>
                    </a:p>
                  </a:txBody>
                  <a:tcPr marL="7023" marR="7023" marT="7023" marB="0">
                    <a:lnL>
                      <a:noFill/>
                    </a:lnL>
                    <a:lnR>
                      <a:noFill/>
                    </a:lnR>
                    <a:lnT>
                      <a:noFill/>
                    </a:lnT>
                    <a:lnB>
                      <a:noFill/>
                    </a:lnB>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r>
              <a:tr h="454592">
                <a:tc>
                  <a:txBody>
                    <a:bodyPr/>
                    <a:lstStyle/>
                    <a:p>
                      <a:pPr algn="l" fontAlgn="b"/>
                      <a:r>
                        <a:rPr lang="en-IE" sz="1000" b="1" i="0" u="none" strike="noStrike" dirty="0">
                          <a:solidFill>
                            <a:srgbClr val="000000"/>
                          </a:solidFill>
                          <a:latin typeface="Arial"/>
                        </a:rPr>
                        <a:t>Component</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1st Quintile &lt; €37787, €</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2nd Quintile &lt; €61277, €</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3rd Quintile &lt; €89879, €</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4th Quintile &lt; €142654, €</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5th Quintile ≥ €142654, €</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State, €</a:t>
                      </a:r>
                    </a:p>
                  </a:txBody>
                  <a:tcPr marL="7023" marR="7023" marT="7023"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r>
              <a:tr h="260110">
                <a:tc>
                  <a:txBody>
                    <a:bodyPr/>
                    <a:lstStyle/>
                    <a:p>
                      <a:pPr algn="l"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a:noFill/>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7023" marR="7023" marT="7023"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r>
              <a:tr h="371059">
                <a:tc>
                  <a:txBody>
                    <a:bodyPr/>
                    <a:lstStyle/>
                    <a:p>
                      <a:pPr algn="l" fontAlgn="t"/>
                      <a:r>
                        <a:rPr lang="en-IE" sz="1000" b="1" i="0" u="none" strike="noStrike" dirty="0">
                          <a:solidFill>
                            <a:srgbClr val="000000"/>
                          </a:solidFill>
                          <a:latin typeface="Arial"/>
                        </a:rPr>
                        <a:t>Income from trade</a:t>
                      </a:r>
                    </a:p>
                  </a:txBody>
                  <a:tcPr marL="7023" marR="7023" marT="7023" marB="0">
                    <a:lnL>
                      <a:noFill/>
                    </a:lnL>
                    <a:lnR>
                      <a:noFill/>
                    </a:lnR>
                    <a:lnT>
                      <a:noFill/>
                    </a:lnT>
                    <a:lnB>
                      <a:noFill/>
                    </a:lnB>
                    <a:solidFill>
                      <a:srgbClr val="EAF1DD"/>
                    </a:solidFill>
                  </a:tcPr>
                </a:tc>
                <a:tc>
                  <a:txBody>
                    <a:bodyPr/>
                    <a:lstStyle/>
                    <a:p>
                      <a:pPr algn="l"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12,372</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26,837</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41,857</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72,725</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215,996</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73,959</a:t>
                      </a:r>
                    </a:p>
                  </a:txBody>
                  <a:tcPr marL="7023" marR="7023" marT="7023" marB="0">
                    <a:lnL>
                      <a:noFill/>
                    </a:lnL>
                    <a:lnR>
                      <a:noFill/>
                    </a:lnR>
                    <a:lnT>
                      <a:noFill/>
                    </a:lnT>
                    <a:lnB>
                      <a:noFill/>
                    </a:lnB>
                    <a:solidFill>
                      <a:srgbClr val="EAF1DD"/>
                    </a:solidFill>
                  </a:tcPr>
                </a:tc>
              </a:tr>
              <a:tr h="371059">
                <a:tc>
                  <a:txBody>
                    <a:bodyPr/>
                    <a:lstStyle/>
                    <a:p>
                      <a:pPr algn="l" fontAlgn="t"/>
                      <a:r>
                        <a:rPr lang="en-IE" sz="1000" b="1" i="0" u="none" strike="noStrike" dirty="0">
                          <a:solidFill>
                            <a:srgbClr val="000000"/>
                          </a:solidFill>
                          <a:latin typeface="Arial"/>
                        </a:rPr>
                        <a:t>Gross rent receivable</a:t>
                      </a:r>
                    </a:p>
                  </a:txBody>
                  <a:tcPr marL="7023" marR="7023" marT="7023" marB="0">
                    <a:lnL>
                      <a:noFill/>
                    </a:lnL>
                    <a:lnR>
                      <a:noFill/>
                    </a:lnR>
                    <a:lnT>
                      <a:noFill/>
                    </a:lnT>
                    <a:lnB>
                      <a:noFill/>
                    </a:lnB>
                    <a:solidFill>
                      <a:srgbClr val="EAF1DD"/>
                    </a:solidFill>
                  </a:tcPr>
                </a:tc>
                <a:tc>
                  <a:txBody>
                    <a:bodyPr/>
                    <a:lstStyle/>
                    <a:p>
                      <a:pPr algn="l"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1,267</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1,676</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2,308</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3,963</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13,004</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4,444</a:t>
                      </a:r>
                    </a:p>
                  </a:txBody>
                  <a:tcPr marL="7023" marR="7023" marT="7023" marB="0">
                    <a:lnL>
                      <a:noFill/>
                    </a:lnL>
                    <a:lnR>
                      <a:noFill/>
                    </a:lnR>
                    <a:lnT>
                      <a:noFill/>
                    </a:lnT>
                    <a:lnB>
                      <a:noFill/>
                    </a:lnB>
                    <a:solidFill>
                      <a:srgbClr val="EAF1DD"/>
                    </a:solidFill>
                  </a:tcPr>
                </a:tc>
              </a:tr>
              <a:tr h="371059">
                <a:tc>
                  <a:txBody>
                    <a:bodyPr/>
                    <a:lstStyle/>
                    <a:p>
                      <a:pPr algn="l" fontAlgn="t"/>
                      <a:r>
                        <a:rPr lang="en-IE" sz="1000" b="1" i="0" u="none" strike="noStrike" dirty="0">
                          <a:solidFill>
                            <a:srgbClr val="000000"/>
                          </a:solidFill>
                          <a:latin typeface="Arial"/>
                        </a:rPr>
                        <a:t>Income from employment in Ireland</a:t>
                      </a:r>
                    </a:p>
                  </a:txBody>
                  <a:tcPr marL="7023" marR="7023" marT="7023" marB="0">
                    <a:lnL>
                      <a:noFill/>
                    </a:lnL>
                    <a:lnR>
                      <a:noFill/>
                    </a:lnR>
                    <a:lnT>
                      <a:noFill/>
                    </a:lnT>
                    <a:lnB>
                      <a:noFill/>
                    </a:lnB>
                    <a:solidFill>
                      <a:srgbClr val="EAF1DD"/>
                    </a:solidFill>
                  </a:tcPr>
                </a:tc>
                <a:tc>
                  <a:txBody>
                    <a:bodyPr/>
                    <a:lstStyle/>
                    <a:p>
                      <a:pPr algn="l"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4,347</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13,824</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24,596</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31,407</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29,307</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20,696</a:t>
                      </a:r>
                    </a:p>
                  </a:txBody>
                  <a:tcPr marL="7023" marR="7023" marT="7023" marB="0">
                    <a:lnL>
                      <a:noFill/>
                    </a:lnL>
                    <a:lnR>
                      <a:noFill/>
                    </a:lnR>
                    <a:lnT>
                      <a:noFill/>
                    </a:lnT>
                    <a:lnB>
                      <a:noFill/>
                    </a:lnB>
                    <a:solidFill>
                      <a:srgbClr val="EAF1DD"/>
                    </a:solidFill>
                  </a:tcPr>
                </a:tc>
              </a:tr>
              <a:tr h="371059">
                <a:tc>
                  <a:txBody>
                    <a:bodyPr/>
                    <a:lstStyle/>
                    <a:p>
                      <a:pPr algn="l" fontAlgn="t"/>
                      <a:r>
                        <a:rPr lang="en-IE" sz="1000" b="1" i="0" u="none" strike="noStrike" dirty="0">
                          <a:solidFill>
                            <a:srgbClr val="000000"/>
                          </a:solidFill>
                          <a:latin typeface="Arial"/>
                        </a:rPr>
                        <a:t>Taxable social welfare payments</a:t>
                      </a:r>
                    </a:p>
                  </a:txBody>
                  <a:tcPr marL="7023" marR="7023" marT="7023" marB="0">
                    <a:lnL>
                      <a:noFill/>
                    </a:lnL>
                    <a:lnR>
                      <a:noFill/>
                    </a:lnR>
                    <a:lnT>
                      <a:noFill/>
                    </a:lnT>
                    <a:lnB>
                      <a:noFill/>
                    </a:lnB>
                    <a:solidFill>
                      <a:srgbClr val="EAF1DD"/>
                    </a:solidFill>
                  </a:tcPr>
                </a:tc>
                <a:tc>
                  <a:txBody>
                    <a:bodyPr/>
                    <a:lstStyle/>
                    <a:p>
                      <a:pPr algn="l"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4,762</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5,506</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4,000</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2,734</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2,123</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3,825</a:t>
                      </a:r>
                    </a:p>
                  </a:txBody>
                  <a:tcPr marL="7023" marR="7023" marT="7023" marB="0">
                    <a:lnL>
                      <a:noFill/>
                    </a:lnL>
                    <a:lnR>
                      <a:noFill/>
                    </a:lnR>
                    <a:lnT>
                      <a:noFill/>
                    </a:lnT>
                    <a:lnB>
                      <a:noFill/>
                    </a:lnB>
                    <a:solidFill>
                      <a:srgbClr val="EAF1DD"/>
                    </a:solidFill>
                  </a:tcPr>
                </a:tc>
              </a:tr>
              <a:tr h="371059">
                <a:tc>
                  <a:txBody>
                    <a:bodyPr/>
                    <a:lstStyle/>
                    <a:p>
                      <a:pPr algn="l" fontAlgn="t"/>
                      <a:r>
                        <a:rPr lang="en-IE" sz="1000" b="1" i="0" u="none" strike="noStrike" dirty="0">
                          <a:solidFill>
                            <a:srgbClr val="000000"/>
                          </a:solidFill>
                          <a:latin typeface="Arial"/>
                        </a:rPr>
                        <a:t>Irish pensions (non-social welfare)</a:t>
                      </a:r>
                    </a:p>
                  </a:txBody>
                  <a:tcPr marL="7023" marR="7023" marT="7023" marB="0">
                    <a:lnL>
                      <a:noFill/>
                    </a:lnL>
                    <a:lnR>
                      <a:noFill/>
                    </a:lnR>
                    <a:lnT>
                      <a:noFill/>
                    </a:lnT>
                    <a:lnB>
                      <a:noFill/>
                    </a:lnB>
                    <a:solidFill>
                      <a:srgbClr val="EAF1DD"/>
                    </a:solidFill>
                  </a:tcPr>
                </a:tc>
                <a:tc>
                  <a:txBody>
                    <a:bodyPr/>
                    <a:lstStyle/>
                    <a:p>
                      <a:pPr algn="l"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602</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1,550</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2,014</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1,791</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1,606</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1,513</a:t>
                      </a:r>
                    </a:p>
                  </a:txBody>
                  <a:tcPr marL="7023" marR="7023" marT="7023" marB="0">
                    <a:lnL>
                      <a:noFill/>
                    </a:lnL>
                    <a:lnR>
                      <a:noFill/>
                    </a:lnR>
                    <a:lnT>
                      <a:noFill/>
                    </a:lnT>
                    <a:lnB>
                      <a:noFill/>
                    </a:lnB>
                    <a:solidFill>
                      <a:srgbClr val="EAF1DD"/>
                    </a:solidFill>
                  </a:tcPr>
                </a:tc>
              </a:tr>
              <a:tr h="371059">
                <a:tc>
                  <a:txBody>
                    <a:bodyPr/>
                    <a:lstStyle/>
                    <a:p>
                      <a:pPr algn="l" fontAlgn="t"/>
                      <a:r>
                        <a:rPr lang="en-IE" sz="1000" b="1" i="0" u="none" strike="noStrike" dirty="0">
                          <a:solidFill>
                            <a:srgbClr val="000000"/>
                          </a:solidFill>
                          <a:latin typeface="Arial"/>
                        </a:rPr>
                        <a:t>Summed Income</a:t>
                      </a:r>
                    </a:p>
                  </a:txBody>
                  <a:tcPr marL="7023" marR="7023" marT="7023" marB="0">
                    <a:lnL>
                      <a:noFill/>
                    </a:lnL>
                    <a:lnR>
                      <a:noFill/>
                    </a:lnR>
                    <a:lnT>
                      <a:noFill/>
                    </a:lnT>
                    <a:lnB>
                      <a:noFill/>
                    </a:lnB>
                    <a:solidFill>
                      <a:srgbClr val="EAF1DD"/>
                    </a:solidFill>
                  </a:tcPr>
                </a:tc>
                <a:tc>
                  <a:txBody>
                    <a:bodyPr/>
                    <a:lstStyle/>
                    <a:p>
                      <a:pPr algn="l"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23,350</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49,393</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74,774</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112,621</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262,036</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 </a:t>
                      </a:r>
                    </a:p>
                  </a:txBody>
                  <a:tcPr marL="7023" marR="7023" marT="7023"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104,436</a:t>
                      </a:r>
                    </a:p>
                  </a:txBody>
                  <a:tcPr marL="7023" marR="7023" marT="7023" marB="0">
                    <a:lnL>
                      <a:noFill/>
                    </a:lnL>
                    <a:lnR>
                      <a:noFill/>
                    </a:lnR>
                    <a:lnT>
                      <a:noFill/>
                    </a:lnT>
                    <a:lnB>
                      <a:noFill/>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008112"/>
          </a:xfrm>
        </p:spPr>
        <p:txBody>
          <a:bodyPr>
            <a:normAutofit/>
          </a:bodyPr>
          <a:lstStyle/>
          <a:p>
            <a:r>
              <a:rPr lang="en-IE" sz="2600" dirty="0" smtClean="0"/>
              <a:t>Marital characteristics, by non-Disadvantaged Areas and Disadvantaged Areas </a:t>
            </a:r>
            <a:endParaRPr lang="en-IE" sz="2600" dirty="0"/>
          </a:p>
        </p:txBody>
      </p:sp>
      <p:sp>
        <p:nvSpPr>
          <p:cNvPr id="3" name="Content Placeholder 2"/>
          <p:cNvSpPr>
            <a:spLocks noGrp="1"/>
          </p:cNvSpPr>
          <p:nvPr>
            <p:ph idx="1"/>
          </p:nvPr>
        </p:nvSpPr>
        <p:spPr>
          <a:xfrm>
            <a:off x="457200" y="1600201"/>
            <a:ext cx="8229600" cy="4853135"/>
          </a:xfrm>
        </p:spPr>
        <p:txBody>
          <a:bodyPr>
            <a:normAutofit/>
          </a:bodyPr>
          <a:lstStyle/>
          <a:p>
            <a:pPr>
              <a:buNone/>
            </a:pPr>
            <a:endParaRPr lang="en-IE" dirty="0" smtClean="0"/>
          </a:p>
          <a:p>
            <a:endParaRPr lang="en-IE" dirty="0" smtClean="0"/>
          </a:p>
          <a:p>
            <a:endParaRPr lang="en-IE" dirty="0" smtClean="0"/>
          </a:p>
          <a:p>
            <a:endParaRPr lang="en-IE" dirty="0" smtClean="0"/>
          </a:p>
          <a:p>
            <a:endParaRPr lang="en-IE" dirty="0" smtClean="0"/>
          </a:p>
          <a:p>
            <a:pPr>
              <a:spcBef>
                <a:spcPts val="1200"/>
              </a:spcBef>
            </a:pPr>
            <a:r>
              <a:rPr lang="en-US" sz="1800" dirty="0" smtClean="0">
                <a:latin typeface="Arial" pitchFamily="34" charset="0"/>
                <a:cs typeface="Arial" pitchFamily="34" charset="0"/>
              </a:rPr>
              <a:t>Over 22% of income tax farmer filers for 2010 were unmarried.</a:t>
            </a:r>
          </a:p>
          <a:p>
            <a:pPr>
              <a:spcBef>
                <a:spcPts val="1200"/>
              </a:spcBef>
            </a:pPr>
            <a:r>
              <a:rPr lang="en-US" sz="1800" dirty="0" smtClean="0">
                <a:latin typeface="Arial" pitchFamily="34" charset="0"/>
                <a:cs typeface="Arial" pitchFamily="34" charset="0"/>
              </a:rPr>
              <a:t>The percentage of farmer filings showing spousal income was over 52%; however, only 5% of filings showed spousal income from farming.</a:t>
            </a:r>
            <a:r>
              <a:rPr lang="en-US" sz="1600" dirty="0" smtClean="0">
                <a:latin typeface="Arial" pitchFamily="34" charset="0"/>
                <a:cs typeface="Arial" pitchFamily="34" charset="0"/>
              </a:rPr>
              <a:t> </a:t>
            </a:r>
            <a:endParaRPr lang="en-IE" sz="16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4D64296-2FA6-4EB0-8BF4-533CE90D1A2C}" type="slidenum">
              <a:rPr lang="en-IE" smtClean="0"/>
              <a:pPr/>
              <a:t>11</a:t>
            </a:fld>
            <a:endParaRPr lang="en-IE" dirty="0"/>
          </a:p>
        </p:txBody>
      </p:sp>
      <p:graphicFrame>
        <p:nvGraphicFramePr>
          <p:cNvPr id="8" name="Table 7"/>
          <p:cNvGraphicFramePr>
            <a:graphicFrameLocks noGrp="1"/>
          </p:cNvGraphicFramePr>
          <p:nvPr/>
        </p:nvGraphicFramePr>
        <p:xfrm>
          <a:off x="755576" y="1340768"/>
          <a:ext cx="7128793" cy="2896366"/>
        </p:xfrm>
        <a:graphic>
          <a:graphicData uri="http://schemas.openxmlformats.org/drawingml/2006/table">
            <a:tbl>
              <a:tblPr/>
              <a:tblGrid>
                <a:gridCol w="3782269"/>
                <a:gridCol w="1115508"/>
                <a:gridCol w="1115508"/>
                <a:gridCol w="1115508"/>
              </a:tblGrid>
              <a:tr h="360040">
                <a:tc gridSpan="4">
                  <a:txBody>
                    <a:bodyPr/>
                    <a:lstStyle/>
                    <a:p>
                      <a:pPr algn="l" fontAlgn="t"/>
                      <a:r>
                        <a:rPr lang="en-IE" sz="1100" b="1" i="0" u="none" strike="noStrike" dirty="0">
                          <a:solidFill>
                            <a:srgbClr val="000000"/>
                          </a:solidFill>
                          <a:latin typeface="Arial"/>
                        </a:rPr>
                        <a:t>Table 4 2010 Income Tax Farmer filings, marital characteristics, by non-Disadvantaged Areas and Disadvantaged Areas</a:t>
                      </a:r>
                    </a:p>
                  </a:txBody>
                  <a:tcPr marL="9525" marR="9525" marT="9525" marB="0">
                    <a:lnL>
                      <a:noFill/>
                    </a:lnL>
                    <a:lnR>
                      <a:noFill/>
                    </a:lnR>
                    <a:lnT>
                      <a:noFill/>
                    </a:lnT>
                    <a:lnB>
                      <a:noFill/>
                    </a:lnB>
                  </a:tcPr>
                </a:tc>
                <a:tc hMerge="1">
                  <a:txBody>
                    <a:bodyPr/>
                    <a:lstStyle/>
                    <a:p>
                      <a:endParaRPr lang="en-IE"/>
                    </a:p>
                  </a:txBody>
                  <a:tcPr/>
                </a:tc>
                <a:tc hMerge="1">
                  <a:txBody>
                    <a:bodyPr/>
                    <a:lstStyle/>
                    <a:p>
                      <a:endParaRPr lang="en-IE"/>
                    </a:p>
                  </a:txBody>
                  <a:tcPr/>
                </a:tc>
                <a:tc hMerge="1">
                  <a:txBody>
                    <a:bodyPr/>
                    <a:lstStyle/>
                    <a:p>
                      <a:endParaRPr lang="en-IE"/>
                    </a:p>
                  </a:txBody>
                  <a:tcPr/>
                </a:tc>
              </a:tr>
              <a:tr h="504056">
                <a:tc>
                  <a:txBody>
                    <a:bodyPr/>
                    <a:lstStyle/>
                    <a:p>
                      <a:pPr algn="l" fontAlgn="b"/>
                      <a:r>
                        <a:rPr lang="en-IE" sz="1000" b="1" i="0" u="none" strike="noStrike" dirty="0">
                          <a:solidFill>
                            <a:srgbClr val="000000"/>
                          </a:solidFill>
                          <a:latin typeface="Arial"/>
                        </a:rPr>
                        <a:t>Component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non-</a:t>
                      </a:r>
                      <a:br>
                        <a:rPr lang="en-IE" sz="1000" b="1" i="0" u="none" strike="noStrike" dirty="0">
                          <a:solidFill>
                            <a:srgbClr val="000000"/>
                          </a:solidFill>
                          <a:latin typeface="Arial"/>
                        </a:rPr>
                      </a:br>
                      <a:r>
                        <a:rPr lang="en-IE" sz="1000" b="1" i="0" u="none" strike="noStrike" dirty="0">
                          <a:solidFill>
                            <a:srgbClr val="000000"/>
                          </a:solidFill>
                          <a:latin typeface="Arial"/>
                        </a:rPr>
                        <a:t>Disadvantaged Areas,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Disadvantaged Areas,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State,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r>
              <a:tr h="144016">
                <a:tc>
                  <a:txBody>
                    <a:bodyPr/>
                    <a:lstStyle/>
                    <a:p>
                      <a:pPr algn="l"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r>
              <a:tr h="340757">
                <a:tc>
                  <a:txBody>
                    <a:bodyPr/>
                    <a:lstStyle/>
                    <a:p>
                      <a:pPr algn="l" fontAlgn="t"/>
                      <a:r>
                        <a:rPr lang="en-IE" sz="1000" b="1" i="0" u="none" strike="noStrike" dirty="0">
                          <a:solidFill>
                            <a:srgbClr val="000000"/>
                          </a:solidFill>
                          <a:latin typeface="Arial"/>
                        </a:rPr>
                        <a:t>Percentage of filers who are single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20.4</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23.2</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22.1</a:t>
                      </a:r>
                    </a:p>
                  </a:txBody>
                  <a:tcPr marL="9525" marR="9525" marT="9525" marB="0">
                    <a:lnL>
                      <a:noFill/>
                    </a:lnL>
                    <a:lnR>
                      <a:noFill/>
                    </a:lnR>
                    <a:lnT>
                      <a:noFill/>
                    </a:lnT>
                    <a:lnB>
                      <a:noFill/>
                    </a:lnB>
                    <a:solidFill>
                      <a:srgbClr val="EAF1DD"/>
                    </a:solidFill>
                  </a:tcPr>
                </a:tc>
              </a:tr>
              <a:tr h="340757">
                <a:tc>
                  <a:txBody>
                    <a:bodyPr/>
                    <a:lstStyle/>
                    <a:p>
                      <a:pPr algn="l" fontAlgn="t"/>
                      <a:r>
                        <a:rPr lang="en-IE" sz="1000" b="1" i="0" u="none" strike="noStrike" dirty="0">
                          <a:solidFill>
                            <a:srgbClr val="000000"/>
                          </a:solidFill>
                          <a:latin typeface="Arial"/>
                        </a:rPr>
                        <a:t>Percentage of filers who are married</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71.6</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70.9</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71.2</a:t>
                      </a:r>
                    </a:p>
                  </a:txBody>
                  <a:tcPr marL="9525" marR="9525" marT="9525" marB="0">
                    <a:lnL>
                      <a:noFill/>
                    </a:lnL>
                    <a:lnR>
                      <a:noFill/>
                    </a:lnR>
                    <a:lnT>
                      <a:noFill/>
                    </a:lnT>
                    <a:lnB>
                      <a:noFill/>
                    </a:lnB>
                    <a:solidFill>
                      <a:srgbClr val="EAF1DD"/>
                    </a:solidFill>
                  </a:tcPr>
                </a:tc>
              </a:tr>
              <a:tr h="340757">
                <a:tc>
                  <a:txBody>
                    <a:bodyPr/>
                    <a:lstStyle/>
                    <a:p>
                      <a:pPr algn="l" fontAlgn="t"/>
                      <a:r>
                        <a:rPr lang="en-IE" sz="1000" b="1" i="0" u="none" strike="noStrike" dirty="0">
                          <a:solidFill>
                            <a:srgbClr val="000000"/>
                          </a:solidFill>
                          <a:latin typeface="Arial"/>
                        </a:rPr>
                        <a:t>Percentage of filers with other marital status</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8.1</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5.9</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6.7</a:t>
                      </a:r>
                    </a:p>
                  </a:txBody>
                  <a:tcPr marL="9525" marR="9525" marT="9525" marB="0">
                    <a:lnL>
                      <a:noFill/>
                    </a:lnL>
                    <a:lnR>
                      <a:noFill/>
                    </a:lnR>
                    <a:lnT>
                      <a:noFill/>
                    </a:lnT>
                    <a:lnB>
                      <a:noFill/>
                    </a:lnB>
                    <a:solidFill>
                      <a:srgbClr val="EAF1DD"/>
                    </a:solidFill>
                  </a:tcPr>
                </a:tc>
              </a:tr>
              <a:tr h="336939">
                <a:tc>
                  <a:txBody>
                    <a:bodyPr/>
                    <a:lstStyle/>
                    <a:p>
                      <a:pPr algn="l" fontAlgn="t"/>
                      <a:r>
                        <a:rPr lang="en-IE" sz="1000" b="1" i="0" u="none" strike="noStrike" dirty="0">
                          <a:solidFill>
                            <a:srgbClr val="000000"/>
                          </a:solidFill>
                          <a:latin typeface="Arial"/>
                        </a:rPr>
                        <a:t>Percentage of filings showing spousal income from farming</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6.5</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4.3</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5.1</a:t>
                      </a:r>
                    </a:p>
                  </a:txBody>
                  <a:tcPr marL="9525" marR="9525" marT="9525" marB="0">
                    <a:lnL>
                      <a:noFill/>
                    </a:lnL>
                    <a:lnR>
                      <a:noFill/>
                    </a:lnR>
                    <a:lnT>
                      <a:noFill/>
                    </a:lnT>
                    <a:lnB>
                      <a:noFill/>
                    </a:lnB>
                    <a:solidFill>
                      <a:srgbClr val="EAF1DD"/>
                    </a:solidFill>
                  </a:tcPr>
                </a:tc>
              </a:tr>
              <a:tr h="511135">
                <a:tc>
                  <a:txBody>
                    <a:bodyPr/>
                    <a:lstStyle/>
                    <a:p>
                      <a:pPr algn="l" fontAlgn="t"/>
                      <a:r>
                        <a:rPr lang="en-IE" sz="1000" b="1" i="0" u="none" strike="noStrike" dirty="0">
                          <a:solidFill>
                            <a:srgbClr val="000000"/>
                          </a:solidFill>
                          <a:latin typeface="Arial"/>
                        </a:rPr>
                        <a:t>Percentage of filings showing spousal income from any source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52.5</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52.3</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52.4</a:t>
                      </a:r>
                    </a:p>
                  </a:txBody>
                  <a:tcPr marL="9525" marR="9525" marT="9525" marB="0">
                    <a:lnL>
                      <a:noFill/>
                    </a:lnL>
                    <a:lnR>
                      <a:noFill/>
                    </a:lnR>
                    <a:lnT>
                      <a:noFill/>
                    </a:lnT>
                    <a:lnB>
                      <a:noFill/>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IE" sz="2800" dirty="0" smtClean="0"/>
              <a:t>Conclusions</a:t>
            </a:r>
            <a:endParaRPr lang="en-IE" sz="2800" dirty="0"/>
          </a:p>
        </p:txBody>
      </p:sp>
      <p:sp>
        <p:nvSpPr>
          <p:cNvPr id="3" name="Content Placeholder 2"/>
          <p:cNvSpPr>
            <a:spLocks noGrp="1"/>
          </p:cNvSpPr>
          <p:nvPr>
            <p:ph idx="1"/>
          </p:nvPr>
        </p:nvSpPr>
        <p:spPr>
          <a:xfrm>
            <a:off x="467544" y="1052736"/>
            <a:ext cx="8229600" cy="4896544"/>
          </a:xfrm>
        </p:spPr>
        <p:txBody>
          <a:bodyPr>
            <a:noAutofit/>
          </a:bodyPr>
          <a:lstStyle/>
          <a:p>
            <a:r>
              <a:rPr lang="en-IE" sz="2000" dirty="0" smtClean="0">
                <a:latin typeface="Arial" pitchFamily="34" charset="0"/>
                <a:cs typeface="Arial" pitchFamily="34" charset="0"/>
              </a:rPr>
              <a:t>As</a:t>
            </a:r>
            <a:r>
              <a:rPr lang="en-US" sz="2000" dirty="0" smtClean="0">
                <a:latin typeface="Arial" pitchFamily="34" charset="0"/>
                <a:cs typeface="Arial" pitchFamily="34" charset="0"/>
              </a:rPr>
              <a:t> many farmers deriving a low income from farming are not required to make Form 11 returns, more weight should be attached to componential comparisons than to the absolute figures produced.</a:t>
            </a:r>
            <a:endParaRPr lang="en-IE" sz="2000" dirty="0" smtClean="0">
              <a:latin typeface="Arial" pitchFamily="34" charset="0"/>
              <a:cs typeface="Arial" pitchFamily="34" charset="0"/>
            </a:endParaRPr>
          </a:p>
          <a:p>
            <a:pPr>
              <a:spcBef>
                <a:spcPts val="1200"/>
              </a:spcBef>
            </a:pPr>
            <a:r>
              <a:rPr lang="en-IE" sz="2000" dirty="0" smtClean="0">
                <a:latin typeface="Arial" pitchFamily="34" charset="0"/>
                <a:cs typeface="Arial" pitchFamily="34" charset="0"/>
              </a:rPr>
              <a:t>The analysis shows that there is a significant difference in farmer incomes between non-Disadvantaged Areas and Disadvantaged Areas.</a:t>
            </a:r>
          </a:p>
          <a:p>
            <a:pPr>
              <a:spcBef>
                <a:spcPts val="1200"/>
              </a:spcBef>
            </a:pPr>
            <a:r>
              <a:rPr lang="en-IE" sz="2000" dirty="0" smtClean="0">
                <a:latin typeface="Arial" pitchFamily="34" charset="0"/>
                <a:cs typeface="Arial" pitchFamily="34" charset="0"/>
              </a:rPr>
              <a:t>The analysis also shows a wide disparity in incomes between farmers in the lowest income quintile and those in the highest income quintile.</a:t>
            </a:r>
          </a:p>
          <a:p>
            <a:pPr>
              <a:spcBef>
                <a:spcPts val="1200"/>
              </a:spcBef>
            </a:pPr>
            <a:r>
              <a:rPr lang="en-US" sz="2000" dirty="0" smtClean="0">
                <a:latin typeface="Arial" pitchFamily="34" charset="0"/>
                <a:cs typeface="Arial" pitchFamily="34" charset="0"/>
              </a:rPr>
              <a:t>A corroboration exercise was conducted using reference year 2009, which produced similar results for absolute income levels and componential breakdowns. However, the two years are not directly comparable because of changes in the content of Form 11 from one year to the next.</a:t>
            </a:r>
            <a:endParaRPr lang="en-IE"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4D64296-2FA6-4EB0-8BF4-533CE90D1A2C}" type="slidenum">
              <a:rPr lang="en-IE" smtClean="0"/>
              <a:pPr/>
              <a:t>12</a:t>
            </a:fld>
            <a:endParaRPr lang="en-I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IE" sz="3600" dirty="0" smtClean="0">
                <a:solidFill>
                  <a:srgbClr val="7030A0"/>
                </a:solidFill>
              </a:rPr>
              <a:t>Introduction</a:t>
            </a:r>
            <a:endParaRPr lang="en-IE" sz="3600" dirty="0">
              <a:solidFill>
                <a:srgbClr val="7030A0"/>
              </a:solidFill>
            </a:endParaRPr>
          </a:p>
        </p:txBody>
      </p:sp>
      <p:sp>
        <p:nvSpPr>
          <p:cNvPr id="3" name="Content Placeholder 2"/>
          <p:cNvSpPr>
            <a:spLocks noGrp="1"/>
          </p:cNvSpPr>
          <p:nvPr>
            <p:ph idx="1"/>
          </p:nvPr>
        </p:nvSpPr>
        <p:spPr>
          <a:xfrm>
            <a:off x="467544" y="1196753"/>
            <a:ext cx="8229600" cy="5328592"/>
          </a:xfrm>
        </p:spPr>
        <p:txBody>
          <a:bodyPr>
            <a:normAutofit/>
          </a:bodyPr>
          <a:lstStyle/>
          <a:p>
            <a:pPr>
              <a:buNone/>
            </a:pPr>
            <a:r>
              <a:rPr lang="en-IE" sz="2400" dirty="0" smtClean="0">
                <a:latin typeface="Arial" pitchFamily="34" charset="0"/>
                <a:cs typeface="Arial" pitchFamily="34" charset="0"/>
              </a:rPr>
              <a:t>	This paper details an analysis of Irish farmer incomes in 2010, conducted by the Central Statistics Office (CSO) using self-assessment income tax returns to the Revenue Commissioners. </a:t>
            </a:r>
            <a:endParaRPr lang="en-GB" sz="2400" dirty="0" smtClean="0">
              <a:latin typeface="Arial" pitchFamily="34" charset="0"/>
              <a:cs typeface="Arial" pitchFamily="34" charset="0"/>
            </a:endParaRPr>
          </a:p>
          <a:p>
            <a:endParaRPr lang="en-IE" sz="2400" dirty="0">
              <a:latin typeface="+mj-lt"/>
            </a:endParaRPr>
          </a:p>
        </p:txBody>
      </p:sp>
      <p:sp>
        <p:nvSpPr>
          <p:cNvPr id="4" name="Slide Number Placeholder 3"/>
          <p:cNvSpPr>
            <a:spLocks noGrp="1"/>
          </p:cNvSpPr>
          <p:nvPr>
            <p:ph type="sldNum" sz="quarter" idx="12"/>
          </p:nvPr>
        </p:nvSpPr>
        <p:spPr/>
        <p:txBody>
          <a:bodyPr/>
          <a:lstStyle/>
          <a:p>
            <a:fld id="{D4D64296-2FA6-4EB0-8BF4-533CE90D1A2C}" type="slidenum">
              <a:rPr lang="en-IE" smtClean="0"/>
              <a:pPr/>
              <a:t>2</a:t>
            </a:fld>
            <a:endParaRPr lang="en-I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IE" sz="2800" dirty="0" smtClean="0"/>
              <a:t>Project initiation</a:t>
            </a:r>
            <a:endParaRPr lang="en-IE" sz="2800" dirty="0"/>
          </a:p>
        </p:txBody>
      </p:sp>
      <p:sp>
        <p:nvSpPr>
          <p:cNvPr id="3" name="Content Placeholder 2"/>
          <p:cNvSpPr>
            <a:spLocks noGrp="1"/>
          </p:cNvSpPr>
          <p:nvPr>
            <p:ph idx="1"/>
          </p:nvPr>
        </p:nvSpPr>
        <p:spPr>
          <a:xfrm>
            <a:off x="467544" y="908720"/>
            <a:ext cx="8229600" cy="5040560"/>
          </a:xfrm>
        </p:spPr>
        <p:txBody>
          <a:bodyPr>
            <a:normAutofit fontScale="70000" lnSpcReduction="20000"/>
          </a:bodyPr>
          <a:lstStyle/>
          <a:p>
            <a:r>
              <a:rPr lang="en-US" dirty="0" smtClean="0">
                <a:latin typeface="Arial" pitchFamily="34" charset="0"/>
                <a:cs typeface="Arial" pitchFamily="34" charset="0"/>
              </a:rPr>
              <a:t>The primary provider of administrative data for statistical purposes to the CSO is the Office of the Revenue Commissioners (Revenue). </a:t>
            </a:r>
          </a:p>
          <a:p>
            <a:pPr>
              <a:spcBef>
                <a:spcPts val="1200"/>
              </a:spcBef>
            </a:pPr>
            <a:r>
              <a:rPr lang="en-US" dirty="0" smtClean="0">
                <a:latin typeface="Arial" pitchFamily="34" charset="0"/>
                <a:cs typeface="Arial" pitchFamily="34" charset="0"/>
              </a:rPr>
              <a:t>Amongst the data holdings supplied is Income Tax Form 11 returns, the annual tax return of persons chargeable under self-assessment (in the main, self-employed persons).</a:t>
            </a:r>
            <a:r>
              <a:rPr lang="en-IE" dirty="0" smtClean="0">
                <a:latin typeface="Arial" pitchFamily="34" charset="0"/>
                <a:cs typeface="Arial" pitchFamily="34" charset="0"/>
              </a:rPr>
              <a:t> </a:t>
            </a:r>
          </a:p>
          <a:p>
            <a:pPr>
              <a:spcBef>
                <a:spcPts val="1200"/>
              </a:spcBef>
            </a:pPr>
            <a:r>
              <a:rPr lang="en-IE" dirty="0" smtClean="0">
                <a:latin typeface="Arial" pitchFamily="34" charset="0"/>
                <a:cs typeface="Arial" pitchFamily="34" charset="0"/>
              </a:rPr>
              <a:t>T</a:t>
            </a:r>
            <a:r>
              <a:rPr lang="en-US" dirty="0" smtClean="0">
                <a:latin typeface="Arial" pitchFamily="34" charset="0"/>
                <a:cs typeface="Arial" pitchFamily="34" charset="0"/>
              </a:rPr>
              <a:t>he CSO was approached by the Department of Agriculture, Food and the Marine (DAFM) to investigate whether income tax filings could be used to obtain information on the relative incomes of farmers in Disadvantaged Areas and non-Disadvantaged Areas. </a:t>
            </a:r>
            <a:endParaRPr lang="en-IE" dirty="0" smtClean="0">
              <a:latin typeface="Arial" pitchFamily="34" charset="0"/>
              <a:cs typeface="Arial" pitchFamily="34" charset="0"/>
            </a:endParaRPr>
          </a:p>
          <a:p>
            <a:pPr>
              <a:spcBef>
                <a:spcPts val="1200"/>
              </a:spcBef>
            </a:pPr>
            <a:r>
              <a:rPr lang="en-US" dirty="0" smtClean="0">
                <a:latin typeface="Arial" pitchFamily="34" charset="0"/>
                <a:cs typeface="Arial" pitchFamily="34" charset="0"/>
              </a:rPr>
              <a:t>The analysis focussed on reference year 2010, and on the following components of the Form 11 return: trading income, rental income, income from employment, social welfare transfers, and pension income. </a:t>
            </a:r>
          </a:p>
          <a:p>
            <a:pPr>
              <a:spcBef>
                <a:spcPts val="1200"/>
              </a:spcBef>
            </a:pPr>
            <a:endParaRPr lang="en-IE" sz="3600" dirty="0" smtClean="0">
              <a:latin typeface="Arial" pitchFamily="34" charset="0"/>
              <a:cs typeface="Arial" pitchFamily="34" charset="0"/>
            </a:endParaRPr>
          </a:p>
          <a:p>
            <a:endParaRPr lang="en-IE" dirty="0"/>
          </a:p>
        </p:txBody>
      </p:sp>
      <p:sp>
        <p:nvSpPr>
          <p:cNvPr id="4" name="Slide Number Placeholder 3"/>
          <p:cNvSpPr>
            <a:spLocks noGrp="1"/>
          </p:cNvSpPr>
          <p:nvPr>
            <p:ph type="sldNum" sz="quarter" idx="12"/>
          </p:nvPr>
        </p:nvSpPr>
        <p:spPr/>
        <p:txBody>
          <a:bodyPr/>
          <a:lstStyle/>
          <a:p>
            <a:fld id="{D4D64296-2FA6-4EB0-8BF4-533CE90D1A2C}" type="slidenum">
              <a:rPr lang="en-IE" smtClean="0"/>
              <a:pPr/>
              <a:t>3</a:t>
            </a:fld>
            <a:endParaRPr lang="en-I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92088"/>
          </a:xfrm>
        </p:spPr>
        <p:txBody>
          <a:bodyPr>
            <a:normAutofit/>
          </a:bodyPr>
          <a:lstStyle/>
          <a:p>
            <a:r>
              <a:rPr lang="en-IE" sz="2800" dirty="0" smtClean="0"/>
              <a:t>The analysis dataset</a:t>
            </a:r>
            <a:endParaRPr lang="en-IE" sz="2800" dirty="0"/>
          </a:p>
        </p:txBody>
      </p:sp>
      <p:sp>
        <p:nvSpPr>
          <p:cNvPr id="3" name="Content Placeholder 2"/>
          <p:cNvSpPr>
            <a:spLocks noGrp="1"/>
          </p:cNvSpPr>
          <p:nvPr>
            <p:ph idx="1"/>
          </p:nvPr>
        </p:nvSpPr>
        <p:spPr>
          <a:xfrm>
            <a:off x="467544" y="1052736"/>
            <a:ext cx="8229600" cy="4525963"/>
          </a:xfrm>
        </p:spPr>
        <p:txBody>
          <a:bodyPr>
            <a:normAutofit/>
          </a:bodyPr>
          <a:lstStyle/>
          <a:p>
            <a:r>
              <a:rPr lang="en-US" sz="2000" dirty="0" smtClean="0">
                <a:latin typeface="Arial" pitchFamily="34" charset="0"/>
                <a:cs typeface="Arial" pitchFamily="34" charset="0"/>
              </a:rPr>
              <a:t>The analysis dataset was 81,143 farmer filers. </a:t>
            </a:r>
          </a:p>
          <a:p>
            <a:r>
              <a:rPr lang="en-US" sz="2000" dirty="0" smtClean="0">
                <a:latin typeface="Arial" pitchFamily="34" charset="0"/>
                <a:cs typeface="Arial" pitchFamily="34" charset="0"/>
              </a:rPr>
              <a:t>Of this number, 75,646 filers had identified themselves as farmers on the Form 11 return, while another 5,497 Form 11 filers were identified as farmers from the DAFM list.</a:t>
            </a:r>
            <a:endParaRPr lang="en-IE" sz="2000" dirty="0" smtClean="0">
              <a:latin typeface="Arial" pitchFamily="34" charset="0"/>
              <a:cs typeface="Arial" pitchFamily="34" charset="0"/>
            </a:endParaRPr>
          </a:p>
          <a:p>
            <a:r>
              <a:rPr lang="en-US" sz="2000" dirty="0" smtClean="0">
                <a:latin typeface="Arial" pitchFamily="34" charset="0"/>
                <a:cs typeface="Arial" pitchFamily="34" charset="0"/>
              </a:rPr>
              <a:t>Note that the size of the analysis dataset reflects the fact that the analysis was performed on the earliest version of the Form 11 data holding received for reference year 2010.</a:t>
            </a:r>
          </a:p>
          <a:p>
            <a:r>
              <a:rPr lang="en-US" sz="2000" dirty="0" smtClean="0">
                <a:latin typeface="Arial" pitchFamily="34" charset="0"/>
                <a:cs typeface="Arial" pitchFamily="34" charset="0"/>
              </a:rPr>
              <a:t>Note also that many farmers deriving a low income from farming are not required to make Form 11 returns, as, with the agreement of Revenue, their PAYE credits (for example) are instead decreased to reflect the taxable element of farm income.</a:t>
            </a:r>
            <a:endParaRPr lang="en-IE" sz="2000" dirty="0" smtClean="0">
              <a:latin typeface="Arial" pitchFamily="34" charset="0"/>
              <a:cs typeface="Arial" pitchFamily="34" charset="0"/>
            </a:endParaRPr>
          </a:p>
          <a:p>
            <a:endParaRPr lang="en-IE" dirty="0"/>
          </a:p>
        </p:txBody>
      </p:sp>
      <p:sp>
        <p:nvSpPr>
          <p:cNvPr id="4" name="Slide Number Placeholder 3"/>
          <p:cNvSpPr>
            <a:spLocks noGrp="1"/>
          </p:cNvSpPr>
          <p:nvPr>
            <p:ph type="sldNum" sz="quarter" idx="12"/>
          </p:nvPr>
        </p:nvSpPr>
        <p:spPr/>
        <p:txBody>
          <a:bodyPr/>
          <a:lstStyle/>
          <a:p>
            <a:fld id="{D4D64296-2FA6-4EB0-8BF4-533CE90D1A2C}" type="slidenum">
              <a:rPr lang="en-IE" smtClean="0"/>
              <a:pPr/>
              <a:t>4</a:t>
            </a:fld>
            <a:endParaRPr lang="en-I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normAutofit/>
          </a:bodyPr>
          <a:lstStyle/>
          <a:p>
            <a:r>
              <a:rPr lang="en-IE" sz="2800" dirty="0" smtClean="0"/>
              <a:t>IT Form 11</a:t>
            </a:r>
            <a:endParaRPr lang="en-IE" sz="2800" dirty="0"/>
          </a:p>
        </p:txBody>
      </p:sp>
      <p:sp>
        <p:nvSpPr>
          <p:cNvPr id="3" name="Slide Number Placeholder 2"/>
          <p:cNvSpPr>
            <a:spLocks noGrp="1"/>
          </p:cNvSpPr>
          <p:nvPr>
            <p:ph type="sldNum" sz="quarter" idx="12"/>
          </p:nvPr>
        </p:nvSpPr>
        <p:spPr/>
        <p:txBody>
          <a:bodyPr/>
          <a:lstStyle/>
          <a:p>
            <a:fld id="{D4D64296-2FA6-4EB0-8BF4-533CE90D1A2C}" type="slidenum">
              <a:rPr lang="en-IE" smtClean="0"/>
              <a:pPr/>
              <a:t>5</a:t>
            </a:fld>
            <a:endParaRPr lang="en-IE" dirty="0"/>
          </a:p>
        </p:txBody>
      </p:sp>
      <p:pic>
        <p:nvPicPr>
          <p:cNvPr id="51202" name="Picture 2"/>
          <p:cNvPicPr>
            <a:picLocks noChangeAspect="1" noChangeArrowheads="1"/>
          </p:cNvPicPr>
          <p:nvPr/>
        </p:nvPicPr>
        <p:blipFill>
          <a:blip r:embed="rId3"/>
          <a:srcRect/>
          <a:stretch>
            <a:fillRect/>
          </a:stretch>
        </p:blipFill>
        <p:spPr bwMode="auto">
          <a:xfrm>
            <a:off x="850609" y="908720"/>
            <a:ext cx="7467271" cy="55721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648072"/>
          </a:xfrm>
        </p:spPr>
        <p:txBody>
          <a:bodyPr>
            <a:normAutofit/>
          </a:bodyPr>
          <a:lstStyle/>
          <a:p>
            <a:r>
              <a:rPr lang="en-IE" sz="2800" dirty="0" smtClean="0"/>
              <a:t>Form 11 Extract from Accounts (first page)</a:t>
            </a:r>
            <a:endParaRPr lang="en-IE" sz="2800" dirty="0"/>
          </a:p>
        </p:txBody>
      </p:sp>
      <p:sp>
        <p:nvSpPr>
          <p:cNvPr id="3" name="Slide Number Placeholder 2"/>
          <p:cNvSpPr>
            <a:spLocks noGrp="1"/>
          </p:cNvSpPr>
          <p:nvPr>
            <p:ph type="sldNum" sz="quarter" idx="12"/>
          </p:nvPr>
        </p:nvSpPr>
        <p:spPr/>
        <p:txBody>
          <a:bodyPr/>
          <a:lstStyle/>
          <a:p>
            <a:fld id="{D4D64296-2FA6-4EB0-8BF4-533CE90D1A2C}" type="slidenum">
              <a:rPr lang="en-IE" smtClean="0"/>
              <a:pPr/>
              <a:t>6</a:t>
            </a:fld>
            <a:endParaRPr lang="en-IE" dirty="0"/>
          </a:p>
        </p:txBody>
      </p:sp>
      <p:pic>
        <p:nvPicPr>
          <p:cNvPr id="50179" name="Picture 3"/>
          <p:cNvPicPr>
            <a:picLocks noChangeAspect="1" noChangeArrowheads="1"/>
          </p:cNvPicPr>
          <p:nvPr/>
        </p:nvPicPr>
        <p:blipFill>
          <a:blip r:embed="rId3"/>
          <a:srcRect/>
          <a:stretch>
            <a:fillRect/>
          </a:stretch>
        </p:blipFill>
        <p:spPr bwMode="auto">
          <a:xfrm>
            <a:off x="539552" y="836712"/>
            <a:ext cx="7920880" cy="58234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548680"/>
          </a:xfrm>
        </p:spPr>
        <p:txBody>
          <a:bodyPr>
            <a:normAutofit/>
          </a:bodyPr>
          <a:lstStyle/>
          <a:p>
            <a:r>
              <a:rPr lang="en-IE" sz="2700" dirty="0" smtClean="0"/>
              <a:t>Some definitions/notes</a:t>
            </a:r>
            <a:endParaRPr lang="en-IE" sz="2700" dirty="0"/>
          </a:p>
        </p:txBody>
      </p:sp>
      <p:sp>
        <p:nvSpPr>
          <p:cNvPr id="3" name="Content Placeholder 2"/>
          <p:cNvSpPr>
            <a:spLocks noGrp="1"/>
          </p:cNvSpPr>
          <p:nvPr>
            <p:ph idx="1"/>
          </p:nvPr>
        </p:nvSpPr>
        <p:spPr>
          <a:xfrm>
            <a:off x="467544" y="620688"/>
            <a:ext cx="8229600" cy="6048672"/>
          </a:xfrm>
        </p:spPr>
        <p:txBody>
          <a:bodyPr>
            <a:normAutofit fontScale="25000" lnSpcReduction="20000"/>
          </a:bodyPr>
          <a:lstStyle/>
          <a:p>
            <a:r>
              <a:rPr lang="en-US" sz="8000" dirty="0" smtClean="0">
                <a:latin typeface="Arial" pitchFamily="34" charset="0"/>
                <a:cs typeface="Arial" pitchFamily="34" charset="0"/>
              </a:rPr>
              <a:t>Farmer: For the purposes of this paper, a </a:t>
            </a:r>
            <a:r>
              <a:rPr lang="en-US" sz="8000" i="1" dirty="0" smtClean="0">
                <a:latin typeface="Arial" pitchFamily="34" charset="0"/>
                <a:cs typeface="Arial" pitchFamily="34" charset="0"/>
              </a:rPr>
              <a:t>farmer</a:t>
            </a:r>
            <a:r>
              <a:rPr lang="en-US" sz="8000" dirty="0" smtClean="0">
                <a:latin typeface="Arial" pitchFamily="34" charset="0"/>
                <a:cs typeface="Arial" pitchFamily="34" charset="0"/>
              </a:rPr>
              <a:t>  is any Form 11 filer (i) who identified himself or herself as a farmer on the Form 11 return, or (ii) whose Personal Public Service Number (PPSN) was on a list of farmer PPSNs provided by the DAFM</a:t>
            </a:r>
          </a:p>
          <a:p>
            <a:pPr>
              <a:spcBef>
                <a:spcPts val="1200"/>
              </a:spcBef>
            </a:pPr>
            <a:r>
              <a:rPr lang="en-IE" sz="8000" dirty="0" smtClean="0">
                <a:latin typeface="Arial" pitchFamily="34" charset="0"/>
                <a:cs typeface="Arial" pitchFamily="34" charset="0"/>
              </a:rPr>
              <a:t>Disadvantaged Area: A Disadvantaged Area is a townland designated as one in which the ability to farm is restricted by the physical environment. </a:t>
            </a:r>
          </a:p>
          <a:p>
            <a:pPr>
              <a:spcBef>
                <a:spcPts val="1200"/>
              </a:spcBef>
            </a:pPr>
            <a:r>
              <a:rPr lang="en-IE" sz="8000" dirty="0" smtClean="0">
                <a:latin typeface="Arial" pitchFamily="34" charset="0"/>
                <a:cs typeface="Arial" pitchFamily="34" charset="0"/>
              </a:rPr>
              <a:t>Income from Trade: Filers are allowed to make returns for up to three separate trades on the Form 11. The term </a:t>
            </a:r>
            <a:r>
              <a:rPr lang="en-IE" sz="8000" i="1" dirty="0" smtClean="0">
                <a:latin typeface="Arial" pitchFamily="34" charset="0"/>
                <a:cs typeface="Arial" pitchFamily="34" charset="0"/>
              </a:rPr>
              <a:t>Income from trade</a:t>
            </a:r>
            <a:r>
              <a:rPr lang="en-IE" sz="8000" dirty="0" smtClean="0">
                <a:latin typeface="Arial" pitchFamily="34" charset="0"/>
                <a:cs typeface="Arial" pitchFamily="34" charset="0"/>
              </a:rPr>
              <a:t>, as used in this paper, means income before any deductions for intermediate consumption or other expenses/inputs. It represents the combined, gross income from all types of trading activity, not just farming</a:t>
            </a:r>
            <a:r>
              <a:rPr lang="en-IE" sz="8000" dirty="0" smtClean="0">
                <a:latin typeface="Arial" pitchFamily="34" charset="0"/>
                <a:cs typeface="Arial" pitchFamily="34" charset="0"/>
              </a:rPr>
              <a:t>.</a:t>
            </a:r>
          </a:p>
          <a:p>
            <a:pPr>
              <a:spcBef>
                <a:spcPts val="1200"/>
              </a:spcBef>
            </a:pPr>
            <a:r>
              <a:rPr lang="en-IE" sz="8000" dirty="0" smtClean="0">
                <a:latin typeface="Arial" pitchFamily="34" charset="0"/>
                <a:cs typeface="Arial" pitchFamily="34" charset="0"/>
              </a:rPr>
              <a:t>Assessable profit: the amount on which the filer is assessable for tax.</a:t>
            </a:r>
            <a:endParaRPr lang="en-IE" sz="8000" dirty="0" smtClean="0">
              <a:latin typeface="Arial" pitchFamily="34" charset="0"/>
              <a:cs typeface="Arial" pitchFamily="34" charset="0"/>
            </a:endParaRPr>
          </a:p>
          <a:p>
            <a:pPr>
              <a:spcBef>
                <a:spcPts val="1200"/>
              </a:spcBef>
            </a:pPr>
            <a:r>
              <a:rPr lang="en-IE" sz="8000" dirty="0" smtClean="0">
                <a:latin typeface="Arial" pitchFamily="34" charset="0"/>
                <a:cs typeface="Arial" pitchFamily="34" charset="0"/>
              </a:rPr>
              <a:t>Only the taxable element of social welfare benefits is to be entered on the Form 11. Thus, Back to Work Allowance, Jobseekers Allowance, and Maternity Benefit, which are all exempt from income tax, should not be entered in the Form 11 return.</a:t>
            </a:r>
          </a:p>
          <a:p>
            <a:endParaRPr lang="en-IE" sz="4900" dirty="0" smtClean="0">
              <a:latin typeface="Arial" pitchFamily="34" charset="0"/>
              <a:cs typeface="Arial" pitchFamily="34" charset="0"/>
            </a:endParaRPr>
          </a:p>
          <a:p>
            <a:pPr>
              <a:spcBef>
                <a:spcPts val="0"/>
              </a:spcBef>
              <a:buNone/>
            </a:pPr>
            <a:r>
              <a:rPr lang="en-IE" sz="4900" dirty="0" smtClean="0">
                <a:latin typeface="Arial" pitchFamily="34" charset="0"/>
                <a:cs typeface="Arial" pitchFamily="34" charset="0"/>
              </a:rPr>
              <a:t>	</a:t>
            </a:r>
            <a:endParaRPr lang="en-IE" sz="3600" dirty="0" smtClean="0">
              <a:latin typeface="Arial" pitchFamily="34" charset="0"/>
              <a:cs typeface="Arial" pitchFamily="34" charset="0"/>
            </a:endParaRPr>
          </a:p>
          <a:p>
            <a:endParaRPr lang="en-IE" dirty="0" smtClean="0"/>
          </a:p>
          <a:p>
            <a:endParaRPr lang="en-IE" dirty="0"/>
          </a:p>
        </p:txBody>
      </p:sp>
      <p:sp>
        <p:nvSpPr>
          <p:cNvPr id="4" name="Slide Number Placeholder 3"/>
          <p:cNvSpPr>
            <a:spLocks noGrp="1"/>
          </p:cNvSpPr>
          <p:nvPr>
            <p:ph type="sldNum" sz="quarter" idx="12"/>
          </p:nvPr>
        </p:nvSpPr>
        <p:spPr/>
        <p:txBody>
          <a:bodyPr/>
          <a:lstStyle/>
          <a:p>
            <a:fld id="{D4D64296-2FA6-4EB0-8BF4-533CE90D1A2C}" type="slidenum">
              <a:rPr lang="en-IE" smtClean="0"/>
              <a:pPr/>
              <a:t>7</a:t>
            </a:fld>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84976" cy="1143000"/>
          </a:xfrm>
        </p:spPr>
        <p:txBody>
          <a:bodyPr>
            <a:noAutofit/>
          </a:bodyPr>
          <a:lstStyle/>
          <a:p>
            <a:r>
              <a:rPr lang="en-IE" sz="2200" dirty="0" smtClean="0"/>
              <a:t>Relative importance of each component of income, and income differences between non-Disadvantaged and Disadvantaged Areas</a:t>
            </a:r>
            <a:endParaRPr lang="en-IE" sz="2200" dirty="0"/>
          </a:p>
        </p:txBody>
      </p:sp>
      <p:sp>
        <p:nvSpPr>
          <p:cNvPr id="3" name="Content Placeholder 2"/>
          <p:cNvSpPr>
            <a:spLocks noGrp="1"/>
          </p:cNvSpPr>
          <p:nvPr>
            <p:ph idx="1"/>
          </p:nvPr>
        </p:nvSpPr>
        <p:spPr>
          <a:xfrm>
            <a:off x="457200" y="1600201"/>
            <a:ext cx="8435280" cy="5257799"/>
          </a:xfrm>
        </p:spPr>
        <p:txBody>
          <a:bodyPr>
            <a:normAutofit fontScale="92500" lnSpcReduction="20000"/>
          </a:bodyPr>
          <a:lstStyle/>
          <a:p>
            <a:pPr>
              <a:buNone/>
            </a:pPr>
            <a:endParaRPr lang="en-IE" dirty="0" smtClean="0"/>
          </a:p>
          <a:p>
            <a:endParaRPr lang="en-IE" dirty="0" smtClean="0"/>
          </a:p>
          <a:p>
            <a:endParaRPr lang="en-IE" dirty="0" smtClean="0"/>
          </a:p>
          <a:p>
            <a:endParaRPr lang="en-IE" dirty="0" smtClean="0"/>
          </a:p>
          <a:p>
            <a:endParaRPr lang="en-IE" dirty="0" smtClean="0"/>
          </a:p>
          <a:p>
            <a:pPr>
              <a:spcBef>
                <a:spcPts val="0"/>
              </a:spcBef>
            </a:pPr>
            <a:endParaRPr lang="en-US" sz="1700" dirty="0" smtClean="0">
              <a:latin typeface="+mj-lt"/>
            </a:endParaRPr>
          </a:p>
          <a:p>
            <a:pPr>
              <a:spcBef>
                <a:spcPts val="1200"/>
              </a:spcBef>
            </a:pPr>
            <a:endParaRPr lang="en-US" sz="1900" dirty="0" smtClean="0">
              <a:latin typeface="Arial" pitchFamily="34" charset="0"/>
              <a:cs typeface="Arial" pitchFamily="34" charset="0"/>
            </a:endParaRPr>
          </a:p>
          <a:p>
            <a:pPr>
              <a:spcBef>
                <a:spcPts val="1200"/>
              </a:spcBef>
            </a:pPr>
            <a:r>
              <a:rPr lang="en-US" sz="1900" dirty="0" smtClean="0">
                <a:latin typeface="Arial" pitchFamily="34" charset="0"/>
                <a:cs typeface="Arial" pitchFamily="34" charset="0"/>
              </a:rPr>
              <a:t>Income from trade accounts for almost 71% of Summed Income at state level. Income from trade in non-Disadvantaged Areas was 14% higher than that for Disadvantaged Areas.</a:t>
            </a:r>
          </a:p>
          <a:p>
            <a:pPr>
              <a:spcBef>
                <a:spcPts val="1200"/>
              </a:spcBef>
            </a:pPr>
            <a:r>
              <a:rPr lang="en-US" sz="1900" dirty="0" smtClean="0">
                <a:latin typeface="Arial" pitchFamily="34" charset="0"/>
                <a:cs typeface="Arial" pitchFamily="34" charset="0"/>
              </a:rPr>
              <a:t>Income from employment in Ireland, which is almost 20% of Summed Income, is relatively more important in Disadvantaged Areas (almost 21% of Summed Income) than in non-Disadvantaged Areas (over 18% of Summed Income).</a:t>
            </a:r>
          </a:p>
          <a:p>
            <a:pPr>
              <a:spcBef>
                <a:spcPts val="1200"/>
              </a:spcBef>
            </a:pPr>
            <a:r>
              <a:rPr lang="en-US" sz="1900" dirty="0" smtClean="0">
                <a:latin typeface="Arial" pitchFamily="34" charset="0"/>
                <a:cs typeface="Arial" pitchFamily="34" charset="0"/>
              </a:rPr>
              <a:t>Summed Income of farmer filers in non-Disadvantaged Areas was almost 15% more than that of those in Disadvantaged Areas.</a:t>
            </a:r>
            <a:endParaRPr lang="en-IE" sz="19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4D64296-2FA6-4EB0-8BF4-533CE90D1A2C}" type="slidenum">
              <a:rPr lang="en-IE" smtClean="0"/>
              <a:pPr/>
              <a:t>8</a:t>
            </a:fld>
            <a:endParaRPr lang="en-IE" dirty="0"/>
          </a:p>
        </p:txBody>
      </p:sp>
      <p:graphicFrame>
        <p:nvGraphicFramePr>
          <p:cNvPr id="5" name="Table 4"/>
          <p:cNvGraphicFramePr>
            <a:graphicFrameLocks noGrp="1"/>
          </p:cNvGraphicFramePr>
          <p:nvPr/>
        </p:nvGraphicFramePr>
        <p:xfrm>
          <a:off x="971600" y="1196752"/>
          <a:ext cx="6552729" cy="2880320"/>
        </p:xfrm>
        <a:graphic>
          <a:graphicData uri="http://schemas.openxmlformats.org/drawingml/2006/table">
            <a:tbl>
              <a:tblPr/>
              <a:tblGrid>
                <a:gridCol w="2576916"/>
                <a:gridCol w="1325271"/>
                <a:gridCol w="1325271"/>
                <a:gridCol w="1325271"/>
              </a:tblGrid>
              <a:tr h="428174">
                <a:tc gridSpan="4">
                  <a:txBody>
                    <a:bodyPr/>
                    <a:lstStyle/>
                    <a:p>
                      <a:pPr algn="l" fontAlgn="t"/>
                      <a:r>
                        <a:rPr lang="en-IE" sz="1100" b="1" i="0" u="none" strike="noStrike" dirty="0">
                          <a:solidFill>
                            <a:srgbClr val="000000"/>
                          </a:solidFill>
                          <a:latin typeface="Arial"/>
                        </a:rPr>
                        <a:t>Table 1 2010 Income Tax Farmer filer gross income, by non-Disadvantaged Areas and Disadvantaged Areas, Means</a:t>
                      </a:r>
                    </a:p>
                  </a:txBody>
                  <a:tcPr marL="9525" marR="9525" marT="9525" marB="0">
                    <a:lnL>
                      <a:noFill/>
                    </a:lnL>
                    <a:lnR>
                      <a:noFill/>
                    </a:lnR>
                    <a:lnT>
                      <a:noFill/>
                    </a:lnT>
                    <a:lnB>
                      <a:noFill/>
                    </a:lnB>
                  </a:tcPr>
                </a:tc>
                <a:tc hMerge="1">
                  <a:txBody>
                    <a:bodyPr/>
                    <a:lstStyle/>
                    <a:p>
                      <a:endParaRPr lang="en-IE"/>
                    </a:p>
                  </a:txBody>
                  <a:tcPr/>
                </a:tc>
                <a:tc hMerge="1">
                  <a:txBody>
                    <a:bodyPr/>
                    <a:lstStyle/>
                    <a:p>
                      <a:endParaRPr lang="en-IE"/>
                    </a:p>
                  </a:txBody>
                  <a:tcPr/>
                </a:tc>
                <a:tc hMerge="1">
                  <a:txBody>
                    <a:bodyPr/>
                    <a:lstStyle/>
                    <a:p>
                      <a:endParaRPr lang="en-IE"/>
                    </a:p>
                  </a:txBody>
                  <a:tcPr/>
                </a:tc>
              </a:tr>
              <a:tr h="625930">
                <a:tc>
                  <a:txBody>
                    <a:bodyPr/>
                    <a:lstStyle/>
                    <a:p>
                      <a:pPr algn="l" fontAlgn="b"/>
                      <a:r>
                        <a:rPr lang="en-IE" sz="1000" b="1" i="0" u="none" strike="noStrike" dirty="0">
                          <a:solidFill>
                            <a:srgbClr val="000000"/>
                          </a:solidFill>
                          <a:latin typeface="Arial"/>
                        </a:rPr>
                        <a:t>Component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non-</a:t>
                      </a:r>
                      <a:br>
                        <a:rPr lang="en-IE" sz="1000" b="1" i="0" u="none" strike="noStrike" dirty="0">
                          <a:solidFill>
                            <a:srgbClr val="000000"/>
                          </a:solidFill>
                          <a:latin typeface="Arial"/>
                        </a:rPr>
                      </a:br>
                      <a:r>
                        <a:rPr lang="en-IE" sz="1000" b="1" i="0" u="none" strike="noStrike" dirty="0">
                          <a:solidFill>
                            <a:srgbClr val="000000"/>
                          </a:solidFill>
                          <a:latin typeface="Arial"/>
                        </a:rPr>
                        <a:t> Disadvantaged</a:t>
                      </a:r>
                      <a:br>
                        <a:rPr lang="en-IE" sz="1000" b="1" i="0" u="none" strike="noStrike" dirty="0">
                          <a:solidFill>
                            <a:srgbClr val="000000"/>
                          </a:solidFill>
                          <a:latin typeface="Arial"/>
                        </a:rPr>
                      </a:br>
                      <a:r>
                        <a:rPr lang="en-IE" sz="1000" b="1" i="0" u="none" strike="noStrike" dirty="0">
                          <a:solidFill>
                            <a:srgbClr val="000000"/>
                          </a:solidFill>
                          <a:latin typeface="Arial"/>
                        </a:rPr>
                        <a:t> Areas,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Disadvantaged</a:t>
                      </a:r>
                      <a:br>
                        <a:rPr lang="en-IE" sz="1000" b="1" i="0" u="none" strike="noStrike" dirty="0">
                          <a:solidFill>
                            <a:srgbClr val="000000"/>
                          </a:solidFill>
                          <a:latin typeface="Arial"/>
                        </a:rPr>
                      </a:br>
                      <a:r>
                        <a:rPr lang="en-IE" sz="1000" b="1" i="0" u="none" strike="noStrike" dirty="0">
                          <a:solidFill>
                            <a:srgbClr val="000000"/>
                          </a:solidFill>
                          <a:latin typeface="Arial"/>
                        </a:rPr>
                        <a:t> Areas,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State,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r>
              <a:tr h="201076">
                <a:tc>
                  <a:txBody>
                    <a:bodyPr/>
                    <a:lstStyle/>
                    <a:p>
                      <a:pPr algn="l"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r>
              <a:tr h="283865">
                <a:tc>
                  <a:txBody>
                    <a:bodyPr/>
                    <a:lstStyle/>
                    <a:p>
                      <a:pPr algn="l" fontAlgn="t"/>
                      <a:r>
                        <a:rPr lang="en-IE" sz="1000" b="1" i="0" u="none" strike="noStrike" dirty="0">
                          <a:solidFill>
                            <a:srgbClr val="000000"/>
                          </a:solidFill>
                          <a:latin typeface="Arial"/>
                        </a:rPr>
                        <a:t>Income from trade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80,092</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70,201</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73,959</a:t>
                      </a:r>
                    </a:p>
                  </a:txBody>
                  <a:tcPr marL="9525" marR="9525" marT="9525" marB="0">
                    <a:lnL>
                      <a:noFill/>
                    </a:lnL>
                    <a:lnR>
                      <a:noFill/>
                    </a:lnR>
                    <a:lnT>
                      <a:noFill/>
                    </a:lnT>
                    <a:lnB>
                      <a:noFill/>
                    </a:lnB>
                    <a:solidFill>
                      <a:srgbClr val="EAF1DD"/>
                    </a:solidFill>
                  </a:tcPr>
                </a:tc>
              </a:tr>
              <a:tr h="268255">
                <a:tc>
                  <a:txBody>
                    <a:bodyPr/>
                    <a:lstStyle/>
                    <a:p>
                      <a:pPr algn="l" fontAlgn="t"/>
                      <a:r>
                        <a:rPr lang="en-IE" sz="1000" b="1" i="0" u="none" strike="noStrike" dirty="0">
                          <a:solidFill>
                            <a:srgbClr val="000000"/>
                          </a:solidFill>
                          <a:latin typeface="Arial"/>
                        </a:rPr>
                        <a:t>Gross rent receivable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6,517</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3,173</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4,444</a:t>
                      </a:r>
                    </a:p>
                  </a:txBody>
                  <a:tcPr marL="9525" marR="9525" marT="9525" marB="0">
                    <a:lnL>
                      <a:noFill/>
                    </a:lnL>
                    <a:lnR>
                      <a:noFill/>
                    </a:lnR>
                    <a:lnT>
                      <a:noFill/>
                    </a:lnT>
                    <a:lnB>
                      <a:noFill/>
                    </a:lnB>
                    <a:solidFill>
                      <a:srgbClr val="EAF1DD"/>
                    </a:solidFill>
                  </a:tcPr>
                </a:tc>
              </a:tr>
              <a:tr h="268255">
                <a:tc>
                  <a:txBody>
                    <a:bodyPr/>
                    <a:lstStyle/>
                    <a:p>
                      <a:pPr algn="l" fontAlgn="t"/>
                      <a:r>
                        <a:rPr lang="en-IE" sz="1000" b="1" i="0" u="none" strike="noStrike" dirty="0">
                          <a:solidFill>
                            <a:srgbClr val="000000"/>
                          </a:solidFill>
                          <a:latin typeface="Arial"/>
                        </a:rPr>
                        <a:t>Income from employment in Ireland</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20,829</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20,615</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20,696</a:t>
                      </a:r>
                    </a:p>
                  </a:txBody>
                  <a:tcPr marL="9525" marR="9525" marT="9525" marB="0">
                    <a:lnL>
                      <a:noFill/>
                    </a:lnL>
                    <a:lnR>
                      <a:noFill/>
                    </a:lnR>
                    <a:lnT>
                      <a:noFill/>
                    </a:lnT>
                    <a:lnB>
                      <a:noFill/>
                    </a:lnB>
                    <a:solidFill>
                      <a:srgbClr val="EAF1DD"/>
                    </a:solidFill>
                  </a:tcPr>
                </a:tc>
              </a:tr>
              <a:tr h="268255">
                <a:tc>
                  <a:txBody>
                    <a:bodyPr/>
                    <a:lstStyle/>
                    <a:p>
                      <a:pPr algn="l" fontAlgn="t"/>
                      <a:r>
                        <a:rPr lang="en-IE" sz="1000" b="1" i="0" u="none" strike="noStrike" dirty="0">
                          <a:solidFill>
                            <a:srgbClr val="000000"/>
                          </a:solidFill>
                          <a:latin typeface="Arial"/>
                        </a:rPr>
                        <a:t>Taxable social welfare payments</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4,017</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3,707</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3,825</a:t>
                      </a:r>
                    </a:p>
                  </a:txBody>
                  <a:tcPr marL="9525" marR="9525" marT="9525" marB="0">
                    <a:lnL>
                      <a:noFill/>
                    </a:lnL>
                    <a:lnR>
                      <a:noFill/>
                    </a:lnR>
                    <a:lnT>
                      <a:noFill/>
                    </a:lnT>
                    <a:lnB>
                      <a:noFill/>
                    </a:lnB>
                    <a:solidFill>
                      <a:srgbClr val="EAF1DD"/>
                    </a:solidFill>
                  </a:tcPr>
                </a:tc>
              </a:tr>
              <a:tr h="268255">
                <a:tc>
                  <a:txBody>
                    <a:bodyPr/>
                    <a:lstStyle/>
                    <a:p>
                      <a:pPr algn="l" fontAlgn="t"/>
                      <a:r>
                        <a:rPr lang="en-IE" sz="1000" b="1" i="0" u="none" strike="noStrike" dirty="0">
                          <a:solidFill>
                            <a:srgbClr val="000000"/>
                          </a:solidFill>
                          <a:latin typeface="Arial"/>
                        </a:rPr>
                        <a:t>Irish pensions (non-social welfare)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1,964</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1,236</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1,513</a:t>
                      </a:r>
                    </a:p>
                  </a:txBody>
                  <a:tcPr marL="9525" marR="9525" marT="9525" marB="0">
                    <a:lnL>
                      <a:noFill/>
                    </a:lnL>
                    <a:lnR>
                      <a:noFill/>
                    </a:lnR>
                    <a:lnT>
                      <a:noFill/>
                    </a:lnT>
                    <a:lnB>
                      <a:noFill/>
                    </a:lnB>
                    <a:solidFill>
                      <a:srgbClr val="EAF1DD"/>
                    </a:solidFill>
                  </a:tcPr>
                </a:tc>
              </a:tr>
              <a:tr h="268255">
                <a:tc>
                  <a:txBody>
                    <a:bodyPr/>
                    <a:lstStyle/>
                    <a:p>
                      <a:pPr algn="l" fontAlgn="t"/>
                      <a:r>
                        <a:rPr lang="en-IE" sz="1000" b="1" i="0" u="none" strike="noStrike" dirty="0">
                          <a:solidFill>
                            <a:srgbClr val="000000"/>
                          </a:solidFill>
                          <a:latin typeface="Arial"/>
                        </a:rPr>
                        <a:t>Summed Income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113,418</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98,933</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104,436</a:t>
                      </a:r>
                    </a:p>
                  </a:txBody>
                  <a:tcPr marL="9525" marR="9525" marT="9525" marB="0">
                    <a:lnL>
                      <a:noFill/>
                    </a:lnL>
                    <a:lnR>
                      <a:noFill/>
                    </a:lnR>
                    <a:lnT>
                      <a:noFill/>
                    </a:lnT>
                    <a:lnB>
                      <a:noFill/>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936104"/>
          </a:xfrm>
        </p:spPr>
        <p:txBody>
          <a:bodyPr>
            <a:normAutofit/>
          </a:bodyPr>
          <a:lstStyle/>
          <a:p>
            <a:r>
              <a:rPr lang="en-IE" sz="2400" dirty="0" smtClean="0"/>
              <a:t>Income, profit from farm trade, by non-Disadvantaged Areas and Disadvantaged Areas </a:t>
            </a:r>
            <a:endParaRPr lang="en-IE" sz="2400" dirty="0"/>
          </a:p>
        </p:txBody>
      </p:sp>
      <p:sp>
        <p:nvSpPr>
          <p:cNvPr id="3" name="Content Placeholder 2"/>
          <p:cNvSpPr>
            <a:spLocks noGrp="1"/>
          </p:cNvSpPr>
          <p:nvPr>
            <p:ph idx="1"/>
          </p:nvPr>
        </p:nvSpPr>
        <p:spPr>
          <a:xfrm>
            <a:off x="323528" y="1052736"/>
            <a:ext cx="8568952" cy="5544616"/>
          </a:xfrm>
        </p:spPr>
        <p:txBody>
          <a:bodyPr>
            <a:normAutofit fontScale="70000" lnSpcReduction="20000"/>
          </a:bodyPr>
          <a:lstStyle/>
          <a:p>
            <a:pPr>
              <a:buNone/>
            </a:pPr>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sz="2600" dirty="0" smtClean="0">
              <a:latin typeface="Arial" pitchFamily="34" charset="0"/>
              <a:cs typeface="Arial" pitchFamily="34" charset="0"/>
            </a:endParaRPr>
          </a:p>
          <a:p>
            <a:r>
              <a:rPr lang="en-IE" sz="2600" dirty="0" smtClean="0">
                <a:latin typeface="Arial" pitchFamily="34" charset="0"/>
                <a:cs typeface="Arial" pitchFamily="34" charset="0"/>
              </a:rPr>
              <a:t>Income from farm trade of farmer filers accounted for almost 79% of income from all trades (see Table 1).</a:t>
            </a:r>
          </a:p>
          <a:p>
            <a:pPr>
              <a:spcBef>
                <a:spcPts val="1200"/>
              </a:spcBef>
            </a:pPr>
            <a:r>
              <a:rPr lang="en-IE" sz="2600" dirty="0" smtClean="0">
                <a:latin typeface="Arial" pitchFamily="34" charset="0"/>
                <a:cs typeface="Arial" pitchFamily="34" charset="0"/>
              </a:rPr>
              <a:t>The income from farm trade of farmers in non-Disadvantaged Areas was almost 17% higher than that of farmers in Disadvantaged Areas.</a:t>
            </a:r>
          </a:p>
          <a:p>
            <a:pPr>
              <a:spcBef>
                <a:spcPts val="1200"/>
              </a:spcBef>
            </a:pPr>
            <a:r>
              <a:rPr lang="en-IE" sz="2600" dirty="0" smtClean="0">
                <a:latin typeface="Arial" pitchFamily="34" charset="0"/>
                <a:cs typeface="Arial" pitchFamily="34" charset="0"/>
              </a:rPr>
              <a:t>Assessable profit from all trades was almost 33% higher in non-Disadvantaged Areas; in terms of farm trade alone, profit for farmers in non-Disadvantaged Areas was more than 31% higher than for Disadvantaged Areas.</a:t>
            </a:r>
          </a:p>
          <a:p>
            <a:endParaRPr lang="en-IE" dirty="0"/>
          </a:p>
        </p:txBody>
      </p:sp>
      <p:sp>
        <p:nvSpPr>
          <p:cNvPr id="4" name="Slide Number Placeholder 3"/>
          <p:cNvSpPr>
            <a:spLocks noGrp="1"/>
          </p:cNvSpPr>
          <p:nvPr>
            <p:ph type="sldNum" sz="quarter" idx="12"/>
          </p:nvPr>
        </p:nvSpPr>
        <p:spPr/>
        <p:txBody>
          <a:bodyPr/>
          <a:lstStyle/>
          <a:p>
            <a:fld id="{D4D64296-2FA6-4EB0-8BF4-533CE90D1A2C}" type="slidenum">
              <a:rPr lang="en-IE" smtClean="0"/>
              <a:pPr/>
              <a:t>9</a:t>
            </a:fld>
            <a:endParaRPr lang="en-IE" dirty="0"/>
          </a:p>
        </p:txBody>
      </p:sp>
      <p:graphicFrame>
        <p:nvGraphicFramePr>
          <p:cNvPr id="5" name="Table 4"/>
          <p:cNvGraphicFramePr>
            <a:graphicFrameLocks noGrp="1"/>
          </p:cNvGraphicFramePr>
          <p:nvPr/>
        </p:nvGraphicFramePr>
        <p:xfrm>
          <a:off x="899592" y="1196752"/>
          <a:ext cx="6552728" cy="2865158"/>
        </p:xfrm>
        <a:graphic>
          <a:graphicData uri="http://schemas.openxmlformats.org/drawingml/2006/table">
            <a:tbl>
              <a:tblPr/>
              <a:tblGrid>
                <a:gridCol w="2886321"/>
                <a:gridCol w="1326147"/>
                <a:gridCol w="1248139"/>
                <a:gridCol w="1092121"/>
              </a:tblGrid>
              <a:tr h="432048">
                <a:tc gridSpan="4">
                  <a:txBody>
                    <a:bodyPr/>
                    <a:lstStyle/>
                    <a:p>
                      <a:pPr algn="l" fontAlgn="b"/>
                      <a:r>
                        <a:rPr lang="en-IE" sz="1100" b="1" i="0" u="none" strike="noStrike" dirty="0">
                          <a:solidFill>
                            <a:srgbClr val="000000"/>
                          </a:solidFill>
                          <a:latin typeface="Arial"/>
                        </a:rPr>
                        <a:t>Table 2 2010 Income Tax Farmer filer </a:t>
                      </a:r>
                      <a:r>
                        <a:rPr lang="en-IE" sz="1100" b="1" i="0" u="none" strike="noStrike" dirty="0" smtClean="0">
                          <a:solidFill>
                            <a:srgbClr val="000000"/>
                          </a:solidFill>
                          <a:latin typeface="Arial"/>
                        </a:rPr>
                        <a:t>gross income </a:t>
                      </a:r>
                      <a:r>
                        <a:rPr lang="en-IE" sz="1100" b="1" i="0" u="none" strike="noStrike" dirty="0">
                          <a:solidFill>
                            <a:srgbClr val="000000"/>
                          </a:solidFill>
                          <a:latin typeface="Arial"/>
                        </a:rPr>
                        <a:t>and profit categories, by non-Disadvantaged Areas and Disadvantaged Areas, Means</a:t>
                      </a:r>
                    </a:p>
                  </a:txBody>
                  <a:tcPr marL="9525" marR="9525" marT="9525" marB="0" anchor="b">
                    <a:lnL>
                      <a:noFill/>
                    </a:lnL>
                    <a:lnR>
                      <a:noFill/>
                    </a:lnR>
                    <a:lnT>
                      <a:noFill/>
                    </a:lnT>
                    <a:lnB>
                      <a:noFill/>
                    </a:lnB>
                  </a:tcPr>
                </a:tc>
                <a:tc hMerge="1">
                  <a:txBody>
                    <a:bodyPr/>
                    <a:lstStyle/>
                    <a:p>
                      <a:endParaRPr lang="en-IE"/>
                    </a:p>
                  </a:txBody>
                  <a:tcPr/>
                </a:tc>
                <a:tc hMerge="1">
                  <a:txBody>
                    <a:bodyPr/>
                    <a:lstStyle/>
                    <a:p>
                      <a:endParaRPr lang="en-IE"/>
                    </a:p>
                  </a:txBody>
                  <a:tcPr/>
                </a:tc>
                <a:tc hMerge="1">
                  <a:txBody>
                    <a:bodyPr/>
                    <a:lstStyle/>
                    <a:p>
                      <a:endParaRPr lang="en-IE"/>
                    </a:p>
                  </a:txBody>
                  <a:tcPr/>
                </a:tc>
              </a:tr>
              <a:tr h="639986">
                <a:tc>
                  <a:txBody>
                    <a:bodyPr/>
                    <a:lstStyle/>
                    <a:p>
                      <a:pPr algn="l" fontAlgn="b"/>
                      <a:r>
                        <a:rPr lang="en-IE" sz="1000" b="1" i="0" u="none" strike="noStrike" dirty="0">
                          <a:solidFill>
                            <a:srgbClr val="000000"/>
                          </a:solidFill>
                          <a:latin typeface="Arial"/>
                        </a:rPr>
                        <a:t>Component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non-</a:t>
                      </a:r>
                      <a:br>
                        <a:rPr lang="en-IE" sz="1000" b="1" i="0" u="none" strike="noStrike" dirty="0">
                          <a:solidFill>
                            <a:srgbClr val="000000"/>
                          </a:solidFill>
                          <a:latin typeface="Arial"/>
                        </a:rPr>
                      </a:br>
                      <a:r>
                        <a:rPr lang="en-IE" sz="1000" b="1" i="0" u="none" strike="noStrike" dirty="0">
                          <a:solidFill>
                            <a:srgbClr val="000000"/>
                          </a:solidFill>
                          <a:latin typeface="Arial"/>
                        </a:rPr>
                        <a:t>Disadvantaged Areas,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Disadvantaged</a:t>
                      </a:r>
                      <a:br>
                        <a:rPr lang="en-IE" sz="1000" b="1" i="0" u="none" strike="noStrike" dirty="0">
                          <a:solidFill>
                            <a:srgbClr val="000000"/>
                          </a:solidFill>
                          <a:latin typeface="Arial"/>
                        </a:rPr>
                      </a:br>
                      <a:r>
                        <a:rPr lang="en-IE" sz="1000" b="1" i="0" u="none" strike="noStrike" dirty="0">
                          <a:solidFill>
                            <a:srgbClr val="000000"/>
                          </a:solidFill>
                          <a:latin typeface="Arial"/>
                        </a:rPr>
                        <a:t> Areas,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IE" sz="1000" b="1" i="0" u="none" strike="noStrike" dirty="0">
                          <a:solidFill>
                            <a:srgbClr val="000000"/>
                          </a:solidFill>
                          <a:latin typeface="Arial"/>
                        </a:rPr>
                        <a:t>State,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r>
              <a:tr h="217444">
                <a:tc>
                  <a:txBody>
                    <a:bodyPr/>
                    <a:lstStyle/>
                    <a:p>
                      <a:pPr algn="l"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IE" sz="1000" b="1" i="0" u="none" strike="noStrike" dirty="0">
                          <a:solidFill>
                            <a:srgbClr val="000000"/>
                          </a:solidFill>
                          <a:latin typeface="Arial"/>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r>
              <a:tr h="315136">
                <a:tc>
                  <a:txBody>
                    <a:bodyPr/>
                    <a:lstStyle/>
                    <a:p>
                      <a:pPr algn="l" fontAlgn="t"/>
                      <a:r>
                        <a:rPr lang="en-IE" sz="1000" b="1" i="0" u="none" strike="noStrike" dirty="0">
                          <a:solidFill>
                            <a:srgbClr val="000000"/>
                          </a:solidFill>
                          <a:latin typeface="Arial"/>
                        </a:rPr>
                        <a:t>Income from farm trade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63,981</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54,719</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58,238</a:t>
                      </a:r>
                    </a:p>
                  </a:txBody>
                  <a:tcPr marL="9525" marR="9525" marT="9525" marB="0">
                    <a:lnL>
                      <a:noFill/>
                    </a:lnL>
                    <a:lnR>
                      <a:noFill/>
                    </a:lnR>
                    <a:lnT>
                      <a:noFill/>
                    </a:lnT>
                    <a:lnB>
                      <a:noFill/>
                    </a:lnB>
                    <a:solidFill>
                      <a:srgbClr val="EAF1DD"/>
                    </a:solidFill>
                  </a:tcPr>
                </a:tc>
              </a:tr>
              <a:tr h="315136">
                <a:tc>
                  <a:txBody>
                    <a:bodyPr/>
                    <a:lstStyle/>
                    <a:p>
                      <a:pPr algn="l" fontAlgn="t"/>
                      <a:r>
                        <a:rPr lang="en-IE" sz="1000" b="1" i="0" u="none" strike="noStrike" dirty="0">
                          <a:solidFill>
                            <a:srgbClr val="000000"/>
                          </a:solidFill>
                          <a:latin typeface="Arial"/>
                        </a:rPr>
                        <a:t>Income from other sources</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49,438</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44,214</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46,198</a:t>
                      </a:r>
                    </a:p>
                  </a:txBody>
                  <a:tcPr marL="9525" marR="9525" marT="9525" marB="0">
                    <a:lnL>
                      <a:noFill/>
                    </a:lnL>
                    <a:lnR>
                      <a:noFill/>
                    </a:lnR>
                    <a:lnT>
                      <a:noFill/>
                    </a:lnT>
                    <a:lnB>
                      <a:noFill/>
                    </a:lnB>
                    <a:solidFill>
                      <a:srgbClr val="EAF1DD"/>
                    </a:solidFill>
                  </a:tcPr>
                </a:tc>
              </a:tr>
              <a:tr h="315136">
                <a:tc>
                  <a:txBody>
                    <a:bodyPr/>
                    <a:lstStyle/>
                    <a:p>
                      <a:pPr algn="l" fontAlgn="t"/>
                      <a:r>
                        <a:rPr lang="en-IE" sz="1000" b="1" i="0" u="none" strike="noStrike" dirty="0">
                          <a:solidFill>
                            <a:srgbClr val="000000"/>
                          </a:solidFill>
                          <a:latin typeface="Arial"/>
                        </a:rPr>
                        <a:t>Assessable profit from trade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22,493</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16,925</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19,040</a:t>
                      </a:r>
                    </a:p>
                  </a:txBody>
                  <a:tcPr marL="9525" marR="9525" marT="9525" marB="0">
                    <a:lnL>
                      <a:noFill/>
                    </a:lnL>
                    <a:lnR>
                      <a:noFill/>
                    </a:lnR>
                    <a:lnT>
                      <a:noFill/>
                    </a:lnT>
                    <a:lnB>
                      <a:noFill/>
                    </a:lnB>
                    <a:solidFill>
                      <a:srgbClr val="EAF1DD"/>
                    </a:solidFill>
                  </a:tcPr>
                </a:tc>
              </a:tr>
              <a:tr h="315136">
                <a:tc>
                  <a:txBody>
                    <a:bodyPr/>
                    <a:lstStyle/>
                    <a:p>
                      <a:pPr algn="l" fontAlgn="t"/>
                      <a:r>
                        <a:rPr lang="en-IE" sz="1000" b="1" i="0" u="none" strike="noStrike" dirty="0">
                          <a:solidFill>
                            <a:srgbClr val="000000"/>
                          </a:solidFill>
                          <a:latin typeface="Arial"/>
                        </a:rPr>
                        <a:t>Assessable profit from farm trade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16,979</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12,936</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14,472</a:t>
                      </a:r>
                    </a:p>
                  </a:txBody>
                  <a:tcPr marL="9525" marR="9525" marT="9525" marB="0">
                    <a:lnL>
                      <a:noFill/>
                    </a:lnL>
                    <a:lnR>
                      <a:noFill/>
                    </a:lnR>
                    <a:lnT>
                      <a:noFill/>
                    </a:lnT>
                    <a:lnB>
                      <a:noFill/>
                    </a:lnB>
                    <a:solidFill>
                      <a:srgbClr val="EAF1DD"/>
                    </a:solidFill>
                  </a:tcPr>
                </a:tc>
              </a:tr>
              <a:tr h="315136">
                <a:tc>
                  <a:txBody>
                    <a:bodyPr/>
                    <a:lstStyle/>
                    <a:p>
                      <a:pPr algn="l" fontAlgn="t"/>
                      <a:r>
                        <a:rPr lang="en-IE" sz="1000" b="1" i="0" u="none" strike="noStrike" dirty="0">
                          <a:solidFill>
                            <a:srgbClr val="000000"/>
                          </a:solidFill>
                          <a:latin typeface="Arial"/>
                        </a:rPr>
                        <a:t>Assessable profit from non-farm trade</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5,514</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3,989</a:t>
                      </a:r>
                    </a:p>
                  </a:txBody>
                  <a:tcPr marL="9525" marR="9525" marT="9525" marB="0">
                    <a:lnL>
                      <a:noFill/>
                    </a:lnL>
                    <a:lnR>
                      <a:noFill/>
                    </a:lnR>
                    <a:lnT>
                      <a:noFill/>
                    </a:lnT>
                    <a:lnB>
                      <a:noFill/>
                    </a:lnB>
                    <a:solidFill>
                      <a:srgbClr val="EAF1DD"/>
                    </a:solidFill>
                  </a:tcPr>
                </a:tc>
                <a:tc>
                  <a:txBody>
                    <a:bodyPr/>
                    <a:lstStyle/>
                    <a:p>
                      <a:pPr algn="r" fontAlgn="t"/>
                      <a:r>
                        <a:rPr lang="en-IE" sz="1000" b="1" i="0" u="none" strike="noStrike" dirty="0">
                          <a:solidFill>
                            <a:srgbClr val="000000"/>
                          </a:solidFill>
                          <a:latin typeface="Arial"/>
                        </a:rPr>
                        <a:t>4,568</a:t>
                      </a:r>
                    </a:p>
                  </a:txBody>
                  <a:tcPr marL="9525" marR="9525" marT="9525" marB="0">
                    <a:lnL>
                      <a:noFill/>
                    </a:lnL>
                    <a:lnR>
                      <a:noFill/>
                    </a:lnR>
                    <a:lnT>
                      <a:noFill/>
                    </a:lnT>
                    <a:lnB>
                      <a:noFill/>
                    </a:lnB>
                    <a:solidFill>
                      <a:srgbClr val="EAF1DD"/>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2318</TotalTime>
  <Words>2891</Words>
  <Application>Microsoft Office PowerPoint</Application>
  <PresentationFormat>On-screen Show (4:3)</PresentationFormat>
  <Paragraphs>334</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Default Design</vt:lpstr>
      <vt:lpstr>Income Estimates for Irish Farmers using self-assessment income tax returns</vt:lpstr>
      <vt:lpstr>Introduction</vt:lpstr>
      <vt:lpstr>Project initiation</vt:lpstr>
      <vt:lpstr>The analysis dataset</vt:lpstr>
      <vt:lpstr>IT Form 11</vt:lpstr>
      <vt:lpstr>Form 11 Extract from Accounts (first page)</vt:lpstr>
      <vt:lpstr>Some definitions/notes</vt:lpstr>
      <vt:lpstr>Relative importance of each component of income, and income differences between non-Disadvantaged and Disadvantaged Areas</vt:lpstr>
      <vt:lpstr>Income, profit from farm trade, by non-Disadvantaged Areas and Disadvantaged Areas </vt:lpstr>
      <vt:lpstr>Summed Income quintile analysis, State level</vt:lpstr>
      <vt:lpstr>Marital characteristics, by non-Disadvantaged Areas and Disadvantaged Areas </vt:lpstr>
      <vt:lpstr>Conclusions</vt:lpstr>
    </vt:vector>
  </TitlesOfParts>
  <Company>Central Statistics 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Data Seminar       - an added dimension to official statistics</dc:title>
  <dc:creator>dunnejo</dc:creator>
  <cp:lastModifiedBy>John Hayes</cp:lastModifiedBy>
  <cp:revision>226</cp:revision>
  <dcterms:created xsi:type="dcterms:W3CDTF">2010-01-14T14:07:28Z</dcterms:created>
  <dcterms:modified xsi:type="dcterms:W3CDTF">2012-11-21T11:47:10Z</dcterms:modified>
</cp:coreProperties>
</file>