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9"/>
  </p:notesMasterIdLst>
  <p:handoutMasterIdLst>
    <p:handoutMasterId r:id="rId30"/>
  </p:handoutMasterIdLst>
  <p:sldIdLst>
    <p:sldId id="636" r:id="rId2"/>
    <p:sldId id="659" r:id="rId3"/>
    <p:sldId id="716" r:id="rId4"/>
    <p:sldId id="710" r:id="rId5"/>
    <p:sldId id="715" r:id="rId6"/>
    <p:sldId id="718" r:id="rId7"/>
    <p:sldId id="721" r:id="rId8"/>
    <p:sldId id="722" r:id="rId9"/>
    <p:sldId id="720" r:id="rId10"/>
    <p:sldId id="702" r:id="rId11"/>
    <p:sldId id="714" r:id="rId12"/>
    <p:sldId id="712" r:id="rId13"/>
    <p:sldId id="713" r:id="rId14"/>
    <p:sldId id="719" r:id="rId15"/>
    <p:sldId id="701" r:id="rId16"/>
    <p:sldId id="705" r:id="rId17"/>
    <p:sldId id="707" r:id="rId18"/>
    <p:sldId id="677" r:id="rId19"/>
    <p:sldId id="708" r:id="rId20"/>
    <p:sldId id="709" r:id="rId21"/>
    <p:sldId id="711" r:id="rId22"/>
    <p:sldId id="665" r:id="rId23"/>
    <p:sldId id="623" r:id="rId24"/>
    <p:sldId id="704" r:id="rId25"/>
    <p:sldId id="706" r:id="rId26"/>
    <p:sldId id="672" r:id="rId27"/>
    <p:sldId id="671" r:id="rId28"/>
  </p:sldIdLst>
  <p:sldSz cx="13004800" cy="9753600"/>
  <p:notesSz cx="9926638" cy="6797675"/>
  <p:defaultTextStyle>
    <a:defPPr>
      <a:defRPr lang="en-US"/>
    </a:defPPr>
    <a:lvl1pPr algn="ctr" rtl="0" fontAlgn="base">
      <a:spcBef>
        <a:spcPct val="0"/>
      </a:spcBef>
      <a:spcAft>
        <a:spcPct val="0"/>
      </a:spcAft>
      <a:defRPr sz="3300" kern="1200">
        <a:solidFill>
          <a:srgbClr val="000000"/>
        </a:solidFill>
        <a:latin typeface="Gill Sans" charset="0"/>
        <a:ea typeface="ヒラギノ角ゴ Pro W3" charset="0"/>
        <a:cs typeface="ヒラギノ角ゴ Pro W3" charset="0"/>
        <a:sym typeface="Gill Sans" charset="0"/>
      </a:defRPr>
    </a:lvl1pPr>
    <a:lvl2pPr marL="455863" algn="ctr" rtl="0" fontAlgn="base">
      <a:spcBef>
        <a:spcPct val="0"/>
      </a:spcBef>
      <a:spcAft>
        <a:spcPct val="0"/>
      </a:spcAft>
      <a:defRPr sz="3300" kern="1200">
        <a:solidFill>
          <a:srgbClr val="000000"/>
        </a:solidFill>
        <a:latin typeface="Gill Sans" charset="0"/>
        <a:ea typeface="ヒラギノ角ゴ Pro W3" charset="0"/>
        <a:cs typeface="ヒラギノ角ゴ Pro W3" charset="0"/>
        <a:sym typeface="Gill Sans" charset="0"/>
      </a:defRPr>
    </a:lvl2pPr>
    <a:lvl3pPr marL="911726" algn="ctr" rtl="0" fontAlgn="base">
      <a:spcBef>
        <a:spcPct val="0"/>
      </a:spcBef>
      <a:spcAft>
        <a:spcPct val="0"/>
      </a:spcAft>
      <a:defRPr sz="3300" kern="1200">
        <a:solidFill>
          <a:srgbClr val="000000"/>
        </a:solidFill>
        <a:latin typeface="Gill Sans" charset="0"/>
        <a:ea typeface="ヒラギノ角ゴ Pro W3" charset="0"/>
        <a:cs typeface="ヒラギノ角ゴ Pro W3" charset="0"/>
        <a:sym typeface="Gill Sans" charset="0"/>
      </a:defRPr>
    </a:lvl3pPr>
    <a:lvl4pPr marL="1367588" algn="ctr" rtl="0" fontAlgn="base">
      <a:spcBef>
        <a:spcPct val="0"/>
      </a:spcBef>
      <a:spcAft>
        <a:spcPct val="0"/>
      </a:spcAft>
      <a:defRPr sz="3300" kern="1200">
        <a:solidFill>
          <a:srgbClr val="000000"/>
        </a:solidFill>
        <a:latin typeface="Gill Sans" charset="0"/>
        <a:ea typeface="ヒラギノ角ゴ Pro W3" charset="0"/>
        <a:cs typeface="ヒラギノ角ゴ Pro W3" charset="0"/>
        <a:sym typeface="Gill Sans" charset="0"/>
      </a:defRPr>
    </a:lvl4pPr>
    <a:lvl5pPr marL="1823448" algn="ctr" rtl="0" fontAlgn="base">
      <a:spcBef>
        <a:spcPct val="0"/>
      </a:spcBef>
      <a:spcAft>
        <a:spcPct val="0"/>
      </a:spcAft>
      <a:defRPr sz="3300" kern="1200">
        <a:solidFill>
          <a:srgbClr val="000000"/>
        </a:solidFill>
        <a:latin typeface="Gill Sans" charset="0"/>
        <a:ea typeface="ヒラギノ角ゴ Pro W3" charset="0"/>
        <a:cs typeface="ヒラギノ角ゴ Pro W3" charset="0"/>
        <a:sym typeface="Gill Sans" charset="0"/>
      </a:defRPr>
    </a:lvl5pPr>
    <a:lvl6pPr marL="2279302" algn="l" defTabSz="911726" rtl="0" eaLnBrk="1" latinLnBrk="0" hangingPunct="1">
      <a:defRPr sz="3300" kern="1200">
        <a:solidFill>
          <a:srgbClr val="000000"/>
        </a:solidFill>
        <a:latin typeface="Gill Sans" charset="0"/>
        <a:ea typeface="ヒラギノ角ゴ Pro W3" charset="0"/>
        <a:cs typeface="ヒラギノ角ゴ Pro W3" charset="0"/>
        <a:sym typeface="Gill Sans" charset="0"/>
      </a:defRPr>
    </a:lvl6pPr>
    <a:lvl7pPr marL="2735168" algn="l" defTabSz="911726" rtl="0" eaLnBrk="1" latinLnBrk="0" hangingPunct="1">
      <a:defRPr sz="3300" kern="1200">
        <a:solidFill>
          <a:srgbClr val="000000"/>
        </a:solidFill>
        <a:latin typeface="Gill Sans" charset="0"/>
        <a:ea typeface="ヒラギノ角ゴ Pro W3" charset="0"/>
        <a:cs typeface="ヒラギノ角ゴ Pro W3" charset="0"/>
        <a:sym typeface="Gill Sans" charset="0"/>
      </a:defRPr>
    </a:lvl7pPr>
    <a:lvl8pPr marL="3191036" algn="l" defTabSz="911726" rtl="0" eaLnBrk="1" latinLnBrk="0" hangingPunct="1">
      <a:defRPr sz="3300" kern="1200">
        <a:solidFill>
          <a:srgbClr val="000000"/>
        </a:solidFill>
        <a:latin typeface="Gill Sans" charset="0"/>
        <a:ea typeface="ヒラギノ角ゴ Pro W3" charset="0"/>
        <a:cs typeface="ヒラギノ角ゴ Pro W3" charset="0"/>
        <a:sym typeface="Gill Sans" charset="0"/>
      </a:defRPr>
    </a:lvl8pPr>
    <a:lvl9pPr marL="3646894" algn="l" defTabSz="911726" rtl="0" eaLnBrk="1" latinLnBrk="0" hangingPunct="1">
      <a:defRPr sz="3300" kern="1200">
        <a:solidFill>
          <a:srgbClr val="000000"/>
        </a:solidFill>
        <a:latin typeface="Gill Sans" charset="0"/>
        <a:ea typeface="ヒラギノ角ゴ Pro W3" charset="0"/>
        <a:cs typeface="ヒラギノ角ゴ Pro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B72B"/>
    <a:srgbClr val="45CD15"/>
    <a:srgbClr val="4CE317"/>
    <a:srgbClr val="FF9933"/>
    <a:srgbClr val="65EB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81514" autoAdjust="0"/>
  </p:normalViewPr>
  <p:slideViewPr>
    <p:cSldViewPr>
      <p:cViewPr>
        <p:scale>
          <a:sx n="40" d="100"/>
          <a:sy n="40" d="100"/>
        </p:scale>
        <p:origin x="-1596" y="-324"/>
      </p:cViewPr>
      <p:guideLst>
        <p:guide orient="horz" pos="3072"/>
        <p:guide pos="4096"/>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804" y="354"/>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fbdubfiles\shd_Data\Depts\Information%20Services\CSO\CN%20Databases\Food%20and%20Drink%20Exports\2012\Dairy\2012%20Jan-Sept%20dairy%20exports%20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fbdubfiles\shd_Data\Depts\Information%20Services\CSO\CN%20Databases\Food%20and%20Drink%20Exports\2012\Beverages\2012%20Jan-Sept%20beverages%20provisional.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bbyrne\Local%20Settings\Temporary%20Internet%20Files\Content.Outlook\BVB9ZZMV\Sheep%20numbers.xlsx" TargetMode="External"/><Relationship Id="rId1" Type="http://schemas.openxmlformats.org/officeDocument/2006/relationships/image" Target="../media/image20.png"/></Relationships>
</file>

<file path=ppt/charts/_rels/chart8.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002060"/>
            </a:solidFill>
            <a:effectLst>
              <a:outerShdw blurRad="50800" dist="38100" dir="2700000" algn="tl" rotWithShape="0">
                <a:prstClr val="black">
                  <a:alpha val="40000"/>
                </a:prstClr>
              </a:outerShdw>
            </a:effectLst>
          </c:spPr>
          <c:dPt>
            <c:idx val="0"/>
            <c:spPr>
              <a:solidFill>
                <a:srgbClr val="FF0000"/>
              </a:solidFill>
              <a:effectLst>
                <a:outerShdw blurRad="50800" dist="38100" dir="2700000" algn="tl" rotWithShape="0">
                  <a:prstClr val="black">
                    <a:alpha val="40000"/>
                  </a:prstClr>
                </a:outerShdw>
              </a:effectLst>
            </c:spPr>
          </c:dPt>
          <c:dPt>
            <c:idx val="1"/>
            <c:spPr>
              <a:solidFill>
                <a:srgbClr val="2214D2"/>
              </a:solidFill>
              <a:effectLst>
                <a:outerShdw blurRad="50800" dist="38100" dir="2700000" algn="tl" rotWithShape="0">
                  <a:prstClr val="black">
                    <a:alpha val="40000"/>
                  </a:prstClr>
                </a:outerShdw>
              </a:effectLst>
            </c:spPr>
          </c:dPt>
          <c:dPt>
            <c:idx val="2"/>
            <c:spPr>
              <a:solidFill>
                <a:srgbClr val="5AA687"/>
              </a:solidFill>
              <a:effectLst>
                <a:outerShdw blurRad="50800" dist="38100" dir="2700000" algn="tl" rotWithShape="0">
                  <a:prstClr val="black">
                    <a:alpha val="40000"/>
                  </a:prstClr>
                </a:outerShdw>
              </a:effectLst>
            </c:spPr>
          </c:dPt>
          <c:dLbls>
            <c:dLbl>
              <c:idx val="0"/>
              <c:layout>
                <c:manualLayout>
                  <c:x val="4.5957200276503136E-3"/>
                  <c:y val="0.11502984264785684"/>
                </c:manualLayout>
              </c:layout>
              <c:spPr/>
              <c:txPr>
                <a:bodyPr/>
                <a:lstStyle/>
                <a:p>
                  <a:pPr>
                    <a:defRPr sz="2800" b="1">
                      <a:solidFill>
                        <a:schemeClr val="bg1"/>
                      </a:solidFill>
                    </a:defRPr>
                  </a:pPr>
                  <a:endParaRPr lang="en-US"/>
                </a:p>
              </c:txPr>
              <c:showVal val="1"/>
            </c:dLbl>
            <c:dLbl>
              <c:idx val="1"/>
              <c:layout>
                <c:manualLayout>
                  <c:x val="-2.2978600138251586E-3"/>
                  <c:y val="0.22137818773738474"/>
                </c:manualLayout>
              </c:layout>
              <c:spPr/>
              <c:txPr>
                <a:bodyPr/>
                <a:lstStyle/>
                <a:p>
                  <a:pPr>
                    <a:defRPr sz="2800" b="1">
                      <a:solidFill>
                        <a:schemeClr val="bg1"/>
                      </a:solidFill>
                    </a:defRPr>
                  </a:pPr>
                  <a:endParaRPr lang="en-US"/>
                </a:p>
              </c:txPr>
              <c:showVal val="1"/>
            </c:dLbl>
            <c:dLbl>
              <c:idx val="2"/>
              <c:layout>
                <c:manualLayout>
                  <c:x val="2.2978600138251586E-3"/>
                  <c:y val="0.15626695604991891"/>
                </c:manualLayout>
              </c:layout>
              <c:spPr/>
              <c:txPr>
                <a:bodyPr/>
                <a:lstStyle/>
                <a:p>
                  <a:pPr>
                    <a:defRPr sz="2800" b="1">
                      <a:solidFill>
                        <a:schemeClr val="bg1"/>
                      </a:solidFill>
                    </a:defRPr>
                  </a:pPr>
                  <a:endParaRPr lang="en-US"/>
                </a:p>
              </c:txPr>
              <c:showVal val="1"/>
            </c:dLbl>
            <c:txPr>
              <a:bodyPr/>
              <a:lstStyle/>
              <a:p>
                <a:pPr>
                  <a:defRPr sz="2800" b="1"/>
                </a:pPr>
                <a:endParaRPr lang="en-US"/>
              </a:p>
            </c:txPr>
            <c:showVal val="1"/>
          </c:dLbls>
          <c:cat>
            <c:strRef>
              <c:f>Sheet1!$A$2:$A$4</c:f>
              <c:strCache>
                <c:ptCount val="3"/>
                <c:pt idx="0">
                  <c:v>United Kingdom</c:v>
                </c:pt>
                <c:pt idx="1">
                  <c:v>Other EU</c:v>
                </c:pt>
                <c:pt idx="2">
                  <c:v>Int. Markets</c:v>
                </c:pt>
              </c:strCache>
            </c:strRef>
          </c:cat>
          <c:val>
            <c:numRef>
              <c:f>Sheet1!$B$2:$B$4</c:f>
              <c:numCache>
                <c:formatCode>General</c:formatCode>
                <c:ptCount val="3"/>
                <c:pt idx="0">
                  <c:v>6</c:v>
                </c:pt>
                <c:pt idx="1">
                  <c:v>16</c:v>
                </c:pt>
                <c:pt idx="2">
                  <c:v>20</c:v>
                </c:pt>
              </c:numCache>
            </c:numRef>
          </c:val>
        </c:ser>
        <c:shape val="box"/>
        <c:axId val="86391040"/>
        <c:axId val="86413312"/>
        <c:axId val="0"/>
      </c:bar3DChart>
      <c:catAx>
        <c:axId val="86391040"/>
        <c:scaling>
          <c:orientation val="minMax"/>
        </c:scaling>
        <c:axPos val="b"/>
        <c:tickLblPos val="nextTo"/>
        <c:txPr>
          <a:bodyPr/>
          <a:lstStyle/>
          <a:p>
            <a:pPr>
              <a:defRPr sz="2400" b="1">
                <a:solidFill>
                  <a:schemeClr val="bg1"/>
                </a:solidFill>
              </a:defRPr>
            </a:pPr>
            <a:endParaRPr lang="en-US"/>
          </a:p>
        </c:txPr>
        <c:crossAx val="86413312"/>
        <c:crosses val="autoZero"/>
        <c:auto val="1"/>
        <c:lblAlgn val="ctr"/>
        <c:lblOffset val="100"/>
      </c:catAx>
      <c:valAx>
        <c:axId val="86413312"/>
        <c:scaling>
          <c:orientation val="minMax"/>
        </c:scaling>
        <c:axPos val="l"/>
        <c:majorGridlines/>
        <c:numFmt formatCode="General" sourceLinked="1"/>
        <c:tickLblPos val="nextTo"/>
        <c:txPr>
          <a:bodyPr/>
          <a:lstStyle/>
          <a:p>
            <a:pPr>
              <a:defRPr sz="2000">
                <a:solidFill>
                  <a:schemeClr val="bg1"/>
                </a:solidFill>
              </a:defRPr>
            </a:pPr>
            <a:endParaRPr lang="en-US"/>
          </a:p>
        </c:txPr>
        <c:crossAx val="86391040"/>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Net</a:t>
            </a:r>
            <a:r>
              <a:rPr lang="en-US" sz="2400" baseline="0" dirty="0"/>
              <a:t> </a:t>
            </a:r>
            <a:r>
              <a:rPr lang="en-US" sz="2400" baseline="0" dirty="0" err="1"/>
              <a:t>sheepmeat</a:t>
            </a:r>
            <a:r>
              <a:rPr lang="en-US" sz="2400" baseline="0" dirty="0"/>
              <a:t> production, '000 </a:t>
            </a:r>
            <a:r>
              <a:rPr lang="en-US" sz="2400" baseline="0" dirty="0" err="1"/>
              <a:t>tonnes</a:t>
            </a:r>
            <a:endParaRPr lang="en-US" sz="2400" dirty="0"/>
          </a:p>
        </c:rich>
      </c:tx>
    </c:title>
    <c:plotArea>
      <c:layout/>
      <c:lineChart>
        <c:grouping val="standard"/>
        <c:ser>
          <c:idx val="0"/>
          <c:order val="0"/>
          <c:spPr>
            <a:ln w="76200"/>
          </c:spPr>
          <c:marker>
            <c:symbol val="none"/>
          </c:marker>
          <c:cat>
            <c:strRef>
              <c:f>Sheet1!$C$30:$Q$30</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2012(e)</c:v>
                </c:pt>
              </c:strCache>
            </c:strRef>
          </c:cat>
          <c:val>
            <c:numRef>
              <c:f>Sheet1!$C$31:$Q$31</c:f>
              <c:numCache>
                <c:formatCode>General</c:formatCode>
                <c:ptCount val="15"/>
                <c:pt idx="0">
                  <c:v>87</c:v>
                </c:pt>
                <c:pt idx="1">
                  <c:v>90</c:v>
                </c:pt>
                <c:pt idx="2">
                  <c:v>83</c:v>
                </c:pt>
                <c:pt idx="3">
                  <c:v>78</c:v>
                </c:pt>
                <c:pt idx="4" formatCode="0">
                  <c:v>66.5</c:v>
                </c:pt>
                <c:pt idx="5" formatCode="0">
                  <c:v>63.3</c:v>
                </c:pt>
                <c:pt idx="6" formatCode="0">
                  <c:v>71.8</c:v>
                </c:pt>
                <c:pt idx="7" formatCode="0">
                  <c:v>75</c:v>
                </c:pt>
                <c:pt idx="8" formatCode="0.0">
                  <c:v>71.5</c:v>
                </c:pt>
                <c:pt idx="9" formatCode="0.0">
                  <c:v>66.5</c:v>
                </c:pt>
                <c:pt idx="10" formatCode="0.0">
                  <c:v>58.7</c:v>
                </c:pt>
                <c:pt idx="11" formatCode="0.0">
                  <c:v>55.1</c:v>
                </c:pt>
                <c:pt idx="12" formatCode="0.0">
                  <c:v>47.8</c:v>
                </c:pt>
                <c:pt idx="13" formatCode="0.0">
                  <c:v>48.1</c:v>
                </c:pt>
                <c:pt idx="14" formatCode="0.0">
                  <c:v>52.5</c:v>
                </c:pt>
              </c:numCache>
            </c:numRef>
          </c:val>
        </c:ser>
        <c:marker val="1"/>
        <c:axId val="87283968"/>
        <c:axId val="87285760"/>
      </c:lineChart>
      <c:catAx>
        <c:axId val="87283968"/>
        <c:scaling>
          <c:orientation val="minMax"/>
        </c:scaling>
        <c:axPos val="b"/>
        <c:tickLblPos val="nextTo"/>
        <c:txPr>
          <a:bodyPr/>
          <a:lstStyle/>
          <a:p>
            <a:pPr>
              <a:defRPr sz="2000"/>
            </a:pPr>
            <a:endParaRPr lang="en-US"/>
          </a:p>
        </c:txPr>
        <c:crossAx val="87285760"/>
        <c:crosses val="autoZero"/>
        <c:auto val="1"/>
        <c:lblAlgn val="ctr"/>
        <c:lblOffset val="100"/>
      </c:catAx>
      <c:valAx>
        <c:axId val="87285760"/>
        <c:scaling>
          <c:orientation val="minMax"/>
        </c:scaling>
        <c:axPos val="l"/>
        <c:majorGridlines/>
        <c:numFmt formatCode="General" sourceLinked="1"/>
        <c:tickLblPos val="nextTo"/>
        <c:txPr>
          <a:bodyPr/>
          <a:lstStyle/>
          <a:p>
            <a:pPr>
              <a:defRPr sz="2000" b="1"/>
            </a:pPr>
            <a:endParaRPr lang="en-US"/>
          </a:p>
        </c:txPr>
        <c:crossAx val="87283968"/>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2000" dirty="0"/>
              <a:t>Net</a:t>
            </a:r>
            <a:r>
              <a:rPr lang="en-US" sz="2000" baseline="0" dirty="0"/>
              <a:t> </a:t>
            </a:r>
            <a:r>
              <a:rPr lang="en-US" sz="2000" baseline="0" dirty="0" err="1"/>
              <a:t>pigmeat</a:t>
            </a:r>
            <a:r>
              <a:rPr lang="en-US" sz="2000" baseline="0" dirty="0"/>
              <a:t> production, '000 </a:t>
            </a:r>
            <a:r>
              <a:rPr lang="en-US" sz="2000" baseline="0" dirty="0" err="1"/>
              <a:t>tonnes</a:t>
            </a:r>
            <a:endParaRPr lang="en-US" sz="2000" dirty="0"/>
          </a:p>
        </c:rich>
      </c:tx>
    </c:title>
    <c:plotArea>
      <c:layout/>
      <c:lineChart>
        <c:grouping val="standard"/>
        <c:ser>
          <c:idx val="0"/>
          <c:order val="0"/>
          <c:spPr>
            <a:ln w="76200"/>
          </c:spPr>
          <c:marker>
            <c:symbol val="none"/>
          </c:marker>
          <c:cat>
            <c:strRef>
              <c:f>Sheet1!$C$52:$Q$52</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2012(e)</c:v>
                </c:pt>
              </c:strCache>
            </c:strRef>
          </c:cat>
          <c:val>
            <c:numRef>
              <c:f>Sheet1!$C$53:$Q$53</c:f>
              <c:numCache>
                <c:formatCode>General</c:formatCode>
                <c:ptCount val="15"/>
                <c:pt idx="0">
                  <c:v>241</c:v>
                </c:pt>
                <c:pt idx="1">
                  <c:v>250</c:v>
                </c:pt>
                <c:pt idx="2">
                  <c:v>226</c:v>
                </c:pt>
                <c:pt idx="3">
                  <c:v>238</c:v>
                </c:pt>
                <c:pt idx="4">
                  <c:v>230</c:v>
                </c:pt>
                <c:pt idx="5">
                  <c:v>217</c:v>
                </c:pt>
                <c:pt idx="6">
                  <c:v>204</c:v>
                </c:pt>
                <c:pt idx="7" formatCode="0">
                  <c:v>205</c:v>
                </c:pt>
                <c:pt idx="8" formatCode="0">
                  <c:v>209</c:v>
                </c:pt>
                <c:pt idx="9" formatCode="0">
                  <c:v>205</c:v>
                </c:pt>
                <c:pt idx="10" formatCode="0">
                  <c:v>201</c:v>
                </c:pt>
                <c:pt idx="11" formatCode="0">
                  <c:v>196</c:v>
                </c:pt>
                <c:pt idx="12" formatCode="0">
                  <c:v>214</c:v>
                </c:pt>
                <c:pt idx="13" formatCode="0">
                  <c:v>234</c:v>
                </c:pt>
                <c:pt idx="14" formatCode="0">
                  <c:v>245</c:v>
                </c:pt>
              </c:numCache>
            </c:numRef>
          </c:val>
        </c:ser>
        <c:marker val="1"/>
        <c:axId val="87625088"/>
        <c:axId val="87630976"/>
      </c:lineChart>
      <c:catAx>
        <c:axId val="87625088"/>
        <c:scaling>
          <c:orientation val="minMax"/>
        </c:scaling>
        <c:axPos val="b"/>
        <c:tickLblPos val="nextTo"/>
        <c:txPr>
          <a:bodyPr/>
          <a:lstStyle/>
          <a:p>
            <a:pPr>
              <a:defRPr sz="2000"/>
            </a:pPr>
            <a:endParaRPr lang="en-US"/>
          </a:p>
        </c:txPr>
        <c:crossAx val="87630976"/>
        <c:crosses val="autoZero"/>
        <c:auto val="1"/>
        <c:lblAlgn val="ctr"/>
        <c:lblOffset val="100"/>
      </c:catAx>
      <c:valAx>
        <c:axId val="87630976"/>
        <c:scaling>
          <c:orientation val="minMax"/>
        </c:scaling>
        <c:axPos val="l"/>
        <c:majorGridlines/>
        <c:numFmt formatCode="General" sourceLinked="1"/>
        <c:tickLblPos val="nextTo"/>
        <c:txPr>
          <a:bodyPr/>
          <a:lstStyle/>
          <a:p>
            <a:pPr>
              <a:defRPr sz="2000" b="1"/>
            </a:pPr>
            <a:endParaRPr lang="en-US"/>
          </a:p>
        </c:txPr>
        <c:crossAx val="8762508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6.9619457487179823E-3"/>
          <c:y val="1.3310889984970245E-2"/>
          <c:w val="0.87664884822739453"/>
          <c:h val="0.9683866362856981"/>
        </c:manualLayout>
      </c:layout>
      <c:pie3DChart>
        <c:varyColors val="1"/>
        <c:ser>
          <c:idx val="0"/>
          <c:order val="0"/>
          <c:explosion val="25"/>
          <c:dPt>
            <c:idx val="0"/>
            <c:spPr>
              <a:solidFill>
                <a:srgbClr val="FF0000"/>
              </a:solidFill>
            </c:spPr>
          </c:dPt>
          <c:dPt>
            <c:idx val="1"/>
            <c:spPr>
              <a:solidFill>
                <a:srgbClr val="5AA687"/>
              </a:solidFill>
            </c:spPr>
          </c:dPt>
          <c:dPt>
            <c:idx val="2"/>
            <c:spPr>
              <a:solidFill>
                <a:srgbClr val="2214D2"/>
              </a:solidFill>
            </c:spPr>
          </c:dPt>
          <c:cat>
            <c:strRef>
              <c:f>Sheet1!$A$5:$A$7</c:f>
              <c:strCache>
                <c:ptCount val="3"/>
                <c:pt idx="0">
                  <c:v>UK</c:v>
                </c:pt>
                <c:pt idx="1">
                  <c:v>Continental EU</c:v>
                </c:pt>
                <c:pt idx="2">
                  <c:v>International</c:v>
                </c:pt>
              </c:strCache>
            </c:strRef>
          </c:cat>
          <c:val>
            <c:numRef>
              <c:f>Sheet1!$B$5:$B$7</c:f>
              <c:numCache>
                <c:formatCode>General</c:formatCode>
                <c:ptCount val="3"/>
                <c:pt idx="0">
                  <c:v>200</c:v>
                </c:pt>
                <c:pt idx="1">
                  <c:v>400</c:v>
                </c:pt>
                <c:pt idx="2">
                  <c:v>350</c:v>
                </c:pt>
              </c:numCache>
            </c:numRef>
          </c:val>
        </c:ser>
      </c:pie3D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2010</c:v>
                </c:pt>
              </c:strCache>
            </c:strRef>
          </c:tx>
          <c:spPr>
            <a:scene3d>
              <a:camera prst="orthographicFront"/>
              <a:lightRig rig="threePt" dir="t"/>
            </a:scene3d>
            <a:sp3d/>
          </c:spPr>
          <c:cat>
            <c:strRef>
              <c:f>Sheet1!$A$2:$A$4</c:f>
              <c:strCache>
                <c:ptCount val="3"/>
                <c:pt idx="0">
                  <c:v>United Kingdom</c:v>
                </c:pt>
                <c:pt idx="1">
                  <c:v>Other EU</c:v>
                </c:pt>
                <c:pt idx="2">
                  <c:v>Int. Markets</c:v>
                </c:pt>
              </c:strCache>
            </c:strRef>
          </c:cat>
          <c:val>
            <c:numRef>
              <c:f>Sheet1!$B$2:$B$4</c:f>
              <c:numCache>
                <c:formatCode>General</c:formatCode>
                <c:ptCount val="3"/>
                <c:pt idx="0">
                  <c:v>44</c:v>
                </c:pt>
                <c:pt idx="1">
                  <c:v>33</c:v>
                </c:pt>
                <c:pt idx="2">
                  <c:v>23</c:v>
                </c:pt>
              </c:numCache>
            </c:numRef>
          </c:val>
        </c:ser>
        <c:ser>
          <c:idx val="1"/>
          <c:order val="1"/>
          <c:tx>
            <c:strRef>
              <c:f>Sheet1!$C$1</c:f>
              <c:strCache>
                <c:ptCount val="1"/>
                <c:pt idx="0">
                  <c:v>2011(e)</c:v>
                </c:pt>
              </c:strCache>
            </c:strRef>
          </c:tx>
          <c:spPr>
            <a:scene3d>
              <a:camera prst="orthographicFront"/>
              <a:lightRig rig="threePt" dir="t"/>
            </a:scene3d>
            <a:sp3d/>
          </c:spPr>
          <c:dLbls>
            <c:dLbl>
              <c:idx val="0"/>
              <c:layout>
                <c:manualLayout>
                  <c:x val="2.6560424966799467E-3"/>
                  <c:y val="0.10389610389610412"/>
                </c:manualLayout>
              </c:layout>
              <c:showVal val="1"/>
            </c:dLbl>
            <c:dLbl>
              <c:idx val="1"/>
              <c:layout>
                <c:manualLayout>
                  <c:x val="-2.6560424966799467E-3"/>
                  <c:y val="0.10389610389610412"/>
                </c:manualLayout>
              </c:layout>
              <c:showVal val="1"/>
            </c:dLbl>
            <c:dLbl>
              <c:idx val="2"/>
              <c:layout>
                <c:manualLayout>
                  <c:x val="0"/>
                  <c:y val="9.0909090909091064E-2"/>
                </c:manualLayout>
              </c:layout>
              <c:showVal val="1"/>
            </c:dLbl>
            <c:txPr>
              <a:bodyPr/>
              <a:lstStyle/>
              <a:p>
                <a:pPr>
                  <a:defRPr sz="1800" b="1">
                    <a:solidFill>
                      <a:schemeClr val="bg1"/>
                    </a:solidFill>
                  </a:defRPr>
                </a:pPr>
                <a:endParaRPr lang="en-US"/>
              </a:p>
            </c:txPr>
            <c:showVal val="1"/>
          </c:dLbls>
          <c:cat>
            <c:strRef>
              <c:f>Sheet1!$A$2:$A$4</c:f>
              <c:strCache>
                <c:ptCount val="3"/>
                <c:pt idx="0">
                  <c:v>United Kingdom</c:v>
                </c:pt>
                <c:pt idx="1">
                  <c:v>Other EU</c:v>
                </c:pt>
                <c:pt idx="2">
                  <c:v>Int. Markets</c:v>
                </c:pt>
              </c:strCache>
            </c:strRef>
          </c:cat>
          <c:val>
            <c:numRef>
              <c:f>Sheet1!$C$2:$C$4</c:f>
              <c:numCache>
                <c:formatCode>General</c:formatCode>
                <c:ptCount val="3"/>
                <c:pt idx="0">
                  <c:v>41</c:v>
                </c:pt>
                <c:pt idx="1">
                  <c:v>34</c:v>
                </c:pt>
                <c:pt idx="2">
                  <c:v>25</c:v>
                </c:pt>
              </c:numCache>
            </c:numRef>
          </c:val>
        </c:ser>
        <c:shape val="box"/>
        <c:axId val="120534144"/>
        <c:axId val="120535680"/>
        <c:axId val="0"/>
      </c:bar3DChart>
      <c:catAx>
        <c:axId val="120534144"/>
        <c:scaling>
          <c:orientation val="minMax"/>
        </c:scaling>
        <c:axPos val="b"/>
        <c:tickLblPos val="nextTo"/>
        <c:txPr>
          <a:bodyPr/>
          <a:lstStyle/>
          <a:p>
            <a:pPr>
              <a:defRPr sz="2000" b="1">
                <a:solidFill>
                  <a:schemeClr val="bg1"/>
                </a:solidFill>
              </a:defRPr>
            </a:pPr>
            <a:endParaRPr lang="en-US"/>
          </a:p>
        </c:txPr>
        <c:crossAx val="120535680"/>
        <c:crosses val="autoZero"/>
        <c:auto val="1"/>
        <c:lblAlgn val="ctr"/>
        <c:lblOffset val="100"/>
      </c:catAx>
      <c:valAx>
        <c:axId val="120535680"/>
        <c:scaling>
          <c:orientation val="minMax"/>
        </c:scaling>
        <c:axPos val="l"/>
        <c:majorGridlines/>
        <c:numFmt formatCode="General" sourceLinked="1"/>
        <c:tickLblPos val="nextTo"/>
        <c:txPr>
          <a:bodyPr/>
          <a:lstStyle/>
          <a:p>
            <a:pPr>
              <a:defRPr sz="2000">
                <a:solidFill>
                  <a:schemeClr val="bg1"/>
                </a:solidFill>
              </a:defRPr>
            </a:pPr>
            <a:endParaRPr lang="en-US"/>
          </a:p>
        </c:txPr>
        <c:crossAx val="120534144"/>
        <c:crosses val="autoZero"/>
        <c:crossBetween val="between"/>
      </c:valAx>
    </c:plotArea>
    <c:legend>
      <c:legendPos val="r"/>
      <c:layout>
        <c:manualLayout>
          <c:xMode val="edge"/>
          <c:yMode val="edge"/>
          <c:x val="0.86759731852597566"/>
          <c:y val="0.51389039429223249"/>
          <c:w val="0.13009720052891741"/>
          <c:h val="0.1916054042775735"/>
        </c:manualLayout>
      </c:layout>
      <c:txPr>
        <a:bodyPr/>
        <a:lstStyle/>
        <a:p>
          <a:pPr>
            <a:defRPr sz="2400">
              <a:solidFill>
                <a:schemeClr val="bg1"/>
              </a:solidFill>
            </a:defRPr>
          </a:pPr>
          <a:endParaRPr lang="en-US"/>
        </a:p>
      </c:txPr>
    </c:legend>
    <c:plotVisOnly val="1"/>
  </c:chart>
  <c:spPr>
    <a:scene3d>
      <a:camera prst="orthographicFront"/>
      <a:lightRig rig="threePt" dir="t"/>
    </a:scene3d>
    <a:sp3d>
      <a:bevelT/>
    </a:sp3d>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sz="2400" dirty="0"/>
              <a:t>Monthly</a:t>
            </a:r>
            <a:r>
              <a:rPr lang="en-US" sz="2400" baseline="0" dirty="0"/>
              <a:t> trend in manufacturing exports</a:t>
            </a:r>
          </a:p>
          <a:p>
            <a:pPr>
              <a:defRPr/>
            </a:pPr>
            <a:r>
              <a:rPr lang="en-US" sz="2400" baseline="0" dirty="0"/>
              <a:t>(% change on 2011)</a:t>
            </a:r>
            <a:endParaRPr lang="en-US" sz="2400" dirty="0"/>
          </a:p>
        </c:rich>
      </c:tx>
    </c:title>
    <c:plotArea>
      <c:layout/>
      <c:barChart>
        <c:barDir val="col"/>
        <c:grouping val="clustered"/>
        <c:ser>
          <c:idx val="0"/>
          <c:order val="0"/>
          <c:tx>
            <c:strRef>
              <c:f>Sheet1!$H$2</c:f>
              <c:strCache>
                <c:ptCount val="1"/>
                <c:pt idx="0">
                  <c:v>Total Food and Drink</c:v>
                </c:pt>
              </c:strCache>
            </c:strRef>
          </c:tx>
          <c:cat>
            <c:strRef>
              <c:f>Sheet1!$C$5:$C$13</c:f>
              <c:strCache>
                <c:ptCount val="9"/>
                <c:pt idx="0">
                  <c:v>Jan</c:v>
                </c:pt>
                <c:pt idx="1">
                  <c:v>Feb</c:v>
                </c:pt>
                <c:pt idx="2">
                  <c:v>Mar</c:v>
                </c:pt>
                <c:pt idx="3">
                  <c:v>Apr</c:v>
                </c:pt>
                <c:pt idx="4">
                  <c:v>May</c:v>
                </c:pt>
                <c:pt idx="5">
                  <c:v>Jun</c:v>
                </c:pt>
                <c:pt idx="6">
                  <c:v>Jul</c:v>
                </c:pt>
                <c:pt idx="7">
                  <c:v>Aug</c:v>
                </c:pt>
                <c:pt idx="8">
                  <c:v>Sep</c:v>
                </c:pt>
              </c:strCache>
            </c:strRef>
          </c:cat>
          <c:val>
            <c:numRef>
              <c:f>Sheet1!$O$5:$O$13</c:f>
              <c:numCache>
                <c:formatCode>0</c:formatCode>
                <c:ptCount val="9"/>
                <c:pt idx="0">
                  <c:v>3.3439490445859983</c:v>
                </c:pt>
                <c:pt idx="1">
                  <c:v>2.5073746312684482</c:v>
                </c:pt>
                <c:pt idx="2">
                  <c:v>0.39421813403417627</c:v>
                </c:pt>
                <c:pt idx="3">
                  <c:v>-11.882510013351141</c:v>
                </c:pt>
                <c:pt idx="4">
                  <c:v>-7.8507078507078472</c:v>
                </c:pt>
                <c:pt idx="5">
                  <c:v>-4.8192771084337398</c:v>
                </c:pt>
                <c:pt idx="6">
                  <c:v>-2.2546419098143247</c:v>
                </c:pt>
                <c:pt idx="7">
                  <c:v>7.5104311543810809</c:v>
                </c:pt>
                <c:pt idx="8">
                  <c:v>5.2247873633049817</c:v>
                </c:pt>
              </c:numCache>
            </c:numRef>
          </c:val>
        </c:ser>
        <c:ser>
          <c:idx val="1"/>
          <c:order val="1"/>
          <c:tx>
            <c:strRef>
              <c:f>Sheet1!$C$2</c:f>
              <c:strCache>
                <c:ptCount val="1"/>
                <c:pt idx="0">
                  <c:v>Total Merchanise</c:v>
                </c:pt>
              </c:strCache>
            </c:strRef>
          </c:tx>
          <c:val>
            <c:numRef>
              <c:f>Sheet1!$F$5:$F$13</c:f>
              <c:numCache>
                <c:formatCode>#,##0</c:formatCode>
                <c:ptCount val="9"/>
                <c:pt idx="0">
                  <c:v>9.6461187214611854</c:v>
                </c:pt>
                <c:pt idx="1">
                  <c:v>-3.8025784607370667</c:v>
                </c:pt>
                <c:pt idx="2">
                  <c:v>-1.0132774283717803</c:v>
                </c:pt>
                <c:pt idx="3">
                  <c:v>-10.253794158908311</c:v>
                </c:pt>
                <c:pt idx="4">
                  <c:v>2.3099650819231798</c:v>
                </c:pt>
                <c:pt idx="5">
                  <c:v>-3.5265700483091682</c:v>
                </c:pt>
                <c:pt idx="6">
                  <c:v>11.706489466987136</c:v>
                </c:pt>
                <c:pt idx="7">
                  <c:v>18.110684307867405</c:v>
                </c:pt>
                <c:pt idx="8">
                  <c:v>-6.4096144216324564</c:v>
                </c:pt>
              </c:numCache>
            </c:numRef>
          </c:val>
        </c:ser>
        <c:axId val="86733952"/>
        <c:axId val="86735488"/>
      </c:barChart>
      <c:catAx>
        <c:axId val="86733952"/>
        <c:scaling>
          <c:orientation val="minMax"/>
        </c:scaling>
        <c:axPos val="b"/>
        <c:tickLblPos val="low"/>
        <c:txPr>
          <a:bodyPr/>
          <a:lstStyle/>
          <a:p>
            <a:pPr>
              <a:defRPr sz="2000" b="1"/>
            </a:pPr>
            <a:endParaRPr lang="en-US"/>
          </a:p>
        </c:txPr>
        <c:crossAx val="86735488"/>
        <c:crosses val="autoZero"/>
        <c:auto val="1"/>
        <c:lblAlgn val="ctr"/>
        <c:lblOffset val="100"/>
      </c:catAx>
      <c:valAx>
        <c:axId val="86735488"/>
        <c:scaling>
          <c:orientation val="minMax"/>
        </c:scaling>
        <c:axPos val="l"/>
        <c:majorGridlines/>
        <c:numFmt formatCode="0" sourceLinked="1"/>
        <c:tickLblPos val="nextTo"/>
        <c:txPr>
          <a:bodyPr/>
          <a:lstStyle/>
          <a:p>
            <a:pPr>
              <a:defRPr sz="2000"/>
            </a:pPr>
            <a:endParaRPr lang="en-US"/>
          </a:p>
        </c:txPr>
        <c:crossAx val="86733952"/>
        <c:crosses val="autoZero"/>
        <c:crossBetween val="between"/>
      </c:valAx>
    </c:plotArea>
    <c:legend>
      <c:legendPos val="b"/>
      <c:txPr>
        <a:bodyPr/>
        <a:lstStyle/>
        <a:p>
          <a:pPr>
            <a:defRPr sz="20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sz="2400" baseline="0" dirty="0" smtClean="0"/>
              <a:t>Breakdown </a:t>
            </a:r>
            <a:r>
              <a:rPr lang="en-US" sz="2400" baseline="0" dirty="0"/>
              <a:t>of main dairy exports in value terms</a:t>
            </a:r>
            <a:endParaRPr lang="en-US" sz="2400" dirty="0"/>
          </a:p>
        </c:rich>
      </c:tx>
    </c:title>
    <c:view3D>
      <c:rotX val="75"/>
      <c:perspective val="30"/>
    </c:view3D>
    <c:plotArea>
      <c:layout>
        <c:manualLayout>
          <c:layoutTarget val="inner"/>
          <c:xMode val="edge"/>
          <c:yMode val="edge"/>
          <c:x val="0"/>
          <c:y val="0.10667726794736979"/>
          <c:w val="1"/>
          <c:h val="0.87633058896953842"/>
        </c:manualLayout>
      </c:layout>
      <c:pie3DChart>
        <c:varyColors val="1"/>
        <c:ser>
          <c:idx val="0"/>
          <c:order val="0"/>
          <c:explosion val="25"/>
          <c:dPt>
            <c:idx val="2"/>
            <c:spPr>
              <a:solidFill>
                <a:srgbClr val="FF0000"/>
              </a:solidFill>
            </c:spPr>
          </c:dPt>
          <c:dLbls>
            <c:dLbl>
              <c:idx val="0"/>
              <c:tx>
                <c:rich>
                  <a:bodyPr/>
                  <a:lstStyle/>
                  <a:p>
                    <a:r>
                      <a:rPr lang="en-US" sz="1800"/>
                      <a:t>Infant food
27%</a:t>
                    </a:r>
                  </a:p>
                </c:rich>
              </c:tx>
              <c:showCatName val="1"/>
              <c:showPercent val="1"/>
            </c:dLbl>
            <c:dLbl>
              <c:idx val="1"/>
              <c:tx>
                <c:rich>
                  <a:bodyPr/>
                  <a:lstStyle/>
                  <a:p>
                    <a:r>
                      <a:rPr lang="en-US" sz="1800"/>
                      <a:t>Cheese
25%</a:t>
                    </a:r>
                  </a:p>
                </c:rich>
              </c:tx>
              <c:showCatName val="1"/>
              <c:showPercent val="1"/>
            </c:dLbl>
            <c:dLbl>
              <c:idx val="2"/>
              <c:tx>
                <c:rich>
                  <a:bodyPr/>
                  <a:lstStyle/>
                  <a:p>
                    <a:r>
                      <a:rPr lang="en-US" sz="1800"/>
                      <a:t>Butter
16%</a:t>
                    </a:r>
                  </a:p>
                </c:rich>
              </c:tx>
              <c:showCatName val="1"/>
              <c:showPercent val="1"/>
            </c:dLbl>
            <c:dLbl>
              <c:idx val="3"/>
              <c:tx>
                <c:rich>
                  <a:bodyPr/>
                  <a:lstStyle/>
                  <a:p>
                    <a:r>
                      <a:rPr lang="en-US" sz="1800"/>
                      <a:t>Casein
10%</a:t>
                    </a:r>
                  </a:p>
                </c:rich>
              </c:tx>
              <c:showCatName val="1"/>
              <c:showPercent val="1"/>
            </c:dLbl>
            <c:dLbl>
              <c:idx val="4"/>
              <c:layout>
                <c:manualLayout>
                  <c:x val="9.4032125984252049E-2"/>
                  <c:y val="0.15309446254071679"/>
                </c:manualLayout>
              </c:layout>
              <c:tx>
                <c:rich>
                  <a:bodyPr/>
                  <a:lstStyle/>
                  <a:p>
                    <a:r>
                      <a:rPr lang="en-US" sz="1800"/>
                      <a:t>WMP &amp; SMP
10%</a:t>
                    </a:r>
                  </a:p>
                </c:rich>
              </c:tx>
              <c:showCatName val="1"/>
              <c:showPercent val="1"/>
            </c:dLbl>
            <c:numFmt formatCode="General" sourceLinked="0"/>
            <c:txPr>
              <a:bodyPr/>
              <a:lstStyle/>
              <a:p>
                <a:pPr>
                  <a:defRPr sz="1800" b="1">
                    <a:solidFill>
                      <a:schemeClr val="bg1"/>
                    </a:solidFill>
                  </a:defRPr>
                </a:pPr>
                <a:endParaRPr lang="en-US"/>
              </a:p>
            </c:txPr>
            <c:showCatName val="1"/>
            <c:showPercent val="1"/>
            <c:showLeaderLines val="1"/>
          </c:dLbls>
          <c:cat>
            <c:strRef>
              <c:f>Value!$A$25:$A$29</c:f>
              <c:strCache>
                <c:ptCount val="5"/>
                <c:pt idx="0">
                  <c:v>Infant food</c:v>
                </c:pt>
                <c:pt idx="1">
                  <c:v>Cheese</c:v>
                </c:pt>
                <c:pt idx="2">
                  <c:v>Butter</c:v>
                </c:pt>
                <c:pt idx="3">
                  <c:v>Casein</c:v>
                </c:pt>
                <c:pt idx="4">
                  <c:v>WMP &amp; SMP</c:v>
                </c:pt>
              </c:strCache>
            </c:strRef>
          </c:cat>
          <c:val>
            <c:numRef>
              <c:f>Value!$B$25:$B$29</c:f>
              <c:numCache>
                <c:formatCode>General</c:formatCode>
                <c:ptCount val="5"/>
                <c:pt idx="0">
                  <c:v>27.060894297629844</c:v>
                </c:pt>
                <c:pt idx="1">
                  <c:v>25.013043093493504</c:v>
                </c:pt>
                <c:pt idx="2">
                  <c:v>15.589768904911448</c:v>
                </c:pt>
                <c:pt idx="3">
                  <c:v>9.5285231662893697</c:v>
                </c:pt>
                <c:pt idx="4">
                  <c:v>10</c:v>
                </c:pt>
              </c:numCache>
            </c:numRef>
          </c:val>
        </c:ser>
        <c:dLbls>
          <c:showVal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baseline="0" dirty="0" smtClean="0"/>
              <a:t>Breakdown </a:t>
            </a:r>
            <a:r>
              <a:rPr lang="en-US" sz="2400" baseline="0" dirty="0"/>
              <a:t>of main beverage exports in value terms</a:t>
            </a:r>
            <a:endParaRPr lang="en-US" sz="2400" dirty="0"/>
          </a:p>
        </c:rich>
      </c:tx>
    </c:title>
    <c:view3D>
      <c:rotX val="75"/>
      <c:perspective val="30"/>
    </c:view3D>
    <c:plotArea>
      <c:layout>
        <c:manualLayout>
          <c:layoutTarget val="inner"/>
          <c:xMode val="edge"/>
          <c:yMode val="edge"/>
          <c:x val="8.7985788848637239E-2"/>
          <c:y val="0.11342597018049641"/>
          <c:w val="0.8944444444444446"/>
          <c:h val="0.84722222222222221"/>
        </c:manualLayout>
      </c:layout>
      <c:pie3DChart>
        <c:varyColors val="1"/>
        <c:ser>
          <c:idx val="0"/>
          <c:order val="0"/>
          <c:explosion val="31"/>
          <c:dPt>
            <c:idx val="2"/>
            <c:spPr>
              <a:solidFill>
                <a:srgbClr val="FF0000"/>
              </a:solidFill>
            </c:spPr>
          </c:dPt>
          <c:dLbls>
            <c:dLbl>
              <c:idx val="3"/>
              <c:layout>
                <c:manualLayout>
                  <c:x val="7.5518044619422589E-2"/>
                  <c:y val="0.15017242636337125"/>
                </c:manualLayout>
              </c:layout>
              <c:showCatName val="1"/>
              <c:showPercent val="1"/>
            </c:dLbl>
            <c:txPr>
              <a:bodyPr/>
              <a:lstStyle/>
              <a:p>
                <a:pPr>
                  <a:defRPr sz="2000" b="1">
                    <a:solidFill>
                      <a:schemeClr val="bg1"/>
                    </a:solidFill>
                  </a:defRPr>
                </a:pPr>
                <a:endParaRPr lang="en-US"/>
              </a:p>
            </c:txPr>
            <c:showCatName val="1"/>
            <c:showPercent val="1"/>
            <c:showLeaderLines val="1"/>
          </c:dLbls>
          <c:cat>
            <c:strRef>
              <c:f>'Value comparison'!$A$22:$A$26</c:f>
              <c:strCache>
                <c:ptCount val="5"/>
                <c:pt idx="0">
                  <c:v>Liqueurs</c:v>
                </c:pt>
                <c:pt idx="1">
                  <c:v>Whiskey</c:v>
                </c:pt>
                <c:pt idx="2">
                  <c:v>Beer</c:v>
                </c:pt>
                <c:pt idx="3">
                  <c:v>Waters</c:v>
                </c:pt>
                <c:pt idx="4">
                  <c:v>Cider</c:v>
                </c:pt>
              </c:strCache>
            </c:strRef>
          </c:cat>
          <c:val>
            <c:numRef>
              <c:f>'Value comparison'!$B$22:$B$26</c:f>
              <c:numCache>
                <c:formatCode>General</c:formatCode>
                <c:ptCount val="5"/>
                <c:pt idx="0">
                  <c:v>31.62417658153192</c:v>
                </c:pt>
                <c:pt idx="1">
                  <c:v>23.581431722157948</c:v>
                </c:pt>
                <c:pt idx="2">
                  <c:v>22.150380700982211</c:v>
                </c:pt>
                <c:pt idx="3">
                  <c:v>7.176513781771356</c:v>
                </c:pt>
                <c:pt idx="4">
                  <c:v>5.6307017896014271</c:v>
                </c:pt>
              </c:numCache>
            </c:numRef>
          </c:val>
        </c:ser>
        <c:dLbls>
          <c:showVal val="1"/>
        </c:dLbls>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sideWall>
      <c:spPr>
        <a:blipFill>
          <a:blip xmlns:r="http://schemas.openxmlformats.org/officeDocument/2006/relationships" r:embed="rId1"/>
          <a:stretch>
            <a:fillRect/>
          </a:stretch>
        </a:blipFill>
      </c:spPr>
    </c:sideWall>
    <c:backWall>
      <c:spPr>
        <a:blipFill>
          <a:blip xmlns:r="http://schemas.openxmlformats.org/officeDocument/2006/relationships" r:embed="rId1"/>
          <a:stretch>
            <a:fillRect/>
          </a:stretch>
        </a:blipFill>
      </c:spPr>
    </c:backWall>
    <c:plotArea>
      <c:layout>
        <c:manualLayout>
          <c:layoutTarget val="inner"/>
          <c:xMode val="edge"/>
          <c:yMode val="edge"/>
          <c:x val="6.2434439799804134E-2"/>
          <c:y val="1.3090242063904476E-2"/>
          <c:w val="0.7711897042114596"/>
          <c:h val="0.91080217490768556"/>
        </c:manualLayout>
      </c:layout>
      <c:bar3DChart>
        <c:barDir val="col"/>
        <c:grouping val="clustered"/>
        <c:ser>
          <c:idx val="1"/>
          <c:order val="0"/>
          <c:tx>
            <c:strRef>
              <c:f>Sheet1!$A$2</c:f>
              <c:strCache>
                <c:ptCount val="1"/>
                <c:pt idx="0">
                  <c:v>Total Cheptel</c:v>
                </c:pt>
              </c:strCache>
            </c:strRef>
          </c:tx>
          <c:dLbls>
            <c:delete val="1"/>
          </c:dLbls>
          <c:cat>
            <c:strRef>
              <c:f>Sheet1!$B$1:$I$1</c:f>
              <c:strCache>
                <c:ptCount val="8"/>
                <c:pt idx="0">
                  <c:v>2005</c:v>
                </c:pt>
                <c:pt idx="1">
                  <c:v>2006</c:v>
                </c:pt>
                <c:pt idx="2">
                  <c:v>2007</c:v>
                </c:pt>
                <c:pt idx="3">
                  <c:v>2008</c:v>
                </c:pt>
                <c:pt idx="4">
                  <c:v>2009</c:v>
                </c:pt>
                <c:pt idx="5">
                  <c:v>2010</c:v>
                </c:pt>
                <c:pt idx="6">
                  <c:v>2011</c:v>
                </c:pt>
                <c:pt idx="7">
                  <c:v>2012 (e)</c:v>
                </c:pt>
              </c:strCache>
            </c:strRef>
          </c:cat>
          <c:val>
            <c:numRef>
              <c:f>Sheet1!$B$2:$I$2</c:f>
              <c:numCache>
                <c:formatCode>General</c:formatCode>
                <c:ptCount val="8"/>
                <c:pt idx="0">
                  <c:v>6.4</c:v>
                </c:pt>
                <c:pt idx="1">
                  <c:v>5.5</c:v>
                </c:pt>
                <c:pt idx="2">
                  <c:v>5.5</c:v>
                </c:pt>
                <c:pt idx="3">
                  <c:v>5.0999999999999996</c:v>
                </c:pt>
                <c:pt idx="4">
                  <c:v>4.8</c:v>
                </c:pt>
                <c:pt idx="5">
                  <c:v>4.5999999999999996</c:v>
                </c:pt>
                <c:pt idx="6">
                  <c:v>4.8</c:v>
                </c:pt>
                <c:pt idx="7">
                  <c:v>5</c:v>
                </c:pt>
              </c:numCache>
            </c:numRef>
          </c:val>
        </c:ser>
        <c:ser>
          <c:idx val="2"/>
          <c:order val="1"/>
          <c:tx>
            <c:strRef>
              <c:f>Sheet1!$A$3</c:f>
              <c:strCache>
                <c:ptCount val="1"/>
                <c:pt idx="0">
                  <c:v>Brebis</c:v>
                </c:pt>
              </c:strCache>
            </c:strRef>
          </c:tx>
          <c:spPr>
            <a:solidFill>
              <a:schemeClr val="accent1"/>
            </a:solidFill>
          </c:spPr>
          <c:dLbls>
            <c:delete val="1"/>
          </c:dLbls>
          <c:cat>
            <c:strRef>
              <c:f>Sheet1!$B$1:$I$1</c:f>
              <c:strCache>
                <c:ptCount val="8"/>
                <c:pt idx="0">
                  <c:v>2005</c:v>
                </c:pt>
                <c:pt idx="1">
                  <c:v>2006</c:v>
                </c:pt>
                <c:pt idx="2">
                  <c:v>2007</c:v>
                </c:pt>
                <c:pt idx="3">
                  <c:v>2008</c:v>
                </c:pt>
                <c:pt idx="4">
                  <c:v>2009</c:v>
                </c:pt>
                <c:pt idx="5">
                  <c:v>2010</c:v>
                </c:pt>
                <c:pt idx="6">
                  <c:v>2011</c:v>
                </c:pt>
                <c:pt idx="7">
                  <c:v>2012 (e)</c:v>
                </c:pt>
              </c:strCache>
            </c:strRef>
          </c:cat>
          <c:val>
            <c:numRef>
              <c:f>Sheet1!$B$3:$I$3</c:f>
              <c:numCache>
                <c:formatCode>General</c:formatCode>
                <c:ptCount val="8"/>
                <c:pt idx="0">
                  <c:v>3.5</c:v>
                </c:pt>
                <c:pt idx="1">
                  <c:v>3.2</c:v>
                </c:pt>
                <c:pt idx="2">
                  <c:v>3.1</c:v>
                </c:pt>
                <c:pt idx="3">
                  <c:v>2.7</c:v>
                </c:pt>
                <c:pt idx="4">
                  <c:v>2.5</c:v>
                </c:pt>
                <c:pt idx="5">
                  <c:v>2.5</c:v>
                </c:pt>
                <c:pt idx="6">
                  <c:v>2.5</c:v>
                </c:pt>
                <c:pt idx="7">
                  <c:v>2.6</c:v>
                </c:pt>
              </c:numCache>
            </c:numRef>
          </c:val>
        </c:ser>
        <c:dLbls>
          <c:showVal val="1"/>
        </c:dLbls>
        <c:shape val="box"/>
        <c:axId val="87173760"/>
        <c:axId val="87183744"/>
        <c:axId val="0"/>
      </c:bar3DChart>
      <c:catAx>
        <c:axId val="87173760"/>
        <c:scaling>
          <c:orientation val="minMax"/>
        </c:scaling>
        <c:delete val="1"/>
        <c:axPos val="b"/>
        <c:numFmt formatCode="General" sourceLinked="1"/>
        <c:tickLblPos val="none"/>
        <c:crossAx val="87183744"/>
        <c:crosses val="autoZero"/>
        <c:auto val="1"/>
        <c:lblAlgn val="ctr"/>
        <c:lblOffset val="100"/>
      </c:catAx>
      <c:valAx>
        <c:axId val="87183744"/>
        <c:scaling>
          <c:orientation val="minMax"/>
        </c:scaling>
        <c:axPos val="l"/>
        <c:majorGridlines/>
        <c:title>
          <c:tx>
            <c:rich>
              <a:bodyPr rot="-5400000" vert="horz"/>
              <a:lstStyle/>
              <a:p>
                <a:pPr>
                  <a:defRPr sz="1800"/>
                </a:pPr>
                <a:r>
                  <a:rPr lang="en-US" sz="1800"/>
                  <a:t>Nombre de têtes (millions)</a:t>
                </a:r>
              </a:p>
            </c:rich>
          </c:tx>
        </c:title>
        <c:numFmt formatCode="General" sourceLinked="1"/>
        <c:tickLblPos val="nextTo"/>
        <c:txPr>
          <a:bodyPr/>
          <a:lstStyle/>
          <a:p>
            <a:pPr>
              <a:defRPr sz="1200" b="1"/>
            </a:pPr>
            <a:endParaRPr lang="en-US"/>
          </a:p>
        </c:txPr>
        <c:crossAx val="87173760"/>
        <c:crosses val="autoZero"/>
        <c:crossBetween val="between"/>
      </c:valAx>
    </c:plotArea>
    <c:plotVisOnly val="1"/>
    <c:dispBlanksAs val="gap"/>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3200" dirty="0"/>
              <a:t>Breeding</a:t>
            </a:r>
            <a:r>
              <a:rPr lang="en-US" sz="3200" baseline="0" dirty="0"/>
              <a:t> pig numbers in decline</a:t>
            </a:r>
            <a:endParaRPr lang="en-US" sz="3200" dirty="0"/>
          </a:p>
        </c:rich>
      </c:tx>
    </c:title>
    <c:plotArea>
      <c:layout/>
      <c:barChart>
        <c:barDir val="col"/>
        <c:grouping val="clustered"/>
        <c:ser>
          <c:idx val="1"/>
          <c:order val="0"/>
          <c:tx>
            <c:strRef>
              <c:f>'[Chart in Microsoft Office PowerPoint]Sheet1'!$B$1</c:f>
              <c:strCache>
                <c:ptCount val="1"/>
                <c:pt idx="0">
                  <c:v>Breeding Pigs</c:v>
                </c:pt>
              </c:strCache>
            </c:strRef>
          </c:tx>
          <c:cat>
            <c:numRef>
              <c:f>'[Chart in Microsoft Office PowerPoint]Sheet1'!$A$2:$A$6</c:f>
              <c:numCache>
                <c:formatCode>General</c:formatCode>
                <c:ptCount val="5"/>
                <c:pt idx="0">
                  <c:v>2008</c:v>
                </c:pt>
                <c:pt idx="1">
                  <c:v>2009</c:v>
                </c:pt>
                <c:pt idx="2">
                  <c:v>2010</c:v>
                </c:pt>
                <c:pt idx="3">
                  <c:v>2011</c:v>
                </c:pt>
                <c:pt idx="4">
                  <c:v>2012</c:v>
                </c:pt>
              </c:numCache>
            </c:numRef>
          </c:cat>
          <c:val>
            <c:numRef>
              <c:f>'[Chart in Microsoft Office PowerPoint]Sheet1'!$B$2:$B$6</c:f>
              <c:numCache>
                <c:formatCode>General</c:formatCode>
                <c:ptCount val="5"/>
                <c:pt idx="0">
                  <c:v>156.80000000000001</c:v>
                </c:pt>
                <c:pt idx="1">
                  <c:v>157.5</c:v>
                </c:pt>
                <c:pt idx="2">
                  <c:v>161.4</c:v>
                </c:pt>
                <c:pt idx="3">
                  <c:v>156.19999999999999</c:v>
                </c:pt>
                <c:pt idx="4">
                  <c:v>145.69999999999999</c:v>
                </c:pt>
              </c:numCache>
            </c:numRef>
          </c:val>
        </c:ser>
        <c:ser>
          <c:idx val="2"/>
          <c:order val="1"/>
          <c:tx>
            <c:strRef>
              <c:f>'[Chart in Microsoft Office PowerPoint]Sheet1'!$C$1</c:f>
              <c:strCache>
                <c:ptCount val="1"/>
                <c:pt idx="0">
                  <c:v>Sows in Pig</c:v>
                </c:pt>
              </c:strCache>
            </c:strRef>
          </c:tx>
          <c:spPr>
            <a:solidFill>
              <a:srgbClr val="FF0000"/>
            </a:solidFill>
          </c:spPr>
          <c:cat>
            <c:numRef>
              <c:f>'[Chart in Microsoft Office PowerPoint]Sheet1'!$A$2:$A$6</c:f>
              <c:numCache>
                <c:formatCode>General</c:formatCode>
                <c:ptCount val="5"/>
                <c:pt idx="0">
                  <c:v>2008</c:v>
                </c:pt>
                <c:pt idx="1">
                  <c:v>2009</c:v>
                </c:pt>
                <c:pt idx="2">
                  <c:v>2010</c:v>
                </c:pt>
                <c:pt idx="3">
                  <c:v>2011</c:v>
                </c:pt>
                <c:pt idx="4">
                  <c:v>2012</c:v>
                </c:pt>
              </c:numCache>
            </c:numRef>
          </c:cat>
          <c:val>
            <c:numRef>
              <c:f>'[Chart in Microsoft Office PowerPoint]Sheet1'!$C$2:$C$6</c:f>
              <c:numCache>
                <c:formatCode>General</c:formatCode>
                <c:ptCount val="5"/>
                <c:pt idx="0">
                  <c:v>92.3</c:v>
                </c:pt>
                <c:pt idx="1">
                  <c:v>91.5</c:v>
                </c:pt>
                <c:pt idx="2">
                  <c:v>94.3</c:v>
                </c:pt>
                <c:pt idx="3">
                  <c:v>90.6</c:v>
                </c:pt>
                <c:pt idx="4">
                  <c:v>84.6</c:v>
                </c:pt>
              </c:numCache>
            </c:numRef>
          </c:val>
        </c:ser>
        <c:axId val="87195008"/>
        <c:axId val="87233664"/>
      </c:barChart>
      <c:catAx>
        <c:axId val="87195008"/>
        <c:scaling>
          <c:orientation val="minMax"/>
        </c:scaling>
        <c:axPos val="b"/>
        <c:numFmt formatCode="General" sourceLinked="1"/>
        <c:tickLblPos val="nextTo"/>
        <c:txPr>
          <a:bodyPr/>
          <a:lstStyle/>
          <a:p>
            <a:pPr>
              <a:defRPr sz="2000" b="1"/>
            </a:pPr>
            <a:endParaRPr lang="en-US"/>
          </a:p>
        </c:txPr>
        <c:crossAx val="87233664"/>
        <c:crosses val="autoZero"/>
        <c:auto val="1"/>
        <c:lblAlgn val="ctr"/>
        <c:lblOffset val="100"/>
      </c:catAx>
      <c:valAx>
        <c:axId val="87233664"/>
        <c:scaling>
          <c:orientation val="minMax"/>
        </c:scaling>
        <c:axPos val="l"/>
        <c:numFmt formatCode="General" sourceLinked="1"/>
        <c:tickLblPos val="nextTo"/>
        <c:txPr>
          <a:bodyPr/>
          <a:lstStyle/>
          <a:p>
            <a:pPr>
              <a:defRPr sz="2000"/>
            </a:pPr>
            <a:endParaRPr lang="en-US"/>
          </a:p>
        </c:txPr>
        <c:crossAx val="87195008"/>
        <c:crosses val="autoZero"/>
        <c:crossBetween val="between"/>
      </c:valAx>
    </c:plotArea>
    <c:legend>
      <c:legendPos val="b"/>
      <c:txPr>
        <a:bodyPr/>
        <a:lstStyle/>
        <a:p>
          <a:pPr>
            <a:defRPr sz="2000"/>
          </a:pPr>
          <a:endParaRPr lang="en-US"/>
        </a:p>
      </c:txPr>
    </c:legend>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400" dirty="0"/>
              <a:t>Net</a:t>
            </a:r>
            <a:r>
              <a:rPr lang="en-US" sz="2400" baseline="0" dirty="0"/>
              <a:t> beef production, '000 </a:t>
            </a:r>
            <a:r>
              <a:rPr lang="en-US" sz="2400" baseline="0" dirty="0" err="1"/>
              <a:t>tonnes</a:t>
            </a:r>
            <a:endParaRPr lang="en-US" sz="2400" dirty="0"/>
          </a:p>
        </c:rich>
      </c:tx>
    </c:title>
    <c:plotArea>
      <c:layout/>
      <c:lineChart>
        <c:grouping val="standard"/>
        <c:ser>
          <c:idx val="0"/>
          <c:order val="0"/>
          <c:spPr>
            <a:ln w="76200">
              <a:solidFill>
                <a:srgbClr val="32B72B"/>
              </a:solidFill>
            </a:ln>
          </c:spPr>
          <c:marker>
            <c:symbol val="none"/>
          </c:marker>
          <c:cat>
            <c:strRef>
              <c:f>Sheet1!$C$3:$Q$3</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2012(e)</c:v>
                </c:pt>
              </c:strCache>
            </c:strRef>
          </c:cat>
          <c:val>
            <c:numRef>
              <c:f>Sheet1!$C$4:$Q$4</c:f>
              <c:numCache>
                <c:formatCode>General</c:formatCode>
                <c:ptCount val="15"/>
                <c:pt idx="0">
                  <c:v>586</c:v>
                </c:pt>
                <c:pt idx="1">
                  <c:v>634</c:v>
                </c:pt>
                <c:pt idx="2">
                  <c:v>568</c:v>
                </c:pt>
                <c:pt idx="3">
                  <c:v>569</c:v>
                </c:pt>
                <c:pt idx="4">
                  <c:v>530</c:v>
                </c:pt>
                <c:pt idx="5">
                  <c:v>561</c:v>
                </c:pt>
                <c:pt idx="6">
                  <c:v>555</c:v>
                </c:pt>
                <c:pt idx="7">
                  <c:v>542</c:v>
                </c:pt>
                <c:pt idx="8">
                  <c:v>567</c:v>
                </c:pt>
                <c:pt idx="9">
                  <c:v>581</c:v>
                </c:pt>
                <c:pt idx="10">
                  <c:v>537</c:v>
                </c:pt>
                <c:pt idx="11">
                  <c:v>514</c:v>
                </c:pt>
                <c:pt idx="12">
                  <c:v>559</c:v>
                </c:pt>
                <c:pt idx="13">
                  <c:v>547</c:v>
                </c:pt>
                <c:pt idx="14">
                  <c:v>487</c:v>
                </c:pt>
              </c:numCache>
            </c:numRef>
          </c:val>
        </c:ser>
        <c:marker val="1"/>
        <c:axId val="87262336"/>
        <c:axId val="87263872"/>
      </c:lineChart>
      <c:catAx>
        <c:axId val="87262336"/>
        <c:scaling>
          <c:orientation val="minMax"/>
        </c:scaling>
        <c:axPos val="b"/>
        <c:tickLblPos val="nextTo"/>
        <c:txPr>
          <a:bodyPr/>
          <a:lstStyle/>
          <a:p>
            <a:pPr>
              <a:defRPr sz="2000"/>
            </a:pPr>
            <a:endParaRPr lang="en-US"/>
          </a:p>
        </c:txPr>
        <c:crossAx val="87263872"/>
        <c:crosses val="autoZero"/>
        <c:auto val="1"/>
        <c:lblAlgn val="ctr"/>
        <c:lblOffset val="100"/>
      </c:catAx>
      <c:valAx>
        <c:axId val="87263872"/>
        <c:scaling>
          <c:orientation val="minMax"/>
        </c:scaling>
        <c:axPos val="l"/>
        <c:majorGridlines/>
        <c:numFmt formatCode="General" sourceLinked="1"/>
        <c:tickLblPos val="nextTo"/>
        <c:txPr>
          <a:bodyPr/>
          <a:lstStyle/>
          <a:p>
            <a:pPr>
              <a:defRPr sz="2000" b="1"/>
            </a:pPr>
            <a:endParaRPr lang="en-US"/>
          </a:p>
        </c:txPr>
        <c:crossAx val="8726233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0.52632</cdr:x>
      <cdr:y>0.5</cdr:y>
    </cdr:from>
    <cdr:to>
      <cdr:x>0.61329</cdr:x>
      <cdr:y>0.81633</cdr:y>
    </cdr:to>
    <cdr:sp macro="" textlink="">
      <cdr:nvSpPr>
        <cdr:cNvPr id="2" name="TextBox 1"/>
        <cdr:cNvSpPr txBox="1"/>
      </cdr:nvSpPr>
      <cdr:spPr>
        <a:xfrm xmlns:a="http://schemas.openxmlformats.org/drawingml/2006/main">
          <a:off x="3335107" y="1764196"/>
          <a:ext cx="551146" cy="11161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2000" dirty="0" smtClean="0">
              <a:solidFill>
                <a:schemeClr val="bg1"/>
              </a:solidFill>
            </a:rPr>
            <a:t>International Markets</a:t>
          </a:r>
        </a:p>
        <a:p xmlns:a="http://schemas.openxmlformats.org/drawingml/2006/main">
          <a:pPr algn="ctr"/>
          <a:r>
            <a:rPr lang="en-GB" sz="2000" dirty="0" smtClean="0">
              <a:solidFill>
                <a:schemeClr val="bg1"/>
              </a:solidFill>
            </a:rPr>
            <a:t>+ €350m</a:t>
          </a:r>
          <a:endParaRPr lang="en-GB" sz="2000" dirty="0">
            <a:solidFill>
              <a:schemeClr val="bg1"/>
            </a:solidFill>
          </a:endParaRPr>
        </a:p>
      </cdr:txBody>
    </cdr:sp>
  </cdr:relSizeAnchor>
  <cdr:relSizeAnchor xmlns:cdr="http://schemas.openxmlformats.org/drawingml/2006/chartDrawing">
    <cdr:from>
      <cdr:x>0.18421</cdr:x>
      <cdr:y>0.21739</cdr:y>
    </cdr:from>
    <cdr:to>
      <cdr:x>0.27119</cdr:x>
      <cdr:y>0.46228</cdr:y>
    </cdr:to>
    <cdr:sp macro="" textlink="">
      <cdr:nvSpPr>
        <cdr:cNvPr id="3" name="TextBox 2"/>
        <cdr:cNvSpPr txBox="1"/>
      </cdr:nvSpPr>
      <cdr:spPr>
        <a:xfrm xmlns:a="http://schemas.openxmlformats.org/drawingml/2006/main">
          <a:off x="1008112" y="720080"/>
          <a:ext cx="476008" cy="811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2000" dirty="0" smtClean="0">
              <a:solidFill>
                <a:schemeClr val="bg1"/>
              </a:solidFill>
            </a:rPr>
            <a:t>Continental EU</a:t>
          </a:r>
        </a:p>
        <a:p xmlns:a="http://schemas.openxmlformats.org/drawingml/2006/main">
          <a:pPr algn="ctr"/>
          <a:r>
            <a:rPr lang="en-GB" sz="2000" dirty="0" smtClean="0">
              <a:solidFill>
                <a:schemeClr val="bg1"/>
              </a:solidFill>
            </a:rPr>
            <a:t>+ €400m</a:t>
          </a:r>
          <a:endParaRPr lang="en-GB" sz="2000" dirty="0">
            <a:solidFill>
              <a:schemeClr val="bg1"/>
            </a:solidFill>
          </a:endParaRPr>
        </a:p>
      </cdr:txBody>
    </cdr:sp>
  </cdr:relSizeAnchor>
  <cdr:relSizeAnchor xmlns:cdr="http://schemas.openxmlformats.org/drawingml/2006/chartDrawing">
    <cdr:from>
      <cdr:x>0.55263</cdr:x>
      <cdr:y>0.1087</cdr:y>
    </cdr:from>
    <cdr:to>
      <cdr:x>0.63961</cdr:x>
      <cdr:y>0.37401</cdr:y>
    </cdr:to>
    <cdr:sp macro="" textlink="">
      <cdr:nvSpPr>
        <cdr:cNvPr id="4" name="TextBox 3"/>
        <cdr:cNvSpPr txBox="1"/>
      </cdr:nvSpPr>
      <cdr:spPr>
        <a:xfrm xmlns:a="http://schemas.openxmlformats.org/drawingml/2006/main">
          <a:off x="3024336" y="360040"/>
          <a:ext cx="476008" cy="878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2000" dirty="0" smtClean="0">
              <a:solidFill>
                <a:schemeClr val="bg1"/>
              </a:solidFill>
            </a:rPr>
            <a:t>UK</a:t>
          </a:r>
        </a:p>
        <a:p xmlns:a="http://schemas.openxmlformats.org/drawingml/2006/main">
          <a:pPr algn="ctr"/>
          <a:r>
            <a:rPr lang="en-GB" sz="2000" dirty="0" smtClean="0">
              <a:solidFill>
                <a:schemeClr val="bg1"/>
              </a:solidFill>
            </a:rPr>
            <a:t>+€200m</a:t>
          </a:r>
          <a:endParaRPr lang="en-GB" sz="20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0.18065</cdr:x>
      <cdr:y>0.21451</cdr:y>
    </cdr:from>
    <cdr:to>
      <cdr:x>0.53773</cdr:x>
      <cdr:y>0.91712</cdr:y>
    </cdr:to>
    <cdr:sp macro="" textlink="">
      <cdr:nvSpPr>
        <cdr:cNvPr id="3" name="Rectangle 2"/>
        <cdr:cNvSpPr/>
      </cdr:nvSpPr>
      <cdr:spPr bwMode="auto">
        <a:xfrm xmlns:a="http://schemas.openxmlformats.org/drawingml/2006/main">
          <a:off x="1602953" y="989296"/>
          <a:ext cx="3168334" cy="3240357"/>
        </a:xfrm>
        <a:prstGeom xmlns:a="http://schemas.openxmlformats.org/drawingml/2006/main" prst="rect">
          <a:avLst/>
        </a:prstGeom>
        <a:solidFill xmlns:a="http://schemas.openxmlformats.org/drawingml/2006/main">
          <a:schemeClr val="bg1">
            <a:alpha val="81000"/>
          </a:schemeClr>
        </a:solidFill>
        <a:ln xmlns:a="http://schemas.openxmlformats.org/drawingml/2006/main" w="254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0.63512</cdr:x>
      <cdr:y>0.29258</cdr:y>
    </cdr:from>
    <cdr:to>
      <cdr:x>0.74062</cdr:x>
      <cdr:y>0.92663</cdr:y>
    </cdr:to>
    <cdr:sp macro="" textlink="">
      <cdr:nvSpPr>
        <cdr:cNvPr id="4" name="Rectangle 3"/>
        <cdr:cNvSpPr/>
      </cdr:nvSpPr>
      <cdr:spPr bwMode="auto">
        <a:xfrm xmlns:a="http://schemas.openxmlformats.org/drawingml/2006/main">
          <a:off x="5635431" y="1349324"/>
          <a:ext cx="936103" cy="2924187"/>
        </a:xfrm>
        <a:prstGeom xmlns:a="http://schemas.openxmlformats.org/drawingml/2006/main" prst="rect">
          <a:avLst/>
        </a:prstGeom>
        <a:solidFill xmlns:a="http://schemas.openxmlformats.org/drawingml/2006/main">
          <a:schemeClr val="bg1">
            <a:alpha val="81000"/>
          </a:schemeClr>
        </a:solidFill>
        <a:ln xmlns:a="http://schemas.openxmlformats.org/drawingml/2006/main" w="254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pPr marL="0" indent="0"/>
          <a:endParaRPr lang="en-US" sz="1100">
            <a:latin typeface="+mn-lt"/>
            <a:ea typeface="+mn-ea"/>
            <a:cs typeface="+mn-cs"/>
          </a:endParaRPr>
        </a:p>
      </cdr:txBody>
    </cdr:sp>
  </cdr:relSizeAnchor>
  <cdr:relSizeAnchor xmlns:cdr="http://schemas.openxmlformats.org/drawingml/2006/chartDrawing">
    <cdr:from>
      <cdr:x>0.09092</cdr:x>
      <cdr:y>0.05416</cdr:y>
    </cdr:from>
    <cdr:to>
      <cdr:x>0.16396</cdr:x>
      <cdr:y>0.14784</cdr:y>
    </cdr:to>
    <cdr:sp macro="" textlink="">
      <cdr:nvSpPr>
        <cdr:cNvPr id="5" name="TextBox 4"/>
        <cdr:cNvSpPr txBox="1"/>
      </cdr:nvSpPr>
      <cdr:spPr>
        <a:xfrm xmlns:a="http://schemas.openxmlformats.org/drawingml/2006/main">
          <a:off x="1059071" y="355240"/>
          <a:ext cx="850819" cy="614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900" b="1" dirty="0" smtClean="0">
              <a:solidFill>
                <a:srgbClr val="FF0000"/>
              </a:solidFill>
            </a:rPr>
            <a:t>6.4</a:t>
          </a:r>
          <a:endParaRPr lang="en-US" sz="1900" b="1" dirty="0">
            <a:solidFill>
              <a:srgbClr val="FF0000"/>
            </a:solidFill>
          </a:endParaRPr>
        </a:p>
      </cdr:txBody>
    </cdr:sp>
  </cdr:relSizeAnchor>
  <cdr:relSizeAnchor xmlns:cdr="http://schemas.openxmlformats.org/drawingml/2006/chartDrawing">
    <cdr:from>
      <cdr:x>0.12985</cdr:x>
      <cdr:y>0.10929</cdr:y>
    </cdr:from>
    <cdr:to>
      <cdr:x>0.56072</cdr:x>
      <cdr:y>0.32862</cdr:y>
    </cdr:to>
    <cdr:sp macro="" textlink="">
      <cdr:nvSpPr>
        <cdr:cNvPr id="7" name="Straight Connector 6"/>
        <cdr:cNvSpPr/>
      </cdr:nvSpPr>
      <cdr:spPr bwMode="auto">
        <a:xfrm xmlns:a="http://schemas.openxmlformats.org/drawingml/2006/main">
          <a:off x="1512581" y="716846"/>
          <a:ext cx="5019098" cy="1438593"/>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rgbClr val="000000"/>
          </a:solidFill>
          <a:prstDash val="sysDot"/>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0.58545</cdr:x>
      <cdr:y>0.2847</cdr:y>
    </cdr:from>
    <cdr:to>
      <cdr:x>0.73999</cdr:x>
      <cdr:y>0.32953</cdr:y>
    </cdr:to>
    <cdr:sp macro="" textlink="">
      <cdr:nvSpPr>
        <cdr:cNvPr id="9" name="Straight Connector 8"/>
        <cdr:cNvSpPr/>
      </cdr:nvSpPr>
      <cdr:spPr bwMode="auto">
        <a:xfrm xmlns:a="http://schemas.openxmlformats.org/drawingml/2006/main" flipV="1">
          <a:off x="6819712" y="1867408"/>
          <a:ext cx="1800200" cy="294046"/>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rgbClr val="000000"/>
          </a:solidFill>
          <a:prstDash val="sysDot"/>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pPr marL="0" indent="0"/>
          <a:endParaRPr lang="en-US" sz="1100">
            <a:latin typeface="+mn-lt"/>
            <a:ea typeface="+mn-ea"/>
            <a:cs typeface="+mn-cs"/>
          </a:endParaRPr>
        </a:p>
      </cdr:txBody>
    </cdr:sp>
  </cdr:relSizeAnchor>
  <cdr:relSizeAnchor xmlns:cdr="http://schemas.openxmlformats.org/drawingml/2006/chartDrawing">
    <cdr:from>
      <cdr:x>0.12007</cdr:x>
      <cdr:y>0.40138</cdr:y>
    </cdr:from>
    <cdr:to>
      <cdr:x>0.18499</cdr:x>
      <cdr:y>0.46384</cdr:y>
    </cdr:to>
    <cdr:sp macro="" textlink="">
      <cdr:nvSpPr>
        <cdr:cNvPr id="12" name="TextBox 11"/>
        <cdr:cNvSpPr txBox="1"/>
      </cdr:nvSpPr>
      <cdr:spPr>
        <a:xfrm xmlns:a="http://schemas.openxmlformats.org/drawingml/2006/main">
          <a:off x="1398707" y="2632718"/>
          <a:ext cx="756232" cy="409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fontAlgn="base">
            <a:spcBef>
              <a:spcPct val="0"/>
            </a:spcBef>
            <a:spcAft>
              <a:spcPct val="0"/>
            </a:spcAft>
          </a:pPr>
          <a:r>
            <a:rPr lang="en-GB" sz="1900" b="1" kern="1200" dirty="0">
              <a:solidFill>
                <a:srgbClr val="FF0000"/>
              </a:solidFill>
              <a:sym typeface="Gill Sans"/>
            </a:rPr>
            <a:t>3.5</a:t>
          </a:r>
          <a:endParaRPr lang="en-US" sz="1900" b="1" kern="1200" dirty="0">
            <a:solidFill>
              <a:srgbClr val="FF0000"/>
            </a:solidFill>
            <a:sym typeface="Gill Sans"/>
          </a:endParaRPr>
        </a:p>
      </cdr:txBody>
    </cdr:sp>
  </cdr:relSizeAnchor>
  <cdr:relSizeAnchor xmlns:cdr="http://schemas.openxmlformats.org/drawingml/2006/chartDrawing">
    <cdr:from>
      <cdr:x>0.8504</cdr:x>
      <cdr:y>0.04647</cdr:y>
    </cdr:from>
    <cdr:to>
      <cdr:x>0.8831</cdr:x>
      <cdr:y>0.09294</cdr:y>
    </cdr:to>
    <cdr:sp macro="" textlink="">
      <cdr:nvSpPr>
        <cdr:cNvPr id="8" name="Rectangle 7"/>
        <cdr:cNvSpPr/>
      </cdr:nvSpPr>
      <cdr:spPr bwMode="auto">
        <a:xfrm xmlns:a="http://schemas.openxmlformats.org/drawingml/2006/main">
          <a:off x="9906000" y="304800"/>
          <a:ext cx="381000" cy="304800"/>
        </a:xfrm>
        <a:prstGeom xmlns:a="http://schemas.openxmlformats.org/drawingml/2006/main" prst="rect">
          <a:avLst/>
        </a:prstGeom>
        <a:solidFill xmlns:a="http://schemas.openxmlformats.org/drawingml/2006/main">
          <a:schemeClr val="accent6">
            <a:lumMod val="75000"/>
          </a:schemeClr>
        </a:solidFill>
        <a:ln xmlns:a="http://schemas.openxmlformats.org/drawingml/2006/main" w="25400"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0.8504</cdr:x>
      <cdr:y>0.15103</cdr:y>
    </cdr:from>
    <cdr:to>
      <cdr:x>0.8831</cdr:x>
      <cdr:y>0.1975</cdr:y>
    </cdr:to>
    <cdr:sp macro="" textlink="">
      <cdr:nvSpPr>
        <cdr:cNvPr id="10" name="Rectangle 9"/>
        <cdr:cNvSpPr/>
      </cdr:nvSpPr>
      <cdr:spPr bwMode="auto">
        <a:xfrm xmlns:a="http://schemas.openxmlformats.org/drawingml/2006/main">
          <a:off x="9906000" y="990600"/>
          <a:ext cx="381000" cy="304800"/>
        </a:xfrm>
        <a:prstGeom xmlns:a="http://schemas.openxmlformats.org/drawingml/2006/main" prst="rect">
          <a:avLst/>
        </a:prstGeom>
        <a:solidFill xmlns:a="http://schemas.openxmlformats.org/drawingml/2006/main">
          <a:srgbClr val="69BE28"/>
        </a:solidFill>
        <a:ln xmlns:a="http://schemas.openxmlformats.org/drawingml/2006/main" w="25400"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ヒラギノ角ゴ Pro W3"/>
              <a:cs typeface="ヒラギノ角ゴ Pro W3"/>
            </a:defRPr>
          </a:lvl1pPr>
          <a:lvl2pPr marL="457200" indent="0">
            <a:defRPr sz="1100">
              <a:latin typeface="Arial"/>
              <a:ea typeface="ヒラギノ角ゴ Pro W3"/>
              <a:cs typeface="ヒラギノ角ゴ Pro W3"/>
            </a:defRPr>
          </a:lvl2pPr>
          <a:lvl3pPr marL="914400" indent="0">
            <a:defRPr sz="1100">
              <a:latin typeface="Arial"/>
              <a:ea typeface="ヒラギノ角ゴ Pro W3"/>
              <a:cs typeface="ヒラギノ角ゴ Pro W3"/>
            </a:defRPr>
          </a:lvl3pPr>
          <a:lvl4pPr marL="1371600" indent="0">
            <a:defRPr sz="1100">
              <a:latin typeface="Arial"/>
              <a:ea typeface="ヒラギノ角ゴ Pro W3"/>
              <a:cs typeface="ヒラギノ角ゴ Pro W3"/>
            </a:defRPr>
          </a:lvl4pPr>
          <a:lvl5pPr marL="1828800" indent="0">
            <a:defRPr sz="1100">
              <a:latin typeface="Arial"/>
              <a:ea typeface="ヒラギノ角ゴ Pro W3"/>
              <a:cs typeface="ヒラギノ角ゴ Pro W3"/>
            </a:defRPr>
          </a:lvl5pPr>
          <a:lvl6pPr marL="2286000" indent="0">
            <a:defRPr sz="1100">
              <a:latin typeface="Arial"/>
              <a:ea typeface="ヒラギノ角ゴ Pro W3"/>
              <a:cs typeface="ヒラギノ角ゴ Pro W3"/>
            </a:defRPr>
          </a:lvl6pPr>
          <a:lvl7pPr marL="2743200" indent="0">
            <a:defRPr sz="1100">
              <a:latin typeface="Arial"/>
              <a:ea typeface="ヒラギノ角ゴ Pro W3"/>
              <a:cs typeface="ヒラギノ角ゴ Pro W3"/>
            </a:defRPr>
          </a:lvl7pPr>
          <a:lvl8pPr marL="3200400" indent="0">
            <a:defRPr sz="1100">
              <a:latin typeface="Arial"/>
              <a:ea typeface="ヒラギノ角ゴ Pro W3"/>
              <a:cs typeface="ヒラギノ角ゴ Pro W3"/>
            </a:defRPr>
          </a:lvl8pPr>
          <a:lvl9pPr marL="3657600" indent="0">
            <a:defRPr sz="1100">
              <a:latin typeface="Arial"/>
              <a:ea typeface="ヒラギノ角ゴ Pro W3"/>
              <a:cs typeface="ヒラギノ角ゴ Pro W3"/>
            </a:defRPr>
          </a:lvl9pPr>
        </a:lstStyle>
        <a:p xmlns:a="http://schemas.openxmlformats.org/drawingml/2006/main">
          <a:endParaRPr lang="en-US"/>
        </a:p>
      </cdr:txBody>
    </cdr:sp>
  </cdr:relSizeAnchor>
  <cdr:relSizeAnchor xmlns:cdr="http://schemas.openxmlformats.org/drawingml/2006/chartDrawing">
    <cdr:from>
      <cdr:x>0.72611</cdr:x>
      <cdr:y>0.94101</cdr:y>
    </cdr:from>
    <cdr:to>
      <cdr:x>0.82423</cdr:x>
      <cdr:y>0.98748</cdr:y>
    </cdr:to>
    <cdr:sp macro="" textlink="">
      <cdr:nvSpPr>
        <cdr:cNvPr id="13" name="TextBox 12"/>
        <cdr:cNvSpPr txBox="1"/>
      </cdr:nvSpPr>
      <cdr:spPr>
        <a:xfrm xmlns:a="http://schemas.openxmlformats.org/drawingml/2006/main">
          <a:off x="8458200" y="617220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1543" cy="339884"/>
          </a:xfrm>
          <a:prstGeom prst="rect">
            <a:avLst/>
          </a:prstGeom>
        </p:spPr>
        <p:txBody>
          <a:bodyPr vert="horz" lIns="91705" tIns="45853" rIns="91705" bIns="45853" rtlCol="0"/>
          <a:lstStyle>
            <a:lvl1pPr algn="l">
              <a:defRPr sz="1200"/>
            </a:lvl1pPr>
          </a:lstStyle>
          <a:p>
            <a:endParaRPr lang="en-IE"/>
          </a:p>
        </p:txBody>
      </p:sp>
      <p:sp>
        <p:nvSpPr>
          <p:cNvPr id="3" name="Date Placeholder 2"/>
          <p:cNvSpPr>
            <a:spLocks noGrp="1"/>
          </p:cNvSpPr>
          <p:nvPr>
            <p:ph type="dt" sz="quarter" idx="1"/>
          </p:nvPr>
        </p:nvSpPr>
        <p:spPr>
          <a:xfrm>
            <a:off x="5622803" y="2"/>
            <a:ext cx="4301543" cy="339884"/>
          </a:xfrm>
          <a:prstGeom prst="rect">
            <a:avLst/>
          </a:prstGeom>
        </p:spPr>
        <p:txBody>
          <a:bodyPr vert="horz" lIns="91705" tIns="45853" rIns="91705" bIns="45853" rtlCol="0"/>
          <a:lstStyle>
            <a:lvl1pPr algn="r">
              <a:defRPr sz="1200"/>
            </a:lvl1pPr>
          </a:lstStyle>
          <a:p>
            <a:fld id="{490CF49D-1AAB-41B8-958D-DAFCE77D859E}" type="datetimeFigureOut">
              <a:rPr lang="en-US" smtClean="0"/>
              <a:pPr/>
              <a:t>11/20/2012</a:t>
            </a:fld>
            <a:endParaRPr lang="en-IE"/>
          </a:p>
        </p:txBody>
      </p:sp>
      <p:sp>
        <p:nvSpPr>
          <p:cNvPr id="4" name="Footer Placeholder 3"/>
          <p:cNvSpPr>
            <a:spLocks noGrp="1"/>
          </p:cNvSpPr>
          <p:nvPr>
            <p:ph type="ftr" sz="quarter" idx="2"/>
          </p:nvPr>
        </p:nvSpPr>
        <p:spPr>
          <a:xfrm>
            <a:off x="0" y="6456613"/>
            <a:ext cx="4301543" cy="339884"/>
          </a:xfrm>
          <a:prstGeom prst="rect">
            <a:avLst/>
          </a:prstGeom>
        </p:spPr>
        <p:txBody>
          <a:bodyPr vert="horz" lIns="91705" tIns="45853" rIns="91705" bIns="45853" rtlCol="0" anchor="b"/>
          <a:lstStyle>
            <a:lvl1pPr algn="l">
              <a:defRPr sz="1200"/>
            </a:lvl1pPr>
          </a:lstStyle>
          <a:p>
            <a:endParaRPr lang="en-IE"/>
          </a:p>
        </p:txBody>
      </p:sp>
      <p:sp>
        <p:nvSpPr>
          <p:cNvPr id="5" name="Slide Number Placeholder 4"/>
          <p:cNvSpPr>
            <a:spLocks noGrp="1"/>
          </p:cNvSpPr>
          <p:nvPr>
            <p:ph type="sldNum" sz="quarter" idx="3"/>
          </p:nvPr>
        </p:nvSpPr>
        <p:spPr>
          <a:xfrm>
            <a:off x="5622803" y="6456613"/>
            <a:ext cx="4301543" cy="339884"/>
          </a:xfrm>
          <a:prstGeom prst="rect">
            <a:avLst/>
          </a:prstGeom>
        </p:spPr>
        <p:txBody>
          <a:bodyPr vert="horz" lIns="91705" tIns="45853" rIns="91705" bIns="45853" rtlCol="0" anchor="b"/>
          <a:lstStyle>
            <a:lvl1pPr algn="r">
              <a:defRPr sz="1200"/>
            </a:lvl1pPr>
          </a:lstStyle>
          <a:p>
            <a:fld id="{4EF2132D-028C-42BB-8A4D-EF15528015EE}" type="slidenum">
              <a:rPr lang="en-IE" smtClean="0"/>
              <a:pPr/>
              <a:t>‹#›</a:t>
            </a:fld>
            <a:endParaRPr lang="en-IE"/>
          </a:p>
        </p:txBody>
      </p:sp>
    </p:spTree>
    <p:extLst>
      <p:ext uri="{BB962C8B-B14F-4D97-AF65-F5344CB8AC3E}">
        <p14:creationId xmlns="" xmlns:p14="http://schemas.microsoft.com/office/powerpoint/2010/main" val="199465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992667" y="3228897"/>
            <a:ext cx="7941310" cy="3058954"/>
          </a:xfrm>
          <a:prstGeom prst="rect">
            <a:avLst/>
          </a:prstGeom>
        </p:spPr>
        <p:txBody>
          <a:bodyPr vert="horz" lIns="91705" tIns="45853" rIns="91705" bIns="458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7"/>
          <p:cNvSpPr>
            <a:spLocks noGrp="1"/>
          </p:cNvSpPr>
          <p:nvPr>
            <p:ph type="sldNum" sz="quarter" idx="5"/>
          </p:nvPr>
        </p:nvSpPr>
        <p:spPr>
          <a:xfrm>
            <a:off x="5622004" y="6456703"/>
            <a:ext cx="4302317" cy="339884"/>
          </a:xfrm>
          <a:prstGeom prst="rect">
            <a:avLst/>
          </a:prstGeom>
        </p:spPr>
        <p:txBody>
          <a:bodyPr vert="horz" lIns="91568" tIns="45784" rIns="91568" bIns="45784" rtlCol="0" anchor="b"/>
          <a:lstStyle>
            <a:lvl1pPr algn="r">
              <a:defRPr sz="1200"/>
            </a:lvl1pPr>
          </a:lstStyle>
          <a:p>
            <a:fld id="{95C87462-EDE0-4B7A-9EF0-08B59F3F6E9E}" type="slidenum">
              <a:rPr lang="en-IE" smtClean="0"/>
              <a:pPr/>
              <a:t>‹#›</a:t>
            </a:fld>
            <a:endParaRPr lang="en-IE"/>
          </a:p>
        </p:txBody>
      </p:sp>
      <p:sp>
        <p:nvSpPr>
          <p:cNvPr id="9" name="Slide Image Placeholder 8"/>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568" tIns="45784" rIns="91568" bIns="45784" rtlCol="0" anchor="ctr"/>
          <a:lstStyle/>
          <a:p>
            <a:endParaRPr lang="en-IE"/>
          </a:p>
        </p:txBody>
      </p:sp>
    </p:spTree>
    <p:extLst>
      <p:ext uri="{BB962C8B-B14F-4D97-AF65-F5344CB8AC3E}">
        <p14:creationId xmlns="" xmlns:p14="http://schemas.microsoft.com/office/powerpoint/2010/main" val="804432020"/>
      </p:ext>
    </p:extLst>
  </p:cSld>
  <p:clrMap bg1="lt1" tx1="dk1" bg2="lt2" tx2="dk2" accent1="accent1" accent2="accent2" accent3="accent3" accent4="accent4" accent5="accent5" accent6="accent6" hlink="hlink" folHlink="folHlink"/>
  <p:notesStyle>
    <a:lvl1pPr marL="0" algn="l" defTabSz="911726" rtl="0" eaLnBrk="1" latinLnBrk="0" hangingPunct="1">
      <a:defRPr sz="1100" kern="1200">
        <a:solidFill>
          <a:schemeClr val="tx1"/>
        </a:solidFill>
        <a:latin typeface="+mn-lt"/>
        <a:ea typeface="+mn-ea"/>
        <a:cs typeface="+mn-cs"/>
      </a:defRPr>
    </a:lvl1pPr>
    <a:lvl2pPr marL="455863" algn="l" defTabSz="911726" rtl="0" eaLnBrk="1" latinLnBrk="0" hangingPunct="1">
      <a:defRPr sz="1100" kern="1200">
        <a:solidFill>
          <a:schemeClr val="tx1"/>
        </a:solidFill>
        <a:latin typeface="+mn-lt"/>
        <a:ea typeface="+mn-ea"/>
        <a:cs typeface="+mn-cs"/>
      </a:defRPr>
    </a:lvl2pPr>
    <a:lvl3pPr marL="911726" algn="l" defTabSz="911726" rtl="0" eaLnBrk="1" latinLnBrk="0" hangingPunct="1">
      <a:defRPr sz="1100" kern="1200">
        <a:solidFill>
          <a:schemeClr val="tx1"/>
        </a:solidFill>
        <a:latin typeface="+mn-lt"/>
        <a:ea typeface="+mn-ea"/>
        <a:cs typeface="+mn-cs"/>
      </a:defRPr>
    </a:lvl3pPr>
    <a:lvl4pPr marL="1367588" algn="l" defTabSz="911726" rtl="0" eaLnBrk="1" latinLnBrk="0" hangingPunct="1">
      <a:defRPr sz="1100" kern="1200">
        <a:solidFill>
          <a:schemeClr val="tx1"/>
        </a:solidFill>
        <a:latin typeface="+mn-lt"/>
        <a:ea typeface="+mn-ea"/>
        <a:cs typeface="+mn-cs"/>
      </a:defRPr>
    </a:lvl4pPr>
    <a:lvl5pPr marL="1823448" algn="l" defTabSz="911726" rtl="0" eaLnBrk="1" latinLnBrk="0" hangingPunct="1">
      <a:defRPr sz="1100" kern="1200">
        <a:solidFill>
          <a:schemeClr val="tx1"/>
        </a:solidFill>
        <a:latin typeface="+mn-lt"/>
        <a:ea typeface="+mn-ea"/>
        <a:cs typeface="+mn-cs"/>
      </a:defRPr>
    </a:lvl5pPr>
    <a:lvl6pPr marL="2279302" algn="l" defTabSz="911726" rtl="0" eaLnBrk="1" latinLnBrk="0" hangingPunct="1">
      <a:defRPr sz="1100" kern="1200">
        <a:solidFill>
          <a:schemeClr val="tx1"/>
        </a:solidFill>
        <a:latin typeface="+mn-lt"/>
        <a:ea typeface="+mn-ea"/>
        <a:cs typeface="+mn-cs"/>
      </a:defRPr>
    </a:lvl6pPr>
    <a:lvl7pPr marL="2735168" algn="l" defTabSz="911726" rtl="0" eaLnBrk="1" latinLnBrk="0" hangingPunct="1">
      <a:defRPr sz="1100" kern="1200">
        <a:solidFill>
          <a:schemeClr val="tx1"/>
        </a:solidFill>
        <a:latin typeface="+mn-lt"/>
        <a:ea typeface="+mn-ea"/>
        <a:cs typeface="+mn-cs"/>
      </a:defRPr>
    </a:lvl7pPr>
    <a:lvl8pPr marL="3191036" algn="l" defTabSz="911726" rtl="0" eaLnBrk="1" latinLnBrk="0" hangingPunct="1">
      <a:defRPr sz="1100" kern="1200">
        <a:solidFill>
          <a:schemeClr val="tx1"/>
        </a:solidFill>
        <a:latin typeface="+mn-lt"/>
        <a:ea typeface="+mn-ea"/>
        <a:cs typeface="+mn-cs"/>
      </a:defRPr>
    </a:lvl8pPr>
    <a:lvl9pPr marL="3646894" algn="l" defTabSz="91172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4.6 million hectares</a:t>
            </a:r>
            <a:r>
              <a:rPr lang="en-IE" baseline="0" dirty="0" smtClean="0"/>
              <a:t> excludes commonage</a:t>
            </a:r>
          </a:p>
          <a:p>
            <a:endParaRPr lang="en-IE" baseline="0" dirty="0" smtClean="0"/>
          </a:p>
          <a:p>
            <a:r>
              <a:rPr lang="en-IE" baseline="0" dirty="0" smtClean="0"/>
              <a:t>Over 400,000 hectares in commonage</a:t>
            </a:r>
          </a:p>
          <a:p>
            <a:endParaRPr lang="en-IE" baseline="0" dirty="0" smtClean="0"/>
          </a:p>
          <a:p>
            <a:r>
              <a:rPr lang="en-IE" baseline="0" dirty="0" smtClean="0"/>
              <a:t>111,000 farms have cattle</a:t>
            </a:r>
          </a:p>
          <a:p>
            <a:endParaRPr lang="en-IE" baseline="0" dirty="0" smtClean="0"/>
          </a:p>
          <a:p>
            <a:r>
              <a:rPr lang="en-IE" baseline="0" dirty="0" smtClean="0"/>
              <a:t>Waterford has the highest number of cattle per farm at 110 head.</a:t>
            </a:r>
          </a:p>
        </p:txBody>
      </p:sp>
      <p:sp>
        <p:nvSpPr>
          <p:cNvPr id="4" name="Slide Number Placeholder 3"/>
          <p:cNvSpPr>
            <a:spLocks noGrp="1"/>
          </p:cNvSpPr>
          <p:nvPr>
            <p:ph type="sldNum" sz="quarter" idx="10"/>
          </p:nvPr>
        </p:nvSpPr>
        <p:spPr/>
        <p:txBody>
          <a:bodyPr/>
          <a:lstStyle/>
          <a:p>
            <a:fld id="{95C87462-EDE0-4B7A-9EF0-08B59F3F6E9E}" type="slidenum">
              <a:rPr lang="en-IE" smtClean="0"/>
              <a:pPr/>
              <a:t>4</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4FA60-4B2C-4D44-87E3-6A66764DA127}" type="slidenum">
              <a:rPr lang="en-US"/>
              <a:pPr/>
              <a:t>25</a:t>
            </a:fld>
            <a:endParaRPr lang="en-US"/>
          </a:p>
        </p:txBody>
      </p:sp>
      <p:sp>
        <p:nvSpPr>
          <p:cNvPr id="1141762" name="Rectangle 2"/>
          <p:cNvSpPr>
            <a:spLocks noGrp="1" noRot="1" noChangeAspect="1" noChangeArrowheads="1" noTextEdit="1"/>
          </p:cNvSpPr>
          <p:nvPr>
            <p:ph type="sldImg"/>
          </p:nvPr>
        </p:nvSpPr>
        <p:spPr>
          <a:xfrm>
            <a:off x="3263900" y="509588"/>
            <a:ext cx="3398838" cy="2549525"/>
          </a:xfrm>
          <a:ln/>
        </p:spPr>
      </p:sp>
      <p:sp>
        <p:nvSpPr>
          <p:cNvPr id="1141763" name="Rectangle 3"/>
          <p:cNvSpPr>
            <a:spLocks noGrp="1" noChangeArrowheads="1"/>
          </p:cNvSpPr>
          <p:nvPr>
            <p:ph type="body" idx="1"/>
          </p:nvPr>
        </p:nvSpPr>
        <p:spPr/>
        <p:txBody>
          <a:bodyPr/>
          <a:lstStyle/>
          <a:p>
            <a:r>
              <a:rPr lang="en-IE" dirty="0"/>
              <a:t>Ireland is approx 150% self sufficient in </a:t>
            </a:r>
            <a:r>
              <a:rPr lang="en-IE" dirty="0" err="1"/>
              <a:t>pigmeat</a:t>
            </a:r>
            <a:r>
              <a:rPr lang="en-IE" dirty="0"/>
              <a:t> and annually export in the region of 130,000 tonnes.  We export everything from carcases and primal cuts to value added cooked products.  </a:t>
            </a:r>
          </a:p>
          <a:p>
            <a:r>
              <a:rPr lang="en-IE" dirty="0"/>
              <a:t>UK remains the principal destination accounting for more than </a:t>
            </a:r>
            <a:r>
              <a:rPr lang="en-IE" dirty="0" smtClean="0"/>
              <a:t>60% </a:t>
            </a:r>
            <a:r>
              <a:rPr lang="en-IE" dirty="0"/>
              <a:t>of shipments, followed by Germany, with Russia and Japan the leading international markets. We have an excellent record in export markets worldwide</a:t>
            </a:r>
            <a:r>
              <a:rPr lang="en-IE" dirty="0" smtClean="0"/>
              <a:t>.</a:t>
            </a:r>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4 sheep in </a:t>
            </a:r>
            <a:r>
              <a:rPr lang="en-IE" dirty="0" err="1" smtClean="0"/>
              <a:t>dongeal</a:t>
            </a:r>
            <a:r>
              <a:rPr lang="en-IE" dirty="0" smtClean="0"/>
              <a:t> to every </a:t>
            </a:r>
            <a:r>
              <a:rPr lang="en-IE" dirty="0" err="1" smtClean="0"/>
              <a:t>dongeal</a:t>
            </a:r>
            <a:r>
              <a:rPr lang="en-IE" baseline="0" dirty="0" smtClean="0"/>
              <a:t> citizen.</a:t>
            </a:r>
          </a:p>
          <a:p>
            <a:r>
              <a:rPr lang="en-IE" baseline="0" dirty="0" smtClean="0"/>
              <a:t>Wicklow has about 263 head per farm</a:t>
            </a:r>
          </a:p>
          <a:p>
            <a:endParaRPr lang="en-IE" baseline="0" dirty="0" smtClean="0"/>
          </a:p>
          <a:p>
            <a:r>
              <a:rPr lang="en-IE" baseline="0" dirty="0" smtClean="0"/>
              <a:t>Average pig farm size is 1,250 head. Highest pig </a:t>
            </a:r>
            <a:r>
              <a:rPr lang="en-IE" baseline="0" dirty="0" err="1" smtClean="0"/>
              <a:t>prouction</a:t>
            </a:r>
            <a:r>
              <a:rPr lang="en-IE" baseline="0" dirty="0" smtClean="0"/>
              <a:t> in counties like </a:t>
            </a:r>
            <a:r>
              <a:rPr lang="en-IE" baseline="0" dirty="0" err="1" smtClean="0"/>
              <a:t>longford</a:t>
            </a:r>
            <a:r>
              <a:rPr lang="en-IE" baseline="0" dirty="0" smtClean="0"/>
              <a:t> </a:t>
            </a:r>
            <a:r>
              <a:rPr lang="en-IE" baseline="0" dirty="0" err="1" smtClean="0"/>
              <a:t>cavan</a:t>
            </a:r>
            <a:r>
              <a:rPr lang="en-IE" baseline="0" dirty="0" smtClean="0"/>
              <a:t> and </a:t>
            </a:r>
            <a:r>
              <a:rPr lang="en-IE" baseline="0" dirty="0" err="1" smtClean="0"/>
              <a:t>offaly</a:t>
            </a:r>
            <a:r>
              <a:rPr lang="en-IE" baseline="0" dirty="0" smtClean="0"/>
              <a:t>.</a:t>
            </a:r>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95C87462-EDE0-4B7A-9EF0-08B59F3F6E9E}" type="slidenum">
              <a:rPr lang="en-IE" smtClean="0"/>
              <a:pPr/>
              <a:t>5</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1" name="Rectangle 7"/>
          <p:cNvSpPr>
            <a:spLocks noGrp="1" noChangeArrowheads="1"/>
          </p:cNvSpPr>
          <p:nvPr>
            <p:ph type="sldNum" sz="quarter" idx="5"/>
          </p:nvPr>
        </p:nvSpPr>
        <p:spPr>
          <a:noFill/>
        </p:spPr>
        <p:txBody>
          <a:bodyPr/>
          <a:lstStyle/>
          <a:p>
            <a:fld id="{68D3CC1D-ABA5-4A38-9DD0-A18661EA82B1}" type="slidenum">
              <a:rPr lang="en-US" smtClean="0">
                <a:latin typeface="Times" pitchFamily="18" charset="0"/>
              </a:rPr>
              <a:pPr/>
              <a:t>7</a:t>
            </a:fld>
            <a:endParaRPr lang="en-US" dirty="0" smtClean="0">
              <a:latin typeface="Times" pitchFamily="18" charset="0"/>
            </a:endParaRPr>
          </a:p>
        </p:txBody>
      </p:sp>
      <p:sp>
        <p:nvSpPr>
          <p:cNvPr id="1971202" name="Rectangle 2"/>
          <p:cNvSpPr>
            <a:spLocks noGrp="1" noRot="1" noChangeAspect="1" noChangeArrowheads="1" noTextEdit="1"/>
          </p:cNvSpPr>
          <p:nvPr>
            <p:ph type="sldImg"/>
          </p:nvPr>
        </p:nvSpPr>
        <p:spPr>
          <a:xfrm>
            <a:off x="3263900" y="509588"/>
            <a:ext cx="3398838" cy="2549525"/>
          </a:xfrm>
          <a:ln/>
        </p:spPr>
      </p:sp>
      <p:sp>
        <p:nvSpPr>
          <p:cNvPr id="5" name="Rectangle 3"/>
          <p:cNvSpPr>
            <a:spLocks noGrp="1" noChangeArrowheads="1"/>
          </p:cNvSpPr>
          <p:nvPr>
            <p:ph type="body" idx="1"/>
          </p:nvPr>
        </p:nvSpPr>
        <p:spPr>
          <a:xfrm>
            <a:off x="992664" y="3229986"/>
            <a:ext cx="7941310" cy="3057864"/>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7" name="Slide Image Placeholder 1"/>
          <p:cNvSpPr>
            <a:spLocks noGrp="1" noRot="1" noChangeAspect="1"/>
          </p:cNvSpPr>
          <p:nvPr>
            <p:ph type="sldImg"/>
          </p:nvPr>
        </p:nvSpPr>
        <p:spPr>
          <a:xfrm>
            <a:off x="3263900" y="509588"/>
            <a:ext cx="3398838" cy="2549525"/>
          </a:xfrm>
          <a:ln/>
        </p:spPr>
      </p:sp>
      <p:sp>
        <p:nvSpPr>
          <p:cNvPr id="1975298" name="Notes Placeholder 2"/>
          <p:cNvSpPr>
            <a:spLocks noGrp="1"/>
          </p:cNvSpPr>
          <p:nvPr>
            <p:ph type="body" idx="1"/>
          </p:nvPr>
        </p:nvSpPr>
        <p:spPr>
          <a:noFill/>
          <a:ln/>
        </p:spPr>
        <p:txBody>
          <a:bodyPr/>
          <a:lstStyle/>
          <a:p>
            <a:pPr eaLnBrk="1" hangingPunct="1"/>
            <a:endParaRPr lang="en-GB" dirty="0" smtClean="0">
              <a:latin typeface="Times" pitchFamily="18" charset="0"/>
            </a:endParaRPr>
          </a:p>
        </p:txBody>
      </p:sp>
      <p:sp>
        <p:nvSpPr>
          <p:cNvPr id="1975299" name="Slide Number Placeholder 3"/>
          <p:cNvSpPr>
            <a:spLocks noGrp="1"/>
          </p:cNvSpPr>
          <p:nvPr>
            <p:ph type="sldNum" sz="quarter" idx="5"/>
          </p:nvPr>
        </p:nvSpPr>
        <p:spPr>
          <a:noFill/>
        </p:spPr>
        <p:txBody>
          <a:bodyPr/>
          <a:lstStyle/>
          <a:p>
            <a:fld id="{6829BC9D-072D-4C00-8981-4B91E5979106}" type="slidenum">
              <a:rPr lang="en-US" smtClean="0">
                <a:latin typeface="Times" pitchFamily="18" charset="0"/>
              </a:rPr>
              <a:pPr/>
              <a:t>8</a:t>
            </a:fld>
            <a:endParaRPr lang="en-U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49" name="Rectangle 7"/>
          <p:cNvSpPr>
            <a:spLocks noGrp="1" noChangeArrowheads="1"/>
          </p:cNvSpPr>
          <p:nvPr>
            <p:ph type="sldNum" sz="quarter" idx="5"/>
          </p:nvPr>
        </p:nvSpPr>
        <p:spPr>
          <a:noFill/>
        </p:spPr>
        <p:txBody>
          <a:bodyPr/>
          <a:lstStyle/>
          <a:p>
            <a:fld id="{5BFAA4D5-2C39-4A0C-AB3A-C984D1868D31}" type="slidenum">
              <a:rPr lang="en-US" smtClean="0">
                <a:latin typeface="Times" pitchFamily="18" charset="0"/>
              </a:rPr>
              <a:pPr/>
              <a:t>9</a:t>
            </a:fld>
            <a:endParaRPr lang="en-US" dirty="0" smtClean="0">
              <a:latin typeface="Times" pitchFamily="18" charset="0"/>
            </a:endParaRPr>
          </a:p>
        </p:txBody>
      </p:sp>
      <p:sp>
        <p:nvSpPr>
          <p:cNvPr id="1973250" name="Rectangle 2"/>
          <p:cNvSpPr>
            <a:spLocks noGrp="1" noRot="1" noChangeAspect="1" noChangeArrowheads="1" noTextEdit="1"/>
          </p:cNvSpPr>
          <p:nvPr>
            <p:ph type="sldImg"/>
          </p:nvPr>
        </p:nvSpPr>
        <p:spPr>
          <a:xfrm>
            <a:off x="3263900" y="509588"/>
            <a:ext cx="3398838" cy="2549525"/>
          </a:xfrm>
          <a:ln/>
        </p:spPr>
      </p:sp>
      <p:sp>
        <p:nvSpPr>
          <p:cNvPr id="1973251" name="Rectangle 3"/>
          <p:cNvSpPr>
            <a:spLocks noGrp="1" noChangeArrowheads="1"/>
          </p:cNvSpPr>
          <p:nvPr>
            <p:ph type="body" idx="1"/>
          </p:nvPr>
        </p:nvSpPr>
        <p:spPr>
          <a:xfrm>
            <a:off x="992201" y="3229794"/>
            <a:ext cx="7942238" cy="3058029"/>
          </a:xfrm>
          <a:noFill/>
          <a:ln/>
        </p:spPr>
        <p:txBody>
          <a:bodyPr/>
          <a:lstStyle/>
          <a:p>
            <a:pPr eaLnBrk="1" hangingPunct="1"/>
            <a:endParaRPr lang="en-GB" dirty="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Makes up to 87% of total exports</a:t>
            </a:r>
            <a:endParaRPr lang="en-US" dirty="0"/>
          </a:p>
        </p:txBody>
      </p:sp>
      <p:sp>
        <p:nvSpPr>
          <p:cNvPr id="4" name="Slide Number Placeholder 3"/>
          <p:cNvSpPr>
            <a:spLocks noGrp="1"/>
          </p:cNvSpPr>
          <p:nvPr>
            <p:ph type="sldNum" sz="quarter" idx="10"/>
          </p:nvPr>
        </p:nvSpPr>
        <p:spPr/>
        <p:txBody>
          <a:bodyPr/>
          <a:lstStyle/>
          <a:p>
            <a:fld id="{95C87462-EDE0-4B7A-9EF0-08B59F3F6E9E}" type="slidenum">
              <a:rPr lang="en-IE" smtClean="0"/>
              <a:pPr/>
              <a:t>12</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6E0BB-C0C3-4A57-B061-C2A09C0A1258}" type="slidenum">
              <a:rPr lang="en-IE" smtClean="0"/>
              <a:pPr/>
              <a:t>16</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normAutofit/>
          </a:bodyPr>
          <a:lstStyle/>
          <a:p>
            <a:r>
              <a:rPr lang="en-IE" dirty="0" smtClean="0"/>
              <a:t>And this is where Ireland is exporting its beef to:</a:t>
            </a:r>
          </a:p>
          <a:p>
            <a:r>
              <a:rPr lang="en-IE" dirty="0" smtClean="0"/>
              <a:t>Almost</a:t>
            </a:r>
            <a:r>
              <a:rPr lang="en-IE" baseline="0" dirty="0" smtClean="0"/>
              <a:t> 50% of exports destined for the UK market</a:t>
            </a:r>
          </a:p>
          <a:p>
            <a:r>
              <a:rPr lang="en-IE" baseline="0" dirty="0" smtClean="0"/>
              <a:t>The vast majority of the remainder is exported to Continental EU markets including France, Italy, Holland, Scandinavia, Germany and Spain.</a:t>
            </a:r>
          </a:p>
          <a:p>
            <a:r>
              <a:rPr lang="en-IE" baseline="0" dirty="0" smtClean="0"/>
              <a:t>Just 20,000t of Irish beef was exported outside of the EU in 2011, and the majority of this went to Russia and Switzerland.</a:t>
            </a:r>
            <a:endParaRPr lang="en-US" dirty="0"/>
          </a:p>
        </p:txBody>
      </p:sp>
      <p:sp>
        <p:nvSpPr>
          <p:cNvPr id="4" name="Slide Number Placeholder 3"/>
          <p:cNvSpPr>
            <a:spLocks noGrp="1"/>
          </p:cNvSpPr>
          <p:nvPr>
            <p:ph type="sldNum" sz="quarter" idx="10"/>
          </p:nvPr>
        </p:nvSpPr>
        <p:spPr/>
        <p:txBody>
          <a:bodyPr/>
          <a:lstStyle/>
          <a:p>
            <a:fld id="{95C87462-EDE0-4B7A-9EF0-08B59F3F6E9E}" type="slidenum">
              <a:rPr lang="en-IE" smtClean="0"/>
              <a:pPr/>
              <a:t>23</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normAutofit/>
          </a:bodyPr>
          <a:lstStyle/>
          <a:p>
            <a:r>
              <a:rPr lang="en-IE" baseline="0" dirty="0" smtClean="0"/>
              <a:t>On another positve note, exports of Irish sheep meat registered a solid performance in 2011 where total value rose by 10% to €180m.  With 70% + of our production destined for export markets just over 40,000 tonnes were exported to over 24 individual markets across the globe. The vast majority of theses exports were destined for customers within the EU.  </a:t>
            </a:r>
          </a:p>
          <a:p>
            <a:endParaRPr lang="en-IE" baseline="0" dirty="0" smtClean="0"/>
          </a:p>
          <a:p>
            <a:r>
              <a:rPr lang="en-IE" baseline="0" dirty="0" smtClean="0"/>
              <a:t>France and the UK continue to be our core export markets representing 76% of our volume exports.  Strong increases in shipments were recorded in Belgium, Germany and Sweden as exporters continue to secure new business and grow business with existing customers in these markets.  </a:t>
            </a:r>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A086E0BB-C0C3-4A57-B061-C2A09C0A1258}" type="slidenum">
              <a:rPr lang="en-IE" smtClean="0"/>
              <a:pPr/>
              <a:t>24</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1"/>
          <p:cNvSpPr>
            <a:spLocks/>
          </p:cNvSpPr>
          <p:nvPr userDrawn="1"/>
        </p:nvSpPr>
        <p:spPr bwMode="auto">
          <a:xfrm>
            <a:off x="5" y="1"/>
            <a:ext cx="139701" cy="6502400"/>
          </a:xfrm>
          <a:prstGeom prst="rect">
            <a:avLst/>
          </a:prstGeom>
          <a:solidFill>
            <a:schemeClr val="accent1"/>
          </a:solidFill>
          <a:ln w="9525">
            <a:noFill/>
            <a:miter lim="800000"/>
            <a:headEnd type="none" w="med" len="med"/>
            <a:tailEnd type="none" w="med" len="med"/>
          </a:ln>
        </p:spPr>
        <p:txBody>
          <a:bodyPr wrap="none" lIns="0" tIns="0" rIns="0" bIns="0"/>
          <a:lstStyle/>
          <a:p>
            <a:endParaRPr lang="en-IE" dirty="0"/>
          </a:p>
        </p:txBody>
      </p:sp>
      <p:sp>
        <p:nvSpPr>
          <p:cNvPr id="5" name="Rectangle 2"/>
          <p:cNvSpPr>
            <a:spLocks/>
          </p:cNvSpPr>
          <p:nvPr userDrawn="1"/>
        </p:nvSpPr>
        <p:spPr bwMode="auto">
          <a:xfrm>
            <a:off x="6251636" y="6921500"/>
            <a:ext cx="500063" cy="1320801"/>
          </a:xfrm>
          <a:prstGeom prst="rect">
            <a:avLst/>
          </a:prstGeom>
          <a:solidFill>
            <a:srgbClr val="FFFFFF"/>
          </a:solidFill>
          <a:ln w="9525">
            <a:noFill/>
            <a:miter lim="800000"/>
            <a:headEnd type="none" w="med" len="med"/>
            <a:tailEnd type="none" w="med" len="med"/>
          </a:ln>
        </p:spPr>
        <p:txBody>
          <a:bodyPr wrap="none" lIns="63317" tIns="63317" rIns="63317" bIns="63317" anchor="ctr"/>
          <a:lstStyle/>
          <a:p>
            <a:r>
              <a:rPr lang="en-US" sz="3400" dirty="0">
                <a:solidFill>
                  <a:schemeClr val="tx1"/>
                </a:solidFill>
                <a:latin typeface="Arial" charset="0"/>
                <a:cs typeface="Arial" charset="0"/>
                <a:sym typeface="Arial" charset="0"/>
              </a:rPr>
              <a:t>   </a:t>
            </a:r>
          </a:p>
        </p:txBody>
      </p:sp>
      <p:sp>
        <p:nvSpPr>
          <p:cNvPr id="6" name="Rectangle 3"/>
          <p:cNvSpPr>
            <a:spLocks/>
          </p:cNvSpPr>
          <p:nvPr userDrawn="1"/>
        </p:nvSpPr>
        <p:spPr bwMode="auto">
          <a:xfrm>
            <a:off x="1084281" y="8561409"/>
            <a:ext cx="2256659" cy="848068"/>
          </a:xfrm>
          <a:prstGeom prst="rect">
            <a:avLst/>
          </a:prstGeom>
          <a:noFill/>
          <a:ln w="9525">
            <a:noFill/>
            <a:miter lim="800000"/>
            <a:headEnd type="none" w="med" len="med"/>
            <a:tailEnd type="none" w="med" len="med"/>
          </a:ln>
        </p:spPr>
        <p:txBody>
          <a:bodyPr wrap="none" lIns="63317" tIns="63317" rIns="63317" bIns="63317">
            <a:spAutoFit/>
          </a:bodyPr>
          <a:lstStyle/>
          <a:p>
            <a:pPr algn="l">
              <a:lnSpc>
                <a:spcPct val="130000"/>
              </a:lnSpc>
            </a:pPr>
            <a:r>
              <a:rPr lang="en-US" sz="1800" dirty="0">
                <a:solidFill>
                  <a:srgbClr val="FFFFFF"/>
                </a:solidFill>
                <a:latin typeface="Arial" charset="0"/>
                <a:cs typeface="Arial" charset="0"/>
                <a:sym typeface="Arial" charset="0"/>
              </a:rPr>
              <a:t>AIDAN COTTER</a:t>
            </a:r>
            <a:br>
              <a:rPr lang="en-US" sz="1800" dirty="0">
                <a:solidFill>
                  <a:srgbClr val="FFFFFF"/>
                </a:solidFill>
                <a:latin typeface="Arial" charset="0"/>
                <a:cs typeface="Arial" charset="0"/>
                <a:sym typeface="Arial" charset="0"/>
              </a:rPr>
            </a:br>
            <a:r>
              <a:rPr lang="en-US" sz="1800" dirty="0">
                <a:solidFill>
                  <a:srgbClr val="FFFFFF"/>
                </a:solidFill>
                <a:latin typeface="Arial" charset="0"/>
                <a:cs typeface="Arial" charset="0"/>
                <a:sym typeface="Arial" charset="0"/>
              </a:rPr>
              <a:t>CHIEF EXECUTIVE </a:t>
            </a:r>
          </a:p>
        </p:txBody>
      </p:sp>
      <p:sp>
        <p:nvSpPr>
          <p:cNvPr id="7" name="Rectangle 4"/>
          <p:cNvSpPr>
            <a:spLocks/>
          </p:cNvSpPr>
          <p:nvPr userDrawn="1"/>
        </p:nvSpPr>
        <p:spPr bwMode="auto">
          <a:xfrm>
            <a:off x="4443438" y="8561409"/>
            <a:ext cx="2094435" cy="848068"/>
          </a:xfrm>
          <a:prstGeom prst="rect">
            <a:avLst/>
          </a:prstGeom>
          <a:noFill/>
          <a:ln w="9525">
            <a:noFill/>
            <a:miter lim="800000"/>
            <a:headEnd type="none" w="med" len="med"/>
            <a:tailEnd type="none" w="med" len="med"/>
          </a:ln>
        </p:spPr>
        <p:txBody>
          <a:bodyPr wrap="none" lIns="63317" tIns="63317" rIns="63317" bIns="63317">
            <a:spAutoFit/>
          </a:bodyPr>
          <a:lstStyle/>
          <a:p>
            <a:pPr algn="l">
              <a:lnSpc>
                <a:spcPct val="130000"/>
              </a:lnSpc>
            </a:pPr>
            <a:r>
              <a:rPr lang="en-US" sz="1800" dirty="0">
                <a:solidFill>
                  <a:srgbClr val="FFFFFF"/>
                </a:solidFill>
                <a:latin typeface="Arial" charset="0"/>
                <a:cs typeface="Arial" charset="0"/>
                <a:sym typeface="Arial" charset="0"/>
              </a:rPr>
              <a:t>BORD BIA</a:t>
            </a:r>
            <a:endParaRPr lang="en-US" sz="2400" dirty="0">
              <a:solidFill>
                <a:schemeClr val="tx1"/>
              </a:solidFill>
              <a:latin typeface="Arial" charset="0"/>
              <a:cs typeface="Arial" charset="0"/>
              <a:sym typeface="Arial" charset="0"/>
            </a:endParaRPr>
          </a:p>
          <a:p>
            <a:pPr algn="l">
              <a:lnSpc>
                <a:spcPct val="130000"/>
              </a:lnSpc>
            </a:pPr>
            <a:r>
              <a:rPr lang="en-US" sz="1800" dirty="0">
                <a:solidFill>
                  <a:srgbClr val="FFFFFF"/>
                </a:solidFill>
                <a:latin typeface="Arial" charset="0"/>
                <a:cs typeface="Arial" charset="0"/>
                <a:sym typeface="Arial" charset="0"/>
              </a:rPr>
              <a:t>28 JANUARY 2009</a:t>
            </a:r>
          </a:p>
        </p:txBody>
      </p:sp>
      <p:pic>
        <p:nvPicPr>
          <p:cNvPr id="8" name="Picture 5"/>
          <p:cNvPicPr>
            <a:picLocks noChangeAspect="1" noChangeArrowheads="1"/>
          </p:cNvPicPr>
          <p:nvPr userDrawn="1"/>
        </p:nvPicPr>
        <p:blipFill>
          <a:blip r:embed="rId2" cstate="print"/>
          <a:srcRect/>
          <a:stretch>
            <a:fillRect/>
          </a:stretch>
        </p:blipFill>
        <p:spPr bwMode="auto">
          <a:xfrm>
            <a:off x="58" y="0"/>
            <a:ext cx="13003213" cy="9753600"/>
          </a:xfrm>
          <a:prstGeom prst="rect">
            <a:avLst/>
          </a:prstGeom>
          <a:noFill/>
          <a:ln w="12700">
            <a:noFill/>
            <a:miter lim="800000"/>
            <a:headEnd/>
            <a:tailEnd/>
          </a:ln>
        </p:spPr>
      </p:pic>
      <p:sp>
        <p:nvSpPr>
          <p:cNvPr id="12" name="Rectangle 9"/>
          <p:cNvSpPr>
            <a:spLocks/>
          </p:cNvSpPr>
          <p:nvPr userDrawn="1"/>
        </p:nvSpPr>
        <p:spPr bwMode="auto">
          <a:xfrm>
            <a:off x="0" y="7377130"/>
            <a:ext cx="13004800" cy="1206500"/>
          </a:xfrm>
          <a:prstGeom prst="rect">
            <a:avLst/>
          </a:prstGeom>
          <a:solidFill>
            <a:srgbClr val="FFFFFF"/>
          </a:solidFill>
          <a:ln w="25400">
            <a:noFill/>
            <a:miter lim="800000"/>
            <a:headEnd type="none" w="med" len="med"/>
            <a:tailEnd type="none" w="med" len="med"/>
          </a:ln>
        </p:spPr>
        <p:txBody>
          <a:bodyPr lIns="0" tIns="0" rIns="0" bIns="0"/>
          <a:lstStyle/>
          <a:p>
            <a:endParaRPr lang="en-IE" dirty="0"/>
          </a:p>
        </p:txBody>
      </p:sp>
      <p:pic>
        <p:nvPicPr>
          <p:cNvPr id="13" name="Picture 10"/>
          <p:cNvPicPr>
            <a:picLocks noChangeAspect="1" noChangeArrowheads="1"/>
          </p:cNvPicPr>
          <p:nvPr userDrawn="1"/>
        </p:nvPicPr>
        <p:blipFill>
          <a:blip r:embed="rId3" cstate="print"/>
          <a:srcRect/>
          <a:stretch>
            <a:fillRect/>
          </a:stretch>
        </p:blipFill>
        <p:spPr bwMode="auto">
          <a:xfrm>
            <a:off x="9563104" y="7374002"/>
            <a:ext cx="2390775" cy="1193801"/>
          </a:xfrm>
          <a:prstGeom prst="rect">
            <a:avLst/>
          </a:prstGeom>
          <a:noFill/>
          <a:ln w="12700">
            <a:noFill/>
            <a:miter lim="800000"/>
            <a:headEnd/>
            <a:tailEnd/>
          </a:ln>
        </p:spPr>
      </p:pic>
      <p:sp>
        <p:nvSpPr>
          <p:cNvPr id="14" name="Rectangle 11"/>
          <p:cNvSpPr>
            <a:spLocks/>
          </p:cNvSpPr>
          <p:nvPr userDrawn="1"/>
        </p:nvSpPr>
        <p:spPr bwMode="auto">
          <a:xfrm>
            <a:off x="703262" y="7840664"/>
            <a:ext cx="7264400" cy="317500"/>
          </a:xfrm>
          <a:prstGeom prst="rect">
            <a:avLst/>
          </a:prstGeom>
          <a:noFill/>
          <a:ln w="12700">
            <a:noFill/>
            <a:miter lim="800000"/>
            <a:headEnd type="none" w="med" len="med"/>
            <a:tailEnd type="none" w="med" len="med"/>
          </a:ln>
        </p:spPr>
        <p:txBody>
          <a:bodyPr lIns="0" tIns="0" rIns="582499" bIns="0"/>
          <a:lstStyle/>
          <a:p>
            <a:pPr marL="56980" algn="l"/>
            <a:r>
              <a:rPr lang="en-US" sz="2000" dirty="0">
                <a:solidFill>
                  <a:srgbClr val="69BE28"/>
                </a:solidFill>
                <a:ea typeface="Gill Sans" charset="0"/>
                <a:cs typeface="Gill Sans" charset="0"/>
              </a:rPr>
              <a:t>Growing the success of Irish food &amp; horticulture</a:t>
            </a:r>
          </a:p>
        </p:txBody>
      </p:sp>
      <p:sp>
        <p:nvSpPr>
          <p:cNvPr id="3" name="Subtitle 2"/>
          <p:cNvSpPr>
            <a:spLocks noGrp="1"/>
          </p:cNvSpPr>
          <p:nvPr>
            <p:ph type="subTitle" idx="1" hasCustomPrompt="1"/>
          </p:nvPr>
        </p:nvSpPr>
        <p:spPr>
          <a:xfrm>
            <a:off x="573048" y="6091247"/>
            <a:ext cx="7500990" cy="1214446"/>
          </a:xfrm>
          <a:prstGeom prst="rect">
            <a:avLst/>
          </a:prstGeom>
        </p:spPr>
        <p:txBody>
          <a:bodyPr lIns="91160" tIns="45594" rIns="91160" bIns="45594" anchor="b"/>
          <a:lstStyle>
            <a:lvl1pPr marL="0" indent="0" algn="ctr">
              <a:buNone/>
              <a:defRPr sz="3000">
                <a:solidFill>
                  <a:schemeClr val="bg1"/>
                </a:solidFill>
              </a:defRPr>
            </a:lvl1pPr>
            <a:lvl2pPr marL="455863" indent="0" algn="ctr">
              <a:buNone/>
              <a:defRPr/>
            </a:lvl2pPr>
            <a:lvl3pPr marL="911726" indent="0" algn="ctr">
              <a:buNone/>
              <a:defRPr/>
            </a:lvl3pPr>
            <a:lvl4pPr marL="1367588" indent="0" algn="ctr">
              <a:buNone/>
              <a:defRPr/>
            </a:lvl4pPr>
            <a:lvl5pPr marL="1823448" indent="0" algn="ctr">
              <a:buNone/>
              <a:defRPr/>
            </a:lvl5pPr>
            <a:lvl6pPr marL="2279302" indent="0" algn="ctr">
              <a:buNone/>
              <a:defRPr/>
            </a:lvl6pPr>
            <a:lvl7pPr marL="2735168" indent="0" algn="ctr">
              <a:buNone/>
              <a:defRPr/>
            </a:lvl7pPr>
            <a:lvl8pPr marL="3191036" indent="0" algn="ctr">
              <a:buNone/>
              <a:defRPr/>
            </a:lvl8pPr>
            <a:lvl9pPr marL="3646894" indent="0" algn="ctr">
              <a:buNone/>
              <a:defRPr/>
            </a:lvl9pPr>
          </a:lstStyle>
          <a:p>
            <a:r>
              <a:rPr lang="en-US" dirty="0" smtClean="0"/>
              <a:t>CLICK TO EDIT MASTER SUBTITLE STYLE</a:t>
            </a:r>
            <a:endParaRPr lang="en-IE" dirty="0"/>
          </a:p>
        </p:txBody>
      </p:sp>
      <p:sp>
        <p:nvSpPr>
          <p:cNvPr id="16" name="Text Placeholder 15"/>
          <p:cNvSpPr>
            <a:spLocks noGrp="1"/>
          </p:cNvSpPr>
          <p:nvPr>
            <p:ph type="body" sz="quarter" idx="10"/>
          </p:nvPr>
        </p:nvSpPr>
        <p:spPr>
          <a:xfrm>
            <a:off x="9431361" y="6091247"/>
            <a:ext cx="2928937" cy="1214446"/>
          </a:xfrm>
          <a:prstGeom prst="rect">
            <a:avLst/>
          </a:prstGeom>
        </p:spPr>
        <p:txBody>
          <a:bodyPr lIns="91160" tIns="45594" rIns="91160" bIns="45594" anchor="b"/>
          <a:lstStyle>
            <a:lvl1pPr algn="r">
              <a:buNone/>
              <a:defRPr sz="2400">
                <a:solidFill>
                  <a:schemeClr val="bg1"/>
                </a:solidFill>
                <a:latin typeface="Arial" pitchFamily="34" charset="0"/>
                <a:cs typeface="Arial" pitchFamily="34" charset="0"/>
              </a:defRPr>
            </a:lvl1pPr>
            <a:lvl2pPr algn="r">
              <a:buNone/>
              <a:defRPr sz="2400">
                <a:solidFill>
                  <a:schemeClr val="bg1"/>
                </a:solidFill>
                <a:latin typeface="Arial" pitchFamily="34" charset="0"/>
                <a:cs typeface="Arial" pitchFamily="34" charset="0"/>
              </a:defRPr>
            </a:lvl2pPr>
            <a:lvl3pPr algn="r">
              <a:buNone/>
              <a:defRPr sz="2400">
                <a:solidFill>
                  <a:schemeClr val="bg1"/>
                </a:solidFill>
                <a:latin typeface="Arial" pitchFamily="34" charset="0"/>
                <a:cs typeface="Arial" pitchFamily="34" charset="0"/>
              </a:defRPr>
            </a:lvl3pPr>
            <a:lvl4pPr algn="r">
              <a:buNone/>
              <a:defRPr sz="2400">
                <a:solidFill>
                  <a:schemeClr val="bg1"/>
                </a:solidFill>
                <a:latin typeface="Arial" pitchFamily="34" charset="0"/>
                <a:cs typeface="Arial" pitchFamily="34" charset="0"/>
              </a:defRPr>
            </a:lvl4pPr>
            <a:lvl5pPr algn="r">
              <a:buNone/>
              <a:defRPr sz="2400">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7" name="Title 16"/>
          <p:cNvSpPr>
            <a:spLocks noGrp="1"/>
          </p:cNvSpPr>
          <p:nvPr>
            <p:ph type="title"/>
          </p:nvPr>
        </p:nvSpPr>
        <p:spPr>
          <a:xfrm>
            <a:off x="650932" y="390527"/>
            <a:ext cx="11703051" cy="1625600"/>
          </a:xfrm>
          <a:prstGeom prst="rect">
            <a:avLst/>
          </a:prstGeom>
        </p:spPr>
        <p:txBody>
          <a:bodyPr lIns="91160" tIns="45594" rIns="91160" bIns="45594"/>
          <a:lstStyle>
            <a:lvl1pPr algn="l">
              <a:defRPr sz="5400">
                <a:solidFill>
                  <a:schemeClr val="bg1"/>
                </a:solidFill>
              </a:defRPr>
            </a:lvl1pPr>
          </a:lstStyle>
          <a:p>
            <a:r>
              <a:rPr lang="en-US" smtClean="0"/>
              <a:t>Click to edit Master title style</a:t>
            </a:r>
            <a:endParaRPr lang="en-IE"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no Title">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44582" y="447645"/>
            <a:ext cx="11715749" cy="7929574"/>
          </a:xfrm>
          <a:prstGeom prst="rect">
            <a:avLst/>
          </a:prstGeom>
        </p:spPr>
        <p:txBody>
          <a:bodyPr lIns="91160" tIns="45594" rIns="91160" bIns="45594"/>
          <a:lstStyle>
            <a:lvl1pPr>
              <a:buNone/>
              <a:defRPr/>
            </a:lvl1pPr>
          </a:lstStyle>
          <a:p>
            <a:r>
              <a:rPr lang="en-US" dirty="0" smtClean="0"/>
              <a:t>Click icon to add chart</a:t>
            </a:r>
            <a:endParaRPr lang="en-IE" dirty="0"/>
          </a:p>
        </p:txBody>
      </p:sp>
      <p:sp>
        <p:nvSpPr>
          <p:cNvPr id="5" name="Date Placeholder 4"/>
          <p:cNvSpPr>
            <a:spLocks noGrp="1"/>
          </p:cNvSpPr>
          <p:nvPr>
            <p:ph type="dt" sz="half"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lvl1pPr algn="l">
              <a:defRPr sz="4300">
                <a:solidFill>
                  <a:schemeClr val="accent2">
                    <a:lumMod val="75000"/>
                  </a:schemeClr>
                </a:solidFill>
              </a:defRPr>
            </a:lvl1pPr>
          </a:lstStyle>
          <a:p>
            <a:r>
              <a:rPr lang="en-US" smtClean="0"/>
              <a:t>Click to edit Master title style</a:t>
            </a:r>
            <a:endParaRPr lang="en-IE" dirty="0"/>
          </a:p>
        </p:txBody>
      </p:sp>
      <p:sp>
        <p:nvSpPr>
          <p:cNvPr id="4" name="SmartArt Placeholder 3"/>
          <p:cNvSpPr>
            <a:spLocks noGrp="1"/>
          </p:cNvSpPr>
          <p:nvPr>
            <p:ph type="dgm" sz="quarter" idx="10"/>
          </p:nvPr>
        </p:nvSpPr>
        <p:spPr>
          <a:xfrm>
            <a:off x="644582" y="2233614"/>
            <a:ext cx="11715749" cy="6072186"/>
          </a:xfrm>
          <a:prstGeom prst="rect">
            <a:avLst/>
          </a:prstGeom>
        </p:spPr>
        <p:txBody>
          <a:bodyPr lIns="91160" tIns="45594" rIns="91160" bIns="45594"/>
          <a:lstStyle>
            <a:lvl1pPr>
              <a:buNone/>
              <a:defRPr/>
            </a:lvl1pPr>
          </a:lstStyle>
          <a:p>
            <a:r>
              <a:rPr lang="en-US" dirty="0" smtClean="0"/>
              <a:t>Click icon to add </a:t>
            </a:r>
            <a:r>
              <a:rPr lang="en-US" dirty="0" err="1" smtClean="0"/>
              <a:t>SmartArt</a:t>
            </a:r>
            <a:r>
              <a:rPr lang="en-US" dirty="0" smtClean="0"/>
              <a:t> graphic</a:t>
            </a:r>
            <a:endParaRPr lang="en-IE" dirty="0"/>
          </a:p>
        </p:txBody>
      </p:sp>
      <p:sp>
        <p:nvSpPr>
          <p:cNvPr id="6" name="Date Placeholder 5"/>
          <p:cNvSpPr>
            <a:spLocks noGrp="1"/>
          </p:cNvSpPr>
          <p:nvPr>
            <p:ph type="dt" sz="half"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2FF49D5-0612-4F5A-9498-BE9FCB2DE93A}" type="slidenum">
              <a:rPr lang="en-IE" smtClean="0"/>
              <a:pPr/>
              <a:t>‹#›</a:t>
            </a:fld>
            <a:endParaRPr lang="en-IE"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no Title">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644582" y="590521"/>
            <a:ext cx="11715749" cy="7715280"/>
          </a:xfrm>
          <a:prstGeom prst="rect">
            <a:avLst/>
          </a:prstGeom>
        </p:spPr>
        <p:txBody>
          <a:bodyPr lIns="91160" tIns="45594" rIns="91160" bIns="45594"/>
          <a:lstStyle>
            <a:lvl1pPr>
              <a:buNone/>
              <a:defRPr/>
            </a:lvl1pPr>
          </a:lstStyle>
          <a:p>
            <a:r>
              <a:rPr lang="en-US" smtClean="0"/>
              <a:t>Click icon to add SmartArt graphic</a:t>
            </a:r>
            <a:endParaRPr lang="en-IE"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p>
            <a:r>
              <a:rPr lang="en-US" smtClean="0"/>
              <a:t>Click to edit Master title style</a:t>
            </a:r>
            <a:endParaRPr lang="en-IE"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4552" y="390527"/>
            <a:ext cx="8643999" cy="1625600"/>
          </a:xfrm>
          <a:prstGeom prst="rect">
            <a:avLst/>
          </a:prstGeom>
        </p:spPr>
        <p:txBody>
          <a:bodyPr lIns="91160" tIns="45594" rIns="91160" bIns="45594"/>
          <a:lstStyle>
            <a:lvl1pPr algn="l">
              <a:defRPr lang="en-IE" sz="4300" kern="1200" dirty="0">
                <a:solidFill>
                  <a:srgbClr val="002776"/>
                </a:solidFill>
                <a:latin typeface="Arial" charset="0"/>
                <a:ea typeface="ヒラギノ角ゴ Pro W3" charset="0"/>
                <a:cs typeface="Arial" charset="0"/>
                <a:sym typeface="Arial"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1144553" y="2662287"/>
            <a:ext cx="8572560" cy="5507031"/>
          </a:xfrm>
          <a:prstGeom prst="rect">
            <a:avLst/>
          </a:prstGeom>
        </p:spPr>
        <p:txBody>
          <a:bodyPr lIns="91160" tIns="45594" rIns="91160" bIns="45594"/>
          <a:lstStyle>
            <a:lvl1pPr marL="240617" indent="-240617" algn="l" rtl="0" fontAlgn="base">
              <a:spcBef>
                <a:spcPts val="1000"/>
              </a:spcBef>
              <a:spcAft>
                <a:spcPct val="0"/>
              </a:spcAft>
              <a:buSzPct val="155000"/>
              <a:buFontTx/>
              <a:buBlip>
                <a:blip r:embed="rId2"/>
              </a:buBlip>
              <a:defRPr lang="en-US" sz="3000" kern="1200" dirty="0" smtClean="0">
                <a:solidFill>
                  <a:srgbClr val="002776"/>
                </a:solidFill>
                <a:latin typeface="Arial" charset="0"/>
                <a:ea typeface="ヒラギノ角ゴ Pro W3" charset="0"/>
                <a:cs typeface="Arial" charset="0"/>
                <a:sym typeface="Arial" charset="0"/>
              </a:defRPr>
            </a:lvl1pPr>
            <a:lvl2pPr>
              <a:buClr>
                <a:schemeClr val="accent2">
                  <a:lumMod val="75000"/>
                </a:schemeClr>
              </a:buClr>
              <a:defRPr sz="2900">
                <a:solidFill>
                  <a:schemeClr val="accent2">
                    <a:lumMod val="75000"/>
                  </a:schemeClr>
                </a:solidFill>
              </a:defRPr>
            </a:lvl2pPr>
            <a:lvl3pPr>
              <a:buClr>
                <a:schemeClr val="accent2">
                  <a:lumMod val="75000"/>
                </a:schemeClr>
              </a:buClr>
              <a:defRPr sz="2900">
                <a:solidFill>
                  <a:schemeClr val="accent2">
                    <a:lumMod val="75000"/>
                  </a:schemeClr>
                </a:solidFill>
              </a:defRPr>
            </a:lvl3pPr>
            <a:lvl4pPr>
              <a:buClr>
                <a:schemeClr val="accent2">
                  <a:lumMod val="75000"/>
                </a:schemeClr>
              </a:buClr>
              <a:defRPr sz="2900">
                <a:solidFill>
                  <a:schemeClr val="accent2">
                    <a:lumMod val="75000"/>
                  </a:schemeClr>
                </a:solidFill>
              </a:defRPr>
            </a:lvl4pPr>
            <a:lvl5pPr>
              <a:buClr>
                <a:schemeClr val="accent2">
                  <a:lumMod val="75000"/>
                </a:schemeClr>
              </a:buClr>
              <a:defRPr sz="2900">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p>
            <a:r>
              <a:rPr lang="en-US" smtClean="0"/>
              <a:t>Click to edit Master title style</a:t>
            </a:r>
            <a:endParaRPr lang="en-I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dirty="0"/>
          </a:p>
        </p:txBody>
      </p:sp>
      <p:sp>
        <p:nvSpPr>
          <p:cNvPr id="3" name="Slide Number Placeholder 2"/>
          <p:cNvSpPr>
            <a:spLocks noGrp="1"/>
          </p:cNvSpPr>
          <p:nvPr>
            <p:ph type="sldNum" sz="quarter" idx="11"/>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4" cy="1936750"/>
          </a:xfrm>
          <a:prstGeom prst="rect">
            <a:avLst/>
          </a:prstGeom>
        </p:spPr>
        <p:txBody>
          <a:bodyPr lIns="91160" tIns="45594" rIns="91160" bIns="45594" anchor="t"/>
          <a:lstStyle>
            <a:lvl1pPr algn="l">
              <a:defRPr sz="3800" b="1" cap="all"/>
            </a:lvl1pPr>
          </a:lstStyle>
          <a:p>
            <a:r>
              <a:rPr lang="en-US" smtClean="0"/>
              <a:t>Click to edit Master title style</a:t>
            </a:r>
            <a:endParaRPr lang="en-IE"/>
          </a:p>
        </p:txBody>
      </p:sp>
      <p:sp>
        <p:nvSpPr>
          <p:cNvPr id="3" name="Text Placeholder 2"/>
          <p:cNvSpPr>
            <a:spLocks noGrp="1"/>
          </p:cNvSpPr>
          <p:nvPr>
            <p:ph type="body" idx="1"/>
          </p:nvPr>
        </p:nvSpPr>
        <p:spPr>
          <a:xfrm>
            <a:off x="1027113" y="4133849"/>
            <a:ext cx="11053764" cy="2133601"/>
          </a:xfrm>
          <a:prstGeom prst="rect">
            <a:avLst/>
          </a:prstGeom>
        </p:spPr>
        <p:txBody>
          <a:bodyPr lIns="91160" tIns="45594" rIns="91160" bIns="45594" anchor="b"/>
          <a:lstStyle>
            <a:lvl1pPr marL="0" indent="0">
              <a:buNone/>
              <a:defRPr sz="2000"/>
            </a:lvl1pPr>
            <a:lvl2pPr marL="455863" indent="0">
              <a:buNone/>
              <a:defRPr sz="1800"/>
            </a:lvl2pPr>
            <a:lvl3pPr marL="911726" indent="0">
              <a:buNone/>
              <a:defRPr sz="1600"/>
            </a:lvl3pPr>
            <a:lvl4pPr marL="1367588" indent="0">
              <a:buNone/>
              <a:defRPr sz="1400"/>
            </a:lvl4pPr>
            <a:lvl5pPr marL="1823448" indent="0">
              <a:buNone/>
              <a:defRPr sz="1400"/>
            </a:lvl5pPr>
            <a:lvl6pPr marL="2279302" indent="0">
              <a:buNone/>
              <a:defRPr sz="1400"/>
            </a:lvl6pPr>
            <a:lvl7pPr marL="2735168" indent="0">
              <a:buNone/>
              <a:defRPr sz="1400"/>
            </a:lvl7pPr>
            <a:lvl8pPr marL="3191036" indent="0">
              <a:buNone/>
              <a:defRPr sz="1400"/>
            </a:lvl8pPr>
            <a:lvl9pPr marL="3646894"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p>
            <a:r>
              <a:rPr lang="en-US" smtClean="0"/>
              <a:t>Click to edit Master title style</a:t>
            </a:r>
            <a:endParaRPr lang="en-IE"/>
          </a:p>
        </p:txBody>
      </p:sp>
      <p:sp>
        <p:nvSpPr>
          <p:cNvPr id="3" name="Content Placeholder 2"/>
          <p:cNvSpPr>
            <a:spLocks noGrp="1"/>
          </p:cNvSpPr>
          <p:nvPr>
            <p:ph sz="half" idx="1"/>
          </p:nvPr>
        </p:nvSpPr>
        <p:spPr>
          <a:xfrm>
            <a:off x="650935" y="2276540"/>
            <a:ext cx="5775325" cy="6435725"/>
          </a:xfrm>
          <a:prstGeom prst="rect">
            <a:avLst/>
          </a:prstGeom>
        </p:spPr>
        <p:txBody>
          <a:bodyPr lIns="91160" tIns="45594" rIns="91160" bIns="45594"/>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578658" y="2276540"/>
            <a:ext cx="5775325" cy="6435725"/>
          </a:xfrm>
          <a:prstGeom prst="rect">
            <a:avLst/>
          </a:prstGeom>
        </p:spPr>
        <p:txBody>
          <a:bodyPr lIns="91160" tIns="45594" rIns="91160" bIns="45594"/>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endParaRPr lang="en-IE" dirty="0"/>
          </a:p>
        </p:txBody>
      </p:sp>
      <p:sp>
        <p:nvSpPr>
          <p:cNvPr id="6" name="Slide Number Placeholder 5"/>
          <p:cNvSpPr>
            <a:spLocks noGrp="1"/>
          </p:cNvSpPr>
          <p:nvPr>
            <p:ph type="sldNum" sz="quarter" idx="11"/>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90"/>
            <a:ext cx="11703051" cy="1549379"/>
          </a:xfrm>
          <a:prstGeom prst="rect">
            <a:avLst/>
          </a:prstGeom>
        </p:spPr>
        <p:txBody>
          <a:bodyPr lIns="91160" tIns="45594" rIns="91160" bIns="45594"/>
          <a:lstStyle>
            <a:lvl1pPr>
              <a:defRPr>
                <a:latin typeface="Arial" pitchFamily="34" charset="0"/>
                <a:cs typeface="Arial"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650876" y="2182815"/>
            <a:ext cx="5745163" cy="866987"/>
          </a:xfrm>
          <a:prstGeom prst="rect">
            <a:avLst/>
          </a:prstGeom>
        </p:spPr>
        <p:txBody>
          <a:bodyPr lIns="91160" tIns="45594" rIns="91160" bIns="45594" anchor="b"/>
          <a:lstStyle>
            <a:lvl1pPr marL="0" indent="0">
              <a:buNone/>
              <a:defRPr sz="2400" b="1">
                <a:latin typeface="Arial" pitchFamily="34" charset="0"/>
                <a:cs typeface="Arial" pitchFamily="34" charset="0"/>
              </a:defRPr>
            </a:lvl1pPr>
            <a:lvl2pPr marL="455863" indent="0">
              <a:buNone/>
              <a:defRPr sz="2000" b="1"/>
            </a:lvl2pPr>
            <a:lvl3pPr marL="911726" indent="0">
              <a:buNone/>
              <a:defRPr sz="1800" b="1"/>
            </a:lvl3pPr>
            <a:lvl4pPr marL="1367588" indent="0">
              <a:buNone/>
              <a:defRPr sz="1600" b="1"/>
            </a:lvl4pPr>
            <a:lvl5pPr marL="1823448" indent="0">
              <a:buNone/>
              <a:defRPr sz="1600" b="1"/>
            </a:lvl5pPr>
            <a:lvl6pPr marL="2279302" indent="0">
              <a:buNone/>
              <a:defRPr sz="1600" b="1"/>
            </a:lvl6pPr>
            <a:lvl7pPr marL="2735168" indent="0">
              <a:buNone/>
              <a:defRPr sz="1600" b="1"/>
            </a:lvl7pPr>
            <a:lvl8pPr marL="3191036" indent="0">
              <a:buNone/>
              <a:defRPr sz="1600" b="1"/>
            </a:lvl8pPr>
            <a:lvl9pPr marL="36468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2"/>
            <a:ext cx="5745163" cy="5356250"/>
          </a:xfrm>
          <a:prstGeom prst="rect">
            <a:avLst/>
          </a:prstGeom>
        </p:spPr>
        <p:txBody>
          <a:bodyPr lIns="91160" tIns="45594" rIns="91160" bIns="45594"/>
          <a:lstStyle>
            <a:lvl1pPr>
              <a:buFontTx/>
              <a:buBlip>
                <a:blip r:embed="rId2"/>
              </a:buBlip>
              <a:defRPr sz="2400">
                <a:latin typeface="Arial" pitchFamily="34" charset="0"/>
                <a:cs typeface="Arial" pitchFamily="34" charset="0"/>
              </a:defRPr>
            </a:lvl1pPr>
            <a:lvl2pPr>
              <a:buClr>
                <a:schemeClr val="tx1"/>
              </a:buClr>
              <a:defRPr sz="2000">
                <a:latin typeface="Arial" pitchFamily="34" charset="0"/>
                <a:cs typeface="Arial" pitchFamily="34" charset="0"/>
              </a:defRPr>
            </a:lvl2pPr>
            <a:lvl3pPr>
              <a:buClr>
                <a:schemeClr val="tx1"/>
              </a:buClr>
              <a:defRPr sz="1800">
                <a:latin typeface="Arial" pitchFamily="34" charset="0"/>
                <a:cs typeface="Arial" pitchFamily="34" charset="0"/>
              </a:defRPr>
            </a:lvl3pPr>
            <a:lvl4pPr>
              <a:buClr>
                <a:schemeClr val="tx1"/>
              </a:buClr>
              <a:defRPr sz="1600">
                <a:latin typeface="Arial" pitchFamily="34" charset="0"/>
                <a:cs typeface="Arial" pitchFamily="34" charset="0"/>
              </a:defRPr>
            </a:lvl4pPr>
            <a:lvl5pPr>
              <a:buClr>
                <a:schemeClr val="tx1"/>
              </a:buCl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6605592" y="2182815"/>
            <a:ext cx="5748336" cy="866987"/>
          </a:xfrm>
          <a:prstGeom prst="rect">
            <a:avLst/>
          </a:prstGeom>
        </p:spPr>
        <p:txBody>
          <a:bodyPr lIns="91160" tIns="45594" rIns="91160" bIns="45594" anchor="b"/>
          <a:lstStyle>
            <a:lvl1pPr marL="0" indent="0">
              <a:buNone/>
              <a:defRPr sz="2400" b="1">
                <a:latin typeface="Arial" pitchFamily="34" charset="0"/>
                <a:cs typeface="Arial" pitchFamily="34" charset="0"/>
              </a:defRPr>
            </a:lvl1pPr>
            <a:lvl2pPr marL="455863" indent="0">
              <a:buNone/>
              <a:defRPr sz="2000" b="1"/>
            </a:lvl2pPr>
            <a:lvl3pPr marL="911726" indent="0">
              <a:buNone/>
              <a:defRPr sz="1800" b="1"/>
            </a:lvl3pPr>
            <a:lvl4pPr marL="1367588" indent="0">
              <a:buNone/>
              <a:defRPr sz="1600" b="1"/>
            </a:lvl4pPr>
            <a:lvl5pPr marL="1823448" indent="0">
              <a:buNone/>
              <a:defRPr sz="1600" b="1"/>
            </a:lvl5pPr>
            <a:lvl6pPr marL="2279302" indent="0">
              <a:buNone/>
              <a:defRPr sz="1600" b="1"/>
            </a:lvl6pPr>
            <a:lvl7pPr marL="2735168" indent="0">
              <a:buNone/>
              <a:defRPr sz="1600" b="1"/>
            </a:lvl7pPr>
            <a:lvl8pPr marL="3191036" indent="0">
              <a:buNone/>
              <a:defRPr sz="1600" b="1"/>
            </a:lvl8pPr>
            <a:lvl9pPr marL="36468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2" y="3092452"/>
            <a:ext cx="5748336" cy="5356250"/>
          </a:xfrm>
          <a:prstGeom prst="rect">
            <a:avLst/>
          </a:prstGeom>
        </p:spPr>
        <p:txBody>
          <a:bodyPr lIns="91160" tIns="45594" rIns="91160" bIns="45594"/>
          <a:lstStyle>
            <a:lvl1pPr>
              <a:buFontTx/>
              <a:buBlip>
                <a:blip r:embed="rId2"/>
              </a:buBlip>
              <a:defRPr sz="2400">
                <a:latin typeface="Arial" pitchFamily="34" charset="0"/>
                <a:cs typeface="Arial" pitchFamily="34" charset="0"/>
              </a:defRPr>
            </a:lvl1pPr>
            <a:lvl2pPr>
              <a:buClr>
                <a:schemeClr val="tx1"/>
              </a:buClr>
              <a:defRPr sz="2000">
                <a:latin typeface="Arial" pitchFamily="34" charset="0"/>
                <a:cs typeface="Arial" pitchFamily="34" charset="0"/>
              </a:defRPr>
            </a:lvl2pPr>
            <a:lvl3pPr>
              <a:buClr>
                <a:schemeClr val="tx1"/>
              </a:buClr>
              <a:defRPr sz="1800">
                <a:latin typeface="Arial" pitchFamily="34" charset="0"/>
                <a:cs typeface="Arial" pitchFamily="34" charset="0"/>
              </a:defRPr>
            </a:lvl3pPr>
            <a:lvl4pPr>
              <a:buClr>
                <a:schemeClr val="tx1"/>
              </a:buClr>
              <a:defRPr sz="1600">
                <a:latin typeface="Arial" pitchFamily="34" charset="0"/>
                <a:cs typeface="Arial" pitchFamily="34" charset="0"/>
              </a:defRPr>
            </a:lvl4pPr>
            <a:lvl5pPr>
              <a:buClr>
                <a:schemeClr val="tx1"/>
              </a:buCl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650935" y="390527"/>
            <a:ext cx="11638003"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880" y="2162178"/>
            <a:ext cx="11644312"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2FF49D5-0612-4F5A-9498-BE9FCB2DE93A}" type="slidenum">
              <a:rPr lang="en-IE" smtClean="0"/>
              <a:pPr/>
              <a:t>‹#›</a:t>
            </a:fld>
            <a:endParaRPr lang="en-IE"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936" y="388939"/>
            <a:ext cx="4278313" cy="1569610"/>
          </a:xfrm>
          <a:prstGeom prst="rect">
            <a:avLst/>
          </a:prstGeom>
        </p:spPr>
        <p:txBody>
          <a:bodyPr lIns="91160" tIns="45594" rIns="91160" bIns="45594" anchor="b"/>
          <a:lstStyle>
            <a:lvl1pPr algn="l">
              <a:defRPr sz="2000" b="1">
                <a:latin typeface="Arial" pitchFamily="34" charset="0"/>
                <a:cs typeface="Arial" pitchFamily="34" charset="0"/>
              </a:defRPr>
            </a:lvl1pPr>
          </a:lstStyle>
          <a:p>
            <a:r>
              <a:rPr lang="en-US" smtClean="0"/>
              <a:t>Click to edit Master title style</a:t>
            </a:r>
            <a:endParaRPr lang="en-IE"/>
          </a:p>
        </p:txBody>
      </p:sp>
      <p:sp>
        <p:nvSpPr>
          <p:cNvPr id="3" name="Content Placeholder 2"/>
          <p:cNvSpPr>
            <a:spLocks noGrp="1"/>
          </p:cNvSpPr>
          <p:nvPr>
            <p:ph idx="1"/>
          </p:nvPr>
        </p:nvSpPr>
        <p:spPr>
          <a:xfrm>
            <a:off x="5084764" y="389003"/>
            <a:ext cx="7269163" cy="7905347"/>
          </a:xfrm>
          <a:prstGeom prst="rect">
            <a:avLst/>
          </a:prstGeom>
        </p:spPr>
        <p:txBody>
          <a:bodyPr lIns="91160" tIns="45594" rIns="91160" bIns="45594"/>
          <a:lstStyle>
            <a:lvl1pPr>
              <a:buFontTx/>
              <a:buBlip>
                <a:blip r:embed="rId2"/>
              </a:buBlip>
              <a:defRPr sz="3300">
                <a:latin typeface="Arial" pitchFamily="34" charset="0"/>
                <a:cs typeface="Arial" pitchFamily="34" charset="0"/>
              </a:defRPr>
            </a:lvl1pPr>
            <a:lvl2pPr>
              <a:buClr>
                <a:schemeClr val="tx1"/>
              </a:buClr>
              <a:defRPr sz="2900">
                <a:latin typeface="Arial" pitchFamily="34" charset="0"/>
                <a:cs typeface="Arial" pitchFamily="34" charset="0"/>
              </a:defRPr>
            </a:lvl2pPr>
            <a:lvl3pPr>
              <a:buClr>
                <a:schemeClr val="tx1"/>
              </a:buClr>
              <a:defRPr sz="2400">
                <a:latin typeface="Arial" pitchFamily="34" charset="0"/>
                <a:cs typeface="Arial" pitchFamily="34" charset="0"/>
              </a:defRPr>
            </a:lvl3pPr>
            <a:lvl4pPr>
              <a:buClr>
                <a:schemeClr val="tx1"/>
              </a:buClr>
              <a:defRPr sz="2000">
                <a:latin typeface="Arial" pitchFamily="34" charset="0"/>
                <a:cs typeface="Arial" pitchFamily="34" charset="0"/>
              </a:defRPr>
            </a:lvl4pPr>
            <a:lvl5pPr>
              <a:buClr>
                <a:schemeClr val="tx1"/>
              </a:buCl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650936" y="2041589"/>
            <a:ext cx="4278313" cy="6335737"/>
          </a:xfrm>
          <a:prstGeom prst="rect">
            <a:avLst/>
          </a:prstGeom>
        </p:spPr>
        <p:txBody>
          <a:bodyPr lIns="91160" tIns="45594" rIns="91160" bIns="45594"/>
          <a:lstStyle>
            <a:lvl1pPr marL="0" indent="0">
              <a:buNone/>
              <a:defRPr sz="1400">
                <a:latin typeface="Arial" pitchFamily="34" charset="0"/>
                <a:cs typeface="Arial" pitchFamily="34" charset="0"/>
              </a:defRPr>
            </a:lvl1pPr>
            <a:lvl2pPr marL="455863" indent="0">
              <a:buNone/>
              <a:defRPr sz="1100"/>
            </a:lvl2pPr>
            <a:lvl3pPr marL="911726" indent="0">
              <a:buNone/>
              <a:defRPr sz="1000"/>
            </a:lvl3pPr>
            <a:lvl4pPr marL="1367588" indent="0">
              <a:buNone/>
              <a:defRPr sz="1000"/>
            </a:lvl4pPr>
            <a:lvl5pPr marL="1823448" indent="0">
              <a:buNone/>
              <a:defRPr sz="1000"/>
            </a:lvl5pPr>
            <a:lvl6pPr marL="2279302" indent="0">
              <a:buNone/>
              <a:defRPr sz="1000"/>
            </a:lvl6pPr>
            <a:lvl7pPr marL="2735168" indent="0">
              <a:buNone/>
              <a:defRPr sz="1000"/>
            </a:lvl7pPr>
            <a:lvl8pPr marL="3191036" indent="0">
              <a:buNone/>
              <a:defRPr sz="1000"/>
            </a:lvl8pPr>
            <a:lvl9pPr marL="3646894" indent="0">
              <a:buNone/>
              <a:defRPr sz="10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403947"/>
            <a:ext cx="7802564" cy="806450"/>
          </a:xfrm>
          <a:prstGeom prst="rect">
            <a:avLst/>
          </a:prstGeom>
        </p:spPr>
        <p:txBody>
          <a:bodyPr lIns="91160" tIns="45594" rIns="91160" bIns="45594" anchor="b"/>
          <a:lstStyle>
            <a:lvl1pPr algn="l">
              <a:defRPr sz="2000" b="1">
                <a:latin typeface="Arial" pitchFamily="34" charset="0"/>
                <a:cs typeface="Arial" pitchFamily="34" charset="0"/>
              </a:defRPr>
            </a:lvl1pPr>
          </a:lstStyle>
          <a:p>
            <a:r>
              <a:rPr lang="en-US" smtClean="0"/>
              <a:t>Click to edit Master title style</a:t>
            </a:r>
            <a:endParaRPr lang="en-IE"/>
          </a:p>
        </p:txBody>
      </p:sp>
      <p:sp>
        <p:nvSpPr>
          <p:cNvPr id="3" name="Picture Placeholder 2"/>
          <p:cNvSpPr>
            <a:spLocks noGrp="1"/>
          </p:cNvSpPr>
          <p:nvPr>
            <p:ph type="pic" idx="1"/>
          </p:nvPr>
        </p:nvSpPr>
        <p:spPr>
          <a:xfrm>
            <a:off x="2549525" y="447646"/>
            <a:ext cx="7802564" cy="5851526"/>
          </a:xfrm>
          <a:prstGeom prst="rect">
            <a:avLst/>
          </a:prstGeom>
        </p:spPr>
        <p:txBody>
          <a:bodyPr lIns="91160" tIns="45594" rIns="91160" bIns="45594"/>
          <a:lstStyle>
            <a:lvl1pPr marL="0" indent="0">
              <a:buNone/>
              <a:defRPr sz="3300">
                <a:latin typeface="Arial" pitchFamily="34" charset="0"/>
                <a:cs typeface="Arial" pitchFamily="34" charset="0"/>
              </a:defRPr>
            </a:lvl1pPr>
            <a:lvl2pPr marL="455863" indent="0">
              <a:buNone/>
              <a:defRPr sz="2900"/>
            </a:lvl2pPr>
            <a:lvl3pPr marL="911726" indent="0">
              <a:buNone/>
              <a:defRPr sz="2400"/>
            </a:lvl3pPr>
            <a:lvl4pPr marL="1367588" indent="0">
              <a:buNone/>
              <a:defRPr sz="2000"/>
            </a:lvl4pPr>
            <a:lvl5pPr marL="1823448" indent="0">
              <a:buNone/>
              <a:defRPr sz="2000"/>
            </a:lvl5pPr>
            <a:lvl6pPr marL="2279302" indent="0">
              <a:buNone/>
              <a:defRPr sz="2000"/>
            </a:lvl6pPr>
            <a:lvl7pPr marL="2735168" indent="0">
              <a:buNone/>
              <a:defRPr sz="2000"/>
            </a:lvl7pPr>
            <a:lvl8pPr marL="3191036" indent="0">
              <a:buNone/>
              <a:defRPr sz="2000"/>
            </a:lvl8pPr>
            <a:lvl9pPr marL="3646894"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2549525" y="7210395"/>
            <a:ext cx="7802564" cy="1144587"/>
          </a:xfrm>
          <a:prstGeom prst="rect">
            <a:avLst/>
          </a:prstGeom>
        </p:spPr>
        <p:txBody>
          <a:bodyPr lIns="91160" tIns="45594" rIns="91160" bIns="45594"/>
          <a:lstStyle>
            <a:lvl1pPr marL="0" indent="0">
              <a:buNone/>
              <a:defRPr sz="1400">
                <a:latin typeface="Arial" pitchFamily="34" charset="0"/>
                <a:cs typeface="Arial" pitchFamily="34" charset="0"/>
              </a:defRPr>
            </a:lvl1pPr>
            <a:lvl2pPr marL="455863" indent="0">
              <a:buNone/>
              <a:defRPr sz="1100"/>
            </a:lvl2pPr>
            <a:lvl3pPr marL="911726" indent="0">
              <a:buNone/>
              <a:defRPr sz="1000"/>
            </a:lvl3pPr>
            <a:lvl4pPr marL="1367588" indent="0">
              <a:buNone/>
              <a:defRPr sz="1000"/>
            </a:lvl4pPr>
            <a:lvl5pPr marL="1823448" indent="0">
              <a:buNone/>
              <a:defRPr sz="1000"/>
            </a:lvl5pPr>
            <a:lvl6pPr marL="2279302" indent="0">
              <a:buNone/>
              <a:defRPr sz="1000"/>
            </a:lvl6pPr>
            <a:lvl7pPr marL="2735168" indent="0">
              <a:buNone/>
              <a:defRPr sz="1000"/>
            </a:lvl7pPr>
            <a:lvl8pPr marL="3191036" indent="0">
              <a:buNone/>
              <a:defRPr sz="1000"/>
            </a:lvl8pPr>
            <a:lvl9pPr marL="3646894" indent="0">
              <a:buNone/>
              <a:defRPr sz="10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p>
            <a:r>
              <a:rPr lang="en-US" smtClean="0"/>
              <a:t>Click to edit Master title style</a:t>
            </a:r>
            <a:endParaRPr lang="en-IE"/>
          </a:p>
        </p:txBody>
      </p:sp>
      <p:sp>
        <p:nvSpPr>
          <p:cNvPr id="3" name="Vertical Text Placeholder 2"/>
          <p:cNvSpPr>
            <a:spLocks noGrp="1"/>
          </p:cNvSpPr>
          <p:nvPr>
            <p:ph type="body" orient="vert" idx="1"/>
          </p:nvPr>
        </p:nvSpPr>
        <p:spPr>
          <a:xfrm>
            <a:off x="650932" y="2276476"/>
            <a:ext cx="11703051" cy="6172225"/>
          </a:xfrm>
          <a:prstGeom prst="rect">
            <a:avLst/>
          </a:prstGeom>
        </p:spPr>
        <p:txBody>
          <a:bodyPr vert="eaVert" lIns="91160" tIns="45594" rIns="91160" bIns="45594"/>
          <a:lstStyle>
            <a:lvl1pPr>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p>
            <a:endParaRPr lang="en-IE" dirty="0"/>
          </a:p>
        </p:txBody>
      </p:sp>
      <p:sp>
        <p:nvSpPr>
          <p:cNvPr id="5" name="Slide Number Placeholder 4"/>
          <p:cNvSpPr>
            <a:spLocks noGrp="1"/>
          </p:cNvSpPr>
          <p:nvPr>
            <p:ph type="sldNum" sz="quarter" idx="11"/>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4" y="390527"/>
            <a:ext cx="2925764" cy="7915300"/>
          </a:xfrm>
          <a:prstGeom prst="rect">
            <a:avLst/>
          </a:prstGeom>
        </p:spPr>
        <p:txBody>
          <a:bodyPr vert="eaVert" lIns="91160" tIns="45594" rIns="91160" bIns="45594"/>
          <a:lstStyle/>
          <a:p>
            <a:r>
              <a:rPr lang="en-US" smtClean="0"/>
              <a:t>Click to edit Master title style</a:t>
            </a:r>
            <a:endParaRPr lang="en-IE"/>
          </a:p>
        </p:txBody>
      </p:sp>
      <p:sp>
        <p:nvSpPr>
          <p:cNvPr id="3" name="Vertical Text Placeholder 2"/>
          <p:cNvSpPr>
            <a:spLocks noGrp="1"/>
          </p:cNvSpPr>
          <p:nvPr>
            <p:ph type="body" orient="vert" idx="1"/>
          </p:nvPr>
        </p:nvSpPr>
        <p:spPr>
          <a:xfrm>
            <a:off x="650878" y="390527"/>
            <a:ext cx="8624887" cy="7915300"/>
          </a:xfrm>
          <a:prstGeom prst="rect">
            <a:avLst/>
          </a:prstGeom>
        </p:spPr>
        <p:txBody>
          <a:bodyPr vert="eaVert" lIns="91160" tIns="45594" rIns="91160" bIns="45594"/>
          <a:lstStyle>
            <a:lvl1pPr>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p>
            <a:endParaRPr lang="en-IE" dirty="0"/>
          </a:p>
        </p:txBody>
      </p:sp>
      <p:sp>
        <p:nvSpPr>
          <p:cNvPr id="5" name="Slide Number Placeholder 4"/>
          <p:cNvSpPr>
            <a:spLocks noGrp="1"/>
          </p:cNvSpPr>
          <p:nvPr>
            <p:ph type="sldNum" sz="quarter" idx="11"/>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pic>
        <p:nvPicPr>
          <p:cNvPr id="2" name="Bild 4" descr="Gras_3_dark.png"/>
          <p:cNvPicPr>
            <a:picLocks noChangeAspect="1"/>
          </p:cNvPicPr>
          <p:nvPr userDrawn="1"/>
        </p:nvPicPr>
        <p:blipFill>
          <a:blip r:embed="rId2" cstate="print"/>
          <a:srcRect/>
          <a:stretch>
            <a:fillRect/>
          </a:stretch>
        </p:blipFill>
        <p:spPr bwMode="auto">
          <a:xfrm>
            <a:off x="0" y="0"/>
            <a:ext cx="13004800" cy="9753600"/>
          </a:xfrm>
          <a:prstGeom prst="rect">
            <a:avLst/>
          </a:prstGeom>
          <a:noFill/>
          <a:ln w="9525">
            <a:noFill/>
            <a:miter lim="800000"/>
            <a:headEnd/>
            <a:tailEnd/>
          </a:ln>
        </p:spPr>
      </p:pic>
      <p:sp>
        <p:nvSpPr>
          <p:cNvPr id="3" name="Rectangle 19"/>
          <p:cNvSpPr>
            <a:spLocks noChangeArrowheads="1"/>
          </p:cNvSpPr>
          <p:nvPr userDrawn="1"/>
        </p:nvSpPr>
        <p:spPr bwMode="auto">
          <a:xfrm>
            <a:off x="13450623" y="6096046"/>
            <a:ext cx="196666" cy="704433"/>
          </a:xfrm>
          <a:prstGeom prst="rect">
            <a:avLst/>
          </a:prstGeom>
          <a:noFill/>
          <a:ln w="28575">
            <a:noFill/>
            <a:miter lim="800000"/>
            <a:headEnd/>
            <a:tailEnd/>
          </a:ln>
          <a:effectLst/>
        </p:spPr>
        <p:txBody>
          <a:bodyPr wrap="none" lIns="97350" tIns="97350" rIns="97350" bIns="97350" anchor="ctr">
            <a:spAutoFit/>
          </a:bodyPr>
          <a:lstStyle/>
          <a:p>
            <a:pPr algn="ctr" fontAlgn="auto">
              <a:spcBef>
                <a:spcPts val="0"/>
              </a:spcBef>
              <a:spcAft>
                <a:spcPts val="0"/>
              </a:spcAft>
              <a:defRPr/>
            </a:pPr>
            <a:endParaRPr lang="de-DE" dirty="0">
              <a:solidFill>
                <a:srgbClr val="3BABAC"/>
              </a:solidFill>
              <a:latin typeface="+mn-lt"/>
              <a:ea typeface="+mn-ea"/>
              <a:cs typeface="+mn-cs"/>
            </a:endParaRPr>
          </a:p>
        </p:txBody>
      </p:sp>
      <p:pic>
        <p:nvPicPr>
          <p:cNvPr id="4" name="Bild 6" descr="bord-bia.png"/>
          <p:cNvPicPr>
            <a:picLocks noChangeAspect="1"/>
          </p:cNvPicPr>
          <p:nvPr userDrawn="1"/>
        </p:nvPicPr>
        <p:blipFill>
          <a:blip r:embed="rId3" cstate="print"/>
          <a:srcRect t="48294"/>
          <a:stretch>
            <a:fillRect/>
          </a:stretch>
        </p:blipFill>
        <p:spPr bwMode="auto">
          <a:xfrm>
            <a:off x="11286701" y="483164"/>
            <a:ext cx="1257582" cy="650240"/>
          </a:xfrm>
          <a:prstGeom prst="rect">
            <a:avLst/>
          </a:prstGeom>
          <a:noFill/>
          <a:ln w="9525">
            <a:noFill/>
            <a:miter lim="800000"/>
            <a:headEnd/>
            <a:tailEnd/>
          </a:ln>
        </p:spPr>
      </p:pic>
      <p:sp>
        <p:nvSpPr>
          <p:cNvPr id="5" name="Foliennummernplatzhalter 6"/>
          <p:cNvSpPr>
            <a:spLocks noGrp="1"/>
          </p:cNvSpPr>
          <p:nvPr>
            <p:ph type="sldNum" sz="quarter" idx="10"/>
          </p:nvPr>
        </p:nvSpPr>
        <p:spPr/>
        <p:txBody>
          <a:bodyPr/>
          <a:lstStyle>
            <a:lvl1pPr>
              <a:defRPr/>
            </a:lvl1pPr>
          </a:lstStyle>
          <a:p>
            <a:pPr>
              <a:defRPr/>
            </a:pPr>
            <a:fld id="{7634A784-3135-49A4-89A0-127CDE1BF2A9}" type="slidenum">
              <a:rPr lang="de-DE"/>
              <a:pPr>
                <a:defRPr/>
              </a:pPr>
              <a:t>‹#›</a:t>
            </a:fld>
            <a:endParaRPr lang="de-DE"/>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90424" y="1907825"/>
            <a:ext cx="10753795" cy="6804942"/>
          </a:xfrm>
          <a:prstGeom prst="rect">
            <a:avLst/>
          </a:prstGeom>
        </p:spPr>
        <p:txBody>
          <a:bodyPr lIns="130000" tIns="65001" rIns="130000" bIns="6500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8"/>
          <p:cNvSpPr>
            <a:spLocks noGrp="1" noChangeArrowheads="1"/>
          </p:cNvSpPr>
          <p:nvPr>
            <p:ph type="dt" sz="half" idx="10"/>
          </p:nvPr>
        </p:nvSpPr>
        <p:spPr/>
        <p:txBody>
          <a:bodyPr/>
          <a:lstStyle>
            <a:lvl1pPr>
              <a:defRPr/>
            </a:lvl1pPr>
          </a:lstStyle>
          <a:p>
            <a:pPr>
              <a:defRPr/>
            </a:pPr>
            <a:r>
              <a:rPr lang="de-DE"/>
              <a:t>DG AGRI, </a:t>
            </a:r>
            <a:r>
              <a:rPr lang="nl-BE"/>
              <a:t>Man Com</a:t>
            </a:r>
            <a:r>
              <a:rPr lang="et-EE"/>
              <a:t> </a:t>
            </a:r>
            <a:r>
              <a:rPr lang="de-DE"/>
              <a:t>Sheep &amp; Goat </a:t>
            </a:r>
            <a:r>
              <a:rPr lang="et-EE"/>
              <a:t>Meat</a:t>
            </a:r>
            <a:r>
              <a:rPr lang="de-DE"/>
              <a:t> – </a:t>
            </a:r>
            <a:r>
              <a:rPr lang="et-EE"/>
              <a:t>2</a:t>
            </a:r>
            <a:r>
              <a:rPr lang="en-GB"/>
              <a:t>3 June 201</a:t>
            </a:r>
            <a:r>
              <a:rPr lang="et-EE"/>
              <a:t>1</a:t>
            </a:r>
            <a:endParaRPr lang="en-GB"/>
          </a:p>
        </p:txBody>
      </p:sp>
      <p:sp>
        <p:nvSpPr>
          <p:cNvPr id="4" name="Rectangle 49"/>
          <p:cNvSpPr>
            <a:spLocks noGrp="1" noChangeArrowheads="1"/>
          </p:cNvSpPr>
          <p:nvPr>
            <p:ph type="sldNum" sz="quarter" idx="11"/>
          </p:nvPr>
        </p:nvSpPr>
        <p:spPr/>
        <p:txBody>
          <a:bodyPr/>
          <a:lstStyle>
            <a:lvl1pPr>
              <a:defRPr/>
            </a:lvl1pPr>
          </a:lstStyle>
          <a:p>
            <a:pPr>
              <a:defRPr/>
            </a:pPr>
            <a:fld id="{2575F965-4243-4DA6-82E4-F504B2A05A2E}" type="slidenum">
              <a:rPr lang="de-DE"/>
              <a:pPr>
                <a:defRPr/>
              </a:pPr>
              <a:t>‹#›</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419" y="0"/>
            <a:ext cx="8295076" cy="1950720"/>
          </a:xfrm>
          <a:prstGeom prst="rect">
            <a:avLst/>
          </a:prstGeom>
        </p:spPr>
        <p:txBody>
          <a:bodyPr lIns="129944" tIns="64974" rIns="129944" bIns="64974"/>
          <a:lstStyle/>
          <a:p>
            <a:r>
              <a:rPr lang="en-US" smtClean="0"/>
              <a:t>Click to edit Master title style</a:t>
            </a:r>
            <a:endParaRPr lang="en-IE"/>
          </a:p>
        </p:txBody>
      </p:sp>
      <p:sp>
        <p:nvSpPr>
          <p:cNvPr id="3" name="Chart Placeholder 2"/>
          <p:cNvSpPr>
            <a:spLocks noGrp="1"/>
          </p:cNvSpPr>
          <p:nvPr>
            <p:ph type="chart" idx="1"/>
          </p:nvPr>
        </p:nvSpPr>
        <p:spPr>
          <a:xfrm>
            <a:off x="650240" y="2817707"/>
            <a:ext cx="11054080" cy="5852160"/>
          </a:xfrm>
          <a:prstGeom prst="rect">
            <a:avLst/>
          </a:prstGeom>
        </p:spPr>
        <p:txBody>
          <a:bodyPr lIns="129944" tIns="64974" rIns="129944" bIns="64974"/>
          <a:lstStyle/>
          <a:p>
            <a:pPr lvl="0"/>
            <a:endParaRPr lang="en-IE" noProof="0" smtClean="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0241" y="0"/>
            <a:ext cx="5418667" cy="1950720"/>
          </a:xfrm>
          <a:prstGeom prst="rect">
            <a:avLst/>
          </a:prstGeom>
        </p:spPr>
        <p:txBody>
          <a:bodyPr lIns="130038" tIns="65019" rIns="130038" bIns="65019"/>
          <a:lstStyle/>
          <a:p>
            <a:r>
              <a:rPr lang="en-US" smtClean="0"/>
              <a:t>Click to edit Master title style</a:t>
            </a:r>
            <a:endParaRPr lang="en-IE"/>
          </a:p>
        </p:txBody>
      </p:sp>
      <p:sp>
        <p:nvSpPr>
          <p:cNvPr id="3" name="Text Placeholder 2"/>
          <p:cNvSpPr>
            <a:spLocks noGrp="1"/>
          </p:cNvSpPr>
          <p:nvPr>
            <p:ph type="body" sz="half" idx="1"/>
          </p:nvPr>
        </p:nvSpPr>
        <p:spPr>
          <a:xfrm>
            <a:off x="650241" y="2817707"/>
            <a:ext cx="5418667" cy="5852160"/>
          </a:xfrm>
          <a:prstGeom prst="rect">
            <a:avLst/>
          </a:prstGeom>
        </p:spPr>
        <p:txBody>
          <a:bodyPr lIns="130038" tIns="65019" rIns="130038" bIns="650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hart Placeholder 3"/>
          <p:cNvSpPr>
            <a:spLocks noGrp="1"/>
          </p:cNvSpPr>
          <p:nvPr>
            <p:ph type="chart" sz="half" idx="2"/>
          </p:nvPr>
        </p:nvSpPr>
        <p:spPr>
          <a:xfrm>
            <a:off x="6285653" y="2817707"/>
            <a:ext cx="5418667" cy="5852160"/>
          </a:xfrm>
          <a:prstGeom prst="rect">
            <a:avLst/>
          </a:prstGeom>
        </p:spPr>
        <p:txBody>
          <a:bodyPr lIns="130038" tIns="65019" rIns="130038" bIns="65019"/>
          <a:lstStyle/>
          <a:p>
            <a:pPr lvl="0"/>
            <a:endParaRPr lang="en-IE" noProof="0"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5 images">
    <p:spTree>
      <p:nvGrpSpPr>
        <p:cNvPr id="1" name=""/>
        <p:cNvGrpSpPr/>
        <p:nvPr/>
      </p:nvGrpSpPr>
      <p:grpSpPr>
        <a:xfrm>
          <a:off x="0" y="0"/>
          <a:ext cx="0" cy="0"/>
          <a:chOff x="0" y="0"/>
          <a:chExt cx="0" cy="0"/>
        </a:xfrm>
      </p:grpSpPr>
      <p:sp>
        <p:nvSpPr>
          <p:cNvPr id="2" name="Title 1"/>
          <p:cNvSpPr>
            <a:spLocks noGrp="1"/>
          </p:cNvSpPr>
          <p:nvPr>
            <p:ph type="title"/>
          </p:nvPr>
        </p:nvSpPr>
        <p:spPr>
          <a:xfrm>
            <a:off x="650879" y="390527"/>
            <a:ext cx="9758153"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879" y="2162178"/>
            <a:ext cx="9709177"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0" name="Picture Placeholder 9"/>
          <p:cNvSpPr>
            <a:spLocks noGrp="1"/>
          </p:cNvSpPr>
          <p:nvPr>
            <p:ph type="pic" sz="quarter" idx="11"/>
          </p:nvPr>
        </p:nvSpPr>
        <p:spPr>
          <a:xfrm>
            <a:off x="10674004" y="115203"/>
            <a:ext cx="2224801" cy="15876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1" name="Picture Placeholder 9"/>
          <p:cNvSpPr>
            <a:spLocks noGrp="1"/>
          </p:cNvSpPr>
          <p:nvPr>
            <p:ph type="pic" sz="quarter" idx="12"/>
          </p:nvPr>
        </p:nvSpPr>
        <p:spPr>
          <a:xfrm>
            <a:off x="10674004" y="5174625"/>
            <a:ext cx="2224801" cy="15876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2" name="Picture Placeholder 9"/>
          <p:cNvSpPr>
            <a:spLocks noGrp="1"/>
          </p:cNvSpPr>
          <p:nvPr>
            <p:ph type="pic" sz="quarter" idx="13"/>
          </p:nvPr>
        </p:nvSpPr>
        <p:spPr>
          <a:xfrm>
            <a:off x="10674004" y="1801677"/>
            <a:ext cx="2224801" cy="15876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3" name="Picture Placeholder 9"/>
          <p:cNvSpPr>
            <a:spLocks noGrp="1"/>
          </p:cNvSpPr>
          <p:nvPr>
            <p:ph type="pic" sz="quarter" idx="14"/>
          </p:nvPr>
        </p:nvSpPr>
        <p:spPr>
          <a:xfrm>
            <a:off x="10674004" y="3488151"/>
            <a:ext cx="2224801" cy="15876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4" name="Picture Placeholder 9"/>
          <p:cNvSpPr>
            <a:spLocks noGrp="1"/>
          </p:cNvSpPr>
          <p:nvPr>
            <p:ph type="pic" sz="quarter" idx="15"/>
          </p:nvPr>
        </p:nvSpPr>
        <p:spPr>
          <a:xfrm>
            <a:off x="10674004" y="6861102"/>
            <a:ext cx="2224801" cy="15876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6" name="Date Placeholder 15"/>
          <p:cNvSpPr>
            <a:spLocks noGrp="1"/>
          </p:cNvSpPr>
          <p:nvPr>
            <p:ph type="dt" sz="half" idx="16"/>
          </p:nvPr>
        </p:nvSpPr>
        <p:spPr/>
        <p:txBody>
          <a:bodyPr/>
          <a:lstStyle/>
          <a:p>
            <a:endParaRPr lang="en-IE" dirty="0"/>
          </a:p>
        </p:txBody>
      </p:sp>
      <p:sp>
        <p:nvSpPr>
          <p:cNvPr id="17" name="Slide Number Placeholder 16"/>
          <p:cNvSpPr>
            <a:spLocks noGrp="1"/>
          </p:cNvSpPr>
          <p:nvPr>
            <p:ph type="sldNum" sz="quarter" idx="17"/>
          </p:nvPr>
        </p:nvSpPr>
        <p:spPr/>
        <p:txBody>
          <a:bodyPr/>
          <a:lstStyle/>
          <a:p>
            <a:fld id="{B2FF49D5-0612-4F5A-9498-BE9FCB2DE93A}" type="slidenum">
              <a:rPr lang="en-IE" smtClean="0"/>
              <a:pPr/>
              <a:t>‹#›</a:t>
            </a:fld>
            <a:endParaRPr lang="en-IE"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4 images">
    <p:spTree>
      <p:nvGrpSpPr>
        <p:cNvPr id="1" name=""/>
        <p:cNvGrpSpPr/>
        <p:nvPr/>
      </p:nvGrpSpPr>
      <p:grpSpPr>
        <a:xfrm>
          <a:off x="0" y="0"/>
          <a:ext cx="0" cy="0"/>
          <a:chOff x="0" y="0"/>
          <a:chExt cx="0" cy="0"/>
        </a:xfrm>
      </p:grpSpPr>
      <p:sp>
        <p:nvSpPr>
          <p:cNvPr id="2" name="Title 1"/>
          <p:cNvSpPr>
            <a:spLocks noGrp="1"/>
          </p:cNvSpPr>
          <p:nvPr>
            <p:ph type="title"/>
          </p:nvPr>
        </p:nvSpPr>
        <p:spPr>
          <a:xfrm>
            <a:off x="650882" y="390527"/>
            <a:ext cx="9255563"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881" y="2162178"/>
            <a:ext cx="9209112"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6" name="Picture Placeholder 15"/>
          <p:cNvSpPr>
            <a:spLocks noGrp="1"/>
          </p:cNvSpPr>
          <p:nvPr>
            <p:ph type="pic" sz="quarter" idx="11"/>
          </p:nvPr>
        </p:nvSpPr>
        <p:spPr>
          <a:xfrm>
            <a:off x="10105822" y="115263"/>
            <a:ext cx="2826000" cy="19368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7" name="Picture Placeholder 15"/>
          <p:cNvSpPr>
            <a:spLocks noGrp="1"/>
          </p:cNvSpPr>
          <p:nvPr>
            <p:ph type="pic" sz="quarter" idx="12"/>
          </p:nvPr>
        </p:nvSpPr>
        <p:spPr>
          <a:xfrm>
            <a:off x="10105822" y="2223683"/>
            <a:ext cx="2826000" cy="19368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8" name="Picture Placeholder 15"/>
          <p:cNvSpPr>
            <a:spLocks noGrp="1"/>
          </p:cNvSpPr>
          <p:nvPr>
            <p:ph type="pic" sz="quarter" idx="13"/>
          </p:nvPr>
        </p:nvSpPr>
        <p:spPr>
          <a:xfrm>
            <a:off x="10105822" y="4332105"/>
            <a:ext cx="2826000" cy="19368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9" name="Picture Placeholder 15"/>
          <p:cNvSpPr>
            <a:spLocks noGrp="1"/>
          </p:cNvSpPr>
          <p:nvPr>
            <p:ph type="pic" sz="quarter" idx="14"/>
          </p:nvPr>
        </p:nvSpPr>
        <p:spPr>
          <a:xfrm>
            <a:off x="10105822" y="6440525"/>
            <a:ext cx="2826000" cy="19368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9" name="Date Placeholder 8"/>
          <p:cNvSpPr>
            <a:spLocks noGrp="1"/>
          </p:cNvSpPr>
          <p:nvPr>
            <p:ph type="dt" sz="half" idx="15"/>
          </p:nvPr>
        </p:nvSpPr>
        <p:spPr/>
        <p:txBody>
          <a:bodyPr/>
          <a:lstStyle/>
          <a:p>
            <a:endParaRPr lang="en-IE" dirty="0"/>
          </a:p>
        </p:txBody>
      </p:sp>
      <p:sp>
        <p:nvSpPr>
          <p:cNvPr id="10" name="Slide Number Placeholder 9"/>
          <p:cNvSpPr>
            <a:spLocks noGrp="1"/>
          </p:cNvSpPr>
          <p:nvPr>
            <p:ph type="sldNum" sz="quarter" idx="16"/>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3 images">
    <p:spTree>
      <p:nvGrpSpPr>
        <p:cNvPr id="1" name=""/>
        <p:cNvGrpSpPr/>
        <p:nvPr/>
      </p:nvGrpSpPr>
      <p:grpSpPr>
        <a:xfrm>
          <a:off x="0" y="0"/>
          <a:ext cx="0" cy="0"/>
          <a:chOff x="0" y="0"/>
          <a:chExt cx="0" cy="0"/>
        </a:xfrm>
      </p:grpSpPr>
      <p:sp>
        <p:nvSpPr>
          <p:cNvPr id="2" name="Title 1"/>
          <p:cNvSpPr>
            <a:spLocks noGrp="1"/>
          </p:cNvSpPr>
          <p:nvPr>
            <p:ph type="title"/>
          </p:nvPr>
        </p:nvSpPr>
        <p:spPr>
          <a:xfrm>
            <a:off x="650879" y="390527"/>
            <a:ext cx="8322187"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935" y="2162178"/>
            <a:ext cx="8280417"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6" name="Picture Placeholder 15"/>
          <p:cNvSpPr>
            <a:spLocks noGrp="1"/>
          </p:cNvSpPr>
          <p:nvPr>
            <p:ph type="pic" sz="quarter" idx="11"/>
          </p:nvPr>
        </p:nvSpPr>
        <p:spPr>
          <a:xfrm>
            <a:off x="9074168" y="115200"/>
            <a:ext cx="3794400" cy="27180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1" name="Picture Placeholder 15"/>
          <p:cNvSpPr>
            <a:spLocks noGrp="1"/>
          </p:cNvSpPr>
          <p:nvPr>
            <p:ph type="pic" sz="quarter" idx="12"/>
          </p:nvPr>
        </p:nvSpPr>
        <p:spPr>
          <a:xfrm>
            <a:off x="9074168" y="2888909"/>
            <a:ext cx="3794400" cy="27180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2" name="Picture Placeholder 15"/>
          <p:cNvSpPr>
            <a:spLocks noGrp="1"/>
          </p:cNvSpPr>
          <p:nvPr>
            <p:ph type="pic" sz="quarter" idx="13"/>
          </p:nvPr>
        </p:nvSpPr>
        <p:spPr>
          <a:xfrm>
            <a:off x="9074168" y="5662618"/>
            <a:ext cx="3794400" cy="2718000"/>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8" name="Date Placeholder 7"/>
          <p:cNvSpPr>
            <a:spLocks noGrp="1"/>
          </p:cNvSpPr>
          <p:nvPr>
            <p:ph type="dt" sz="half" idx="14"/>
          </p:nvPr>
        </p:nvSpPr>
        <p:spPr/>
        <p:txBody>
          <a:bodyPr/>
          <a:lstStyle/>
          <a:p>
            <a:endParaRPr lang="en-IE" dirty="0"/>
          </a:p>
        </p:txBody>
      </p:sp>
      <p:sp>
        <p:nvSpPr>
          <p:cNvPr id="9" name="Slide Number Placeholder 8"/>
          <p:cNvSpPr>
            <a:spLocks noGrp="1"/>
          </p:cNvSpPr>
          <p:nvPr>
            <p:ph type="sldNum" sz="quarter" idx="15"/>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2 images">
    <p:spTree>
      <p:nvGrpSpPr>
        <p:cNvPr id="1" name=""/>
        <p:cNvGrpSpPr/>
        <p:nvPr/>
      </p:nvGrpSpPr>
      <p:grpSpPr>
        <a:xfrm>
          <a:off x="0" y="0"/>
          <a:ext cx="0" cy="0"/>
          <a:chOff x="0" y="0"/>
          <a:chExt cx="0" cy="0"/>
        </a:xfrm>
      </p:grpSpPr>
      <p:sp>
        <p:nvSpPr>
          <p:cNvPr id="2" name="Title 1"/>
          <p:cNvSpPr>
            <a:spLocks noGrp="1"/>
          </p:cNvSpPr>
          <p:nvPr>
            <p:ph type="title"/>
          </p:nvPr>
        </p:nvSpPr>
        <p:spPr>
          <a:xfrm>
            <a:off x="650880" y="390527"/>
            <a:ext cx="6311832"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881" y="2162178"/>
            <a:ext cx="6280154"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6" name="Picture Placeholder 15"/>
          <p:cNvSpPr>
            <a:spLocks noGrp="1"/>
          </p:cNvSpPr>
          <p:nvPr>
            <p:ph type="pic" sz="quarter" idx="11"/>
          </p:nvPr>
        </p:nvSpPr>
        <p:spPr>
          <a:xfrm>
            <a:off x="7078786" y="115263"/>
            <a:ext cx="5781601" cy="40104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11" name="Picture Placeholder 15"/>
          <p:cNvSpPr>
            <a:spLocks noGrp="1"/>
          </p:cNvSpPr>
          <p:nvPr>
            <p:ph type="pic" sz="quarter" idx="12"/>
          </p:nvPr>
        </p:nvSpPr>
        <p:spPr>
          <a:xfrm>
            <a:off x="7078786" y="4366925"/>
            <a:ext cx="5781601" cy="4010401"/>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8" name="Date Placeholder 7"/>
          <p:cNvSpPr>
            <a:spLocks noGrp="1"/>
          </p:cNvSpPr>
          <p:nvPr>
            <p:ph type="dt" sz="half" idx="13"/>
          </p:nvPr>
        </p:nvSpPr>
        <p:spPr/>
        <p:txBody>
          <a:bodyPr/>
          <a:lstStyle/>
          <a:p>
            <a:endParaRPr lang="en-IE" dirty="0"/>
          </a:p>
        </p:txBody>
      </p:sp>
      <p:sp>
        <p:nvSpPr>
          <p:cNvPr id="9" name="Slide Number Placeholder 8"/>
          <p:cNvSpPr>
            <a:spLocks noGrp="1"/>
          </p:cNvSpPr>
          <p:nvPr>
            <p:ph type="sldNum" sz="quarter" idx="14"/>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large image half page">
    <p:spTree>
      <p:nvGrpSpPr>
        <p:cNvPr id="1" name=""/>
        <p:cNvGrpSpPr/>
        <p:nvPr/>
      </p:nvGrpSpPr>
      <p:grpSpPr>
        <a:xfrm>
          <a:off x="0" y="0"/>
          <a:ext cx="0" cy="0"/>
          <a:chOff x="0" y="0"/>
          <a:chExt cx="0" cy="0"/>
        </a:xfrm>
      </p:grpSpPr>
      <p:sp>
        <p:nvSpPr>
          <p:cNvPr id="2" name="Title 1"/>
          <p:cNvSpPr>
            <a:spLocks noGrp="1"/>
          </p:cNvSpPr>
          <p:nvPr>
            <p:ph type="title"/>
          </p:nvPr>
        </p:nvSpPr>
        <p:spPr>
          <a:xfrm>
            <a:off x="650880" y="390527"/>
            <a:ext cx="6311832" cy="1625600"/>
          </a:xfrm>
          <a:prstGeom prst="rect">
            <a:avLst/>
          </a:prstGeom>
        </p:spPr>
        <p:txBody>
          <a:bodyPr lIns="91160" tIns="45594" rIns="91160" bIns="45594"/>
          <a:lstStyle>
            <a:lvl1pPr algn="l">
              <a:defRPr sz="4300"/>
            </a:lvl1pPr>
          </a:lstStyle>
          <a:p>
            <a:r>
              <a:rPr lang="en-US" smtClean="0"/>
              <a:t>Click to edit Master title style</a:t>
            </a:r>
            <a:endParaRPr lang="en-IE" dirty="0"/>
          </a:p>
        </p:txBody>
      </p:sp>
      <p:sp>
        <p:nvSpPr>
          <p:cNvPr id="4" name="Text Placeholder 3"/>
          <p:cNvSpPr>
            <a:spLocks noGrp="1"/>
          </p:cNvSpPr>
          <p:nvPr>
            <p:ph type="body" sz="quarter" idx="10"/>
          </p:nvPr>
        </p:nvSpPr>
        <p:spPr>
          <a:xfrm>
            <a:off x="650881" y="2162178"/>
            <a:ext cx="6280154" cy="6072188"/>
          </a:xfrm>
          <a:prstGeom prst="rect">
            <a:avLst/>
          </a:prstGeom>
        </p:spPr>
        <p:txBody>
          <a:bodyPr lIns="91160" tIns="45594" rIns="91160" bIns="45594"/>
          <a:lstStyle>
            <a:lvl1pPr>
              <a:buSzPct val="140000"/>
              <a:buFontTx/>
              <a:buBlip>
                <a:blip r:embed="rId2"/>
              </a:buBlip>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6" name="Picture Placeholder 15"/>
          <p:cNvSpPr>
            <a:spLocks noGrp="1"/>
          </p:cNvSpPr>
          <p:nvPr>
            <p:ph type="pic" sz="quarter" idx="11"/>
          </p:nvPr>
        </p:nvSpPr>
        <p:spPr>
          <a:xfrm>
            <a:off x="7078786" y="115201"/>
            <a:ext cx="5781601" cy="8262062"/>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7" name="Date Placeholder 6"/>
          <p:cNvSpPr>
            <a:spLocks noGrp="1"/>
          </p:cNvSpPr>
          <p:nvPr>
            <p:ph type="dt" sz="half" idx="12"/>
          </p:nvPr>
        </p:nvSpPr>
        <p:spPr/>
        <p:txBody>
          <a:bodyPr/>
          <a:lstStyle/>
          <a:p>
            <a:endParaRPr lang="en-IE" dirty="0"/>
          </a:p>
        </p:txBody>
      </p:sp>
      <p:sp>
        <p:nvSpPr>
          <p:cNvPr id="8" name="Slide Number Placeholder 7"/>
          <p:cNvSpPr>
            <a:spLocks noGrp="1"/>
          </p:cNvSpPr>
          <p:nvPr>
            <p:ph type="sldNum" sz="quarter" idx="13"/>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0" y="0"/>
            <a:ext cx="13004800" cy="8520138"/>
          </a:xfrm>
          <a:prstGeom prst="rect">
            <a:avLst/>
          </a:prstGeom>
        </p:spPr>
        <p:txBody>
          <a:bodyPr lIns="91160" tIns="45594" rIns="91160" bIns="45594"/>
          <a:lstStyle>
            <a:lvl1pPr>
              <a:buNone/>
              <a:defRPr/>
            </a:lvl1pPr>
          </a:lstStyle>
          <a:p>
            <a:r>
              <a:rPr lang="en-US" dirty="0" smtClean="0"/>
              <a:t>Click icon to add picture</a:t>
            </a:r>
            <a:endParaRPr lang="en-IE" dirty="0"/>
          </a:p>
        </p:txBody>
      </p:sp>
      <p:sp>
        <p:nvSpPr>
          <p:cNvPr id="4" name="Date Placeholder 3"/>
          <p:cNvSpPr>
            <a:spLocks noGrp="1"/>
          </p:cNvSpPr>
          <p:nvPr>
            <p:ph type="dt" sz="half" idx="12"/>
          </p:nvPr>
        </p:nvSpPr>
        <p:spPr/>
        <p:txBody>
          <a:bodyPr/>
          <a:lstStyle/>
          <a:p>
            <a:endParaRPr lang="en-IE" dirty="0"/>
          </a:p>
        </p:txBody>
      </p:sp>
      <p:sp>
        <p:nvSpPr>
          <p:cNvPr id="6" name="Slide Number Placeholder 5"/>
          <p:cNvSpPr>
            <a:spLocks noGrp="1"/>
          </p:cNvSpPr>
          <p:nvPr>
            <p:ph type="sldNum" sz="quarter" idx="13"/>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50932" y="390527"/>
            <a:ext cx="11703051" cy="1625600"/>
          </a:xfrm>
          <a:prstGeom prst="rect">
            <a:avLst/>
          </a:prstGeom>
        </p:spPr>
        <p:txBody>
          <a:bodyPr lIns="91160" tIns="45594" rIns="91160" bIns="45594"/>
          <a:lstStyle>
            <a:lvl1pPr algn="l">
              <a:defRPr sz="4300">
                <a:solidFill>
                  <a:schemeClr val="accent2">
                    <a:lumMod val="75000"/>
                  </a:schemeClr>
                </a:solidFill>
              </a:defRPr>
            </a:lvl1pPr>
          </a:lstStyle>
          <a:p>
            <a:r>
              <a:rPr lang="en-US" smtClean="0"/>
              <a:t>Click to edit Master title style</a:t>
            </a:r>
            <a:endParaRPr lang="en-IE" dirty="0"/>
          </a:p>
        </p:txBody>
      </p:sp>
      <p:sp>
        <p:nvSpPr>
          <p:cNvPr id="6" name="Chart Placeholder 5"/>
          <p:cNvSpPr>
            <a:spLocks noGrp="1"/>
          </p:cNvSpPr>
          <p:nvPr>
            <p:ph type="chart" sz="quarter" idx="10"/>
          </p:nvPr>
        </p:nvSpPr>
        <p:spPr>
          <a:xfrm>
            <a:off x="644582" y="2162220"/>
            <a:ext cx="11715749" cy="6215061"/>
          </a:xfrm>
          <a:prstGeom prst="rect">
            <a:avLst/>
          </a:prstGeom>
        </p:spPr>
        <p:txBody>
          <a:bodyPr lIns="91160" tIns="45594" rIns="91160" bIns="45594"/>
          <a:lstStyle>
            <a:lvl1pPr>
              <a:buNone/>
              <a:defRPr/>
            </a:lvl1pPr>
          </a:lstStyle>
          <a:p>
            <a:r>
              <a:rPr lang="en-US" dirty="0" smtClean="0"/>
              <a:t>Click icon to add chart</a:t>
            </a:r>
            <a:endParaRPr lang="en-IE" dirty="0"/>
          </a:p>
        </p:txBody>
      </p:sp>
      <p:sp>
        <p:nvSpPr>
          <p:cNvPr id="5" name="Date Placeholder 4"/>
          <p:cNvSpPr>
            <a:spLocks noGrp="1"/>
          </p:cNvSpPr>
          <p:nvPr>
            <p:ph type="dt" sz="half" idx="11"/>
          </p:nvPr>
        </p:nvSpPr>
        <p:spPr/>
        <p:txBody>
          <a:bodyPr/>
          <a:lstStyle/>
          <a:p>
            <a:endParaRPr lang="en-IE" dirty="0"/>
          </a:p>
        </p:txBody>
      </p:sp>
      <p:sp>
        <p:nvSpPr>
          <p:cNvPr id="8" name="Slide Number Placeholder 7"/>
          <p:cNvSpPr>
            <a:spLocks noGrp="1"/>
          </p:cNvSpPr>
          <p:nvPr>
            <p:ph type="sldNum" sz="quarter" idx="12"/>
          </p:nvPr>
        </p:nvSpPr>
        <p:spPr/>
        <p:txBody>
          <a:bodyPr/>
          <a:lstStyle/>
          <a:p>
            <a:fld id="{B2FF49D5-0612-4F5A-9498-BE9FCB2DE93A}" type="slidenum">
              <a:rPr lang="en-IE" smtClean="0"/>
              <a:pPr/>
              <a:t>‹#›</a:t>
            </a:fld>
            <a:endParaRPr lang="en-I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8537576"/>
            <a:ext cx="13004800" cy="1216026"/>
            <a:chOff x="0" y="0"/>
            <a:chExt cx="8192" cy="766"/>
          </a:xfrm>
        </p:grpSpPr>
        <p:sp>
          <p:nvSpPr>
            <p:cNvPr id="3" name="Rectangle 2"/>
            <p:cNvSpPr>
              <a:spLocks/>
            </p:cNvSpPr>
            <p:nvPr/>
          </p:nvSpPr>
          <p:spPr bwMode="auto">
            <a:xfrm>
              <a:off x="0" y="0"/>
              <a:ext cx="8192" cy="766"/>
            </a:xfrm>
            <a:prstGeom prst="rect">
              <a:avLst/>
            </a:prstGeom>
            <a:solidFill>
              <a:schemeClr val="accent1"/>
            </a:solidFill>
            <a:ln w="12700">
              <a:noFill/>
              <a:miter lim="800000"/>
              <a:headEnd type="none" w="med" len="med"/>
              <a:tailEnd type="none" w="med" len="med"/>
            </a:ln>
          </p:spPr>
          <p:txBody>
            <a:bodyPr lIns="0" tIns="0" rIns="0" bIns="0"/>
            <a:lstStyle/>
            <a:p>
              <a:endParaRPr lang="en-IE" dirty="0"/>
            </a:p>
          </p:txBody>
        </p:sp>
        <p:sp>
          <p:nvSpPr>
            <p:cNvPr id="4" name="Rectangle 3"/>
            <p:cNvSpPr>
              <a:spLocks/>
            </p:cNvSpPr>
            <p:nvPr/>
          </p:nvSpPr>
          <p:spPr bwMode="auto">
            <a:xfrm>
              <a:off x="3991" y="186"/>
              <a:ext cx="295" cy="394"/>
            </a:xfrm>
            <a:prstGeom prst="rect">
              <a:avLst/>
            </a:prstGeom>
            <a:noFill/>
            <a:ln w="12700">
              <a:noFill/>
              <a:miter lim="800000"/>
              <a:headEnd type="none" w="med" len="med"/>
              <a:tailEnd type="none" w="med" len="med"/>
            </a:ln>
          </p:spPr>
          <p:txBody>
            <a:bodyPr wrap="none" lIns="50800" tIns="50800" rIns="50800" bIns="50800" anchor="ctr">
              <a:spAutoFit/>
            </a:bodyPr>
            <a:lstStyle/>
            <a:p>
              <a:r>
                <a:rPr lang="en-US" sz="3400" dirty="0">
                  <a:solidFill>
                    <a:schemeClr val="tx1"/>
                  </a:solidFill>
                  <a:latin typeface="Arial" charset="0"/>
                  <a:cs typeface="Arial" charset="0"/>
                  <a:sym typeface="Arial" charset="0"/>
                </a:rPr>
                <a:t>   </a:t>
              </a:r>
            </a:p>
          </p:txBody>
        </p:sp>
      </p:grpSp>
      <p:sp>
        <p:nvSpPr>
          <p:cNvPr id="5" name="Rectangle 4"/>
          <p:cNvSpPr>
            <a:spLocks/>
          </p:cNvSpPr>
          <p:nvPr/>
        </p:nvSpPr>
        <p:spPr bwMode="auto">
          <a:xfrm>
            <a:off x="1185864" y="8907463"/>
            <a:ext cx="7264400" cy="419100"/>
          </a:xfrm>
          <a:prstGeom prst="rect">
            <a:avLst/>
          </a:prstGeom>
          <a:noFill/>
          <a:ln w="12700">
            <a:noFill/>
            <a:miter lim="800000"/>
            <a:headEnd type="none" w="med" len="med"/>
            <a:tailEnd type="none" w="med" len="med"/>
          </a:ln>
        </p:spPr>
        <p:txBody>
          <a:bodyPr lIns="50632" tIns="50632" rIns="50632" bIns="50632"/>
          <a:lstStyle/>
          <a:p>
            <a:pPr algn="l"/>
            <a:r>
              <a:rPr lang="en-US" sz="2000" dirty="0">
                <a:solidFill>
                  <a:srgbClr val="FFFFFF"/>
                </a:solidFill>
                <a:latin typeface="Arial" charset="0"/>
                <a:cs typeface="Arial" charset="0"/>
                <a:sym typeface="Arial" charset="0"/>
              </a:rPr>
              <a:t>Growing the success of Irish food &amp; horticulture</a:t>
            </a:r>
          </a:p>
        </p:txBody>
      </p:sp>
      <p:pic>
        <p:nvPicPr>
          <p:cNvPr id="6" name="Picture 5"/>
          <p:cNvPicPr>
            <a:picLocks noChangeAspect="1" noChangeArrowheads="1"/>
          </p:cNvPicPr>
          <p:nvPr/>
        </p:nvPicPr>
        <p:blipFill>
          <a:blip r:embed="rId29" cstate="print"/>
          <a:srcRect/>
          <a:stretch>
            <a:fillRect/>
          </a:stretch>
        </p:blipFill>
        <p:spPr bwMode="auto">
          <a:xfrm>
            <a:off x="9721905" y="8658224"/>
            <a:ext cx="2108198" cy="915988"/>
          </a:xfrm>
          <a:prstGeom prst="rect">
            <a:avLst/>
          </a:prstGeom>
          <a:noFill/>
          <a:ln w="12700">
            <a:noFill/>
            <a:miter lim="800000"/>
            <a:headEnd/>
            <a:tailEnd/>
          </a:ln>
        </p:spPr>
      </p:pic>
      <p:sp>
        <p:nvSpPr>
          <p:cNvPr id="14" name="TextBox 13"/>
          <p:cNvSpPr txBox="1"/>
          <p:nvPr/>
        </p:nvSpPr>
        <p:spPr>
          <a:xfrm>
            <a:off x="10479953" y="8520169"/>
            <a:ext cx="241810" cy="338300"/>
          </a:xfrm>
          <a:prstGeom prst="rect">
            <a:avLst/>
          </a:prstGeom>
          <a:noFill/>
        </p:spPr>
        <p:txBody>
          <a:bodyPr wrap="none" lIns="91160" tIns="45594" rIns="91160" bIns="45594" rtlCol="0">
            <a:spAutoFit/>
          </a:bodyPr>
          <a:lstStyle/>
          <a:p>
            <a:r>
              <a:rPr lang="en-IE" sz="1600" i="1" dirty="0" smtClean="0">
                <a:solidFill>
                  <a:schemeClr val="bg1"/>
                </a:solidFill>
              </a:rPr>
              <a:t> </a:t>
            </a:r>
            <a:endParaRPr lang="en-IE" sz="1600" i="1" dirty="0">
              <a:solidFill>
                <a:schemeClr val="bg1"/>
              </a:solidFill>
            </a:endParaRPr>
          </a:p>
        </p:txBody>
      </p:sp>
      <p:sp>
        <p:nvSpPr>
          <p:cNvPr id="10" name="Date Placeholder 9"/>
          <p:cNvSpPr>
            <a:spLocks noGrp="1"/>
          </p:cNvSpPr>
          <p:nvPr>
            <p:ph type="dt" sz="half" idx="2"/>
          </p:nvPr>
        </p:nvSpPr>
        <p:spPr>
          <a:xfrm>
            <a:off x="9326608" y="8448764"/>
            <a:ext cx="3033712" cy="519113"/>
          </a:xfrm>
          <a:prstGeom prst="rect">
            <a:avLst/>
          </a:prstGeom>
        </p:spPr>
        <p:txBody>
          <a:bodyPr vert="horz" lIns="91160" tIns="45594" rIns="91160" bIns="45594" rtlCol="0" anchor="ctr"/>
          <a:lstStyle>
            <a:lvl1pPr algn="ctr">
              <a:defRPr sz="1100">
                <a:solidFill>
                  <a:schemeClr val="bg1"/>
                </a:solidFill>
              </a:defRPr>
            </a:lvl1pPr>
          </a:lstStyle>
          <a:p>
            <a:endParaRPr lang="en-IE" dirty="0"/>
          </a:p>
        </p:txBody>
      </p:sp>
      <p:sp>
        <p:nvSpPr>
          <p:cNvPr id="11" name="Slide Number Placeholder 10"/>
          <p:cNvSpPr>
            <a:spLocks noGrp="1"/>
          </p:cNvSpPr>
          <p:nvPr>
            <p:ph type="sldNum" sz="quarter" idx="4"/>
          </p:nvPr>
        </p:nvSpPr>
        <p:spPr>
          <a:xfrm>
            <a:off x="1541" y="7948698"/>
            <a:ext cx="1247762" cy="519113"/>
          </a:xfrm>
          <a:prstGeom prst="rect">
            <a:avLst/>
          </a:prstGeom>
        </p:spPr>
        <p:txBody>
          <a:bodyPr vert="horz" lIns="91160" tIns="45594" rIns="91160" bIns="45594" rtlCol="0" anchor="ctr"/>
          <a:lstStyle>
            <a:lvl1pPr algn="l">
              <a:defRPr lang="en-IE" sz="3300" kern="1200" smtClean="0">
                <a:solidFill>
                  <a:schemeClr val="accent1">
                    <a:lumMod val="60000"/>
                    <a:lumOff val="40000"/>
                  </a:schemeClr>
                </a:solidFill>
                <a:latin typeface="Gill Sans" charset="0"/>
                <a:ea typeface="ヒラギノ角ゴ Pro W3" charset="0"/>
                <a:cs typeface="ヒラギノ角ゴ Pro W3" charset="0"/>
                <a:sym typeface="Gill Sans" charset="0"/>
              </a:defRPr>
            </a:lvl1pPr>
          </a:lstStyle>
          <a:p>
            <a:fld id="{B2FF49D5-0612-4F5A-9498-BE9FCB2DE93A}"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51" r:id="rId1"/>
    <p:sldLayoutId id="2147483676" r:id="rId2"/>
    <p:sldLayoutId id="2147483677" r:id="rId3"/>
    <p:sldLayoutId id="2147483678" r:id="rId4"/>
    <p:sldLayoutId id="2147483679" r:id="rId5"/>
    <p:sldLayoutId id="2147483680" r:id="rId6"/>
    <p:sldLayoutId id="2147483681" r:id="rId7"/>
    <p:sldLayoutId id="2147483682" r:id="rId8"/>
    <p:sldLayoutId id="2147483684" r:id="rId9"/>
    <p:sldLayoutId id="2147483685" r:id="rId10"/>
    <p:sldLayoutId id="2147483663" r:id="rId11"/>
    <p:sldLayoutId id="2147483683" r:id="rId12"/>
    <p:sldLayoutId id="2147483662" r:id="rId13"/>
    <p:sldLayoutId id="2147483652" r:id="rId14"/>
    <p:sldLayoutId id="2147483656" r:id="rId15"/>
    <p:sldLayoutId id="2147483657" r:id="rId16"/>
    <p:sldLayoutId id="2147483653" r:id="rId17"/>
    <p:sldLayoutId id="2147483654" r:id="rId18"/>
    <p:sldLayoutId id="2147483655" r:id="rId19"/>
    <p:sldLayoutId id="2147483658" r:id="rId20"/>
    <p:sldLayoutId id="2147483659" r:id="rId21"/>
    <p:sldLayoutId id="2147483660" r:id="rId22"/>
    <p:sldLayoutId id="2147483661" r:id="rId23"/>
    <p:sldLayoutId id="2147483686" r:id="rId24"/>
    <p:sldLayoutId id="2147483687" r:id="rId25"/>
    <p:sldLayoutId id="2147483688" r:id="rId26"/>
    <p:sldLayoutId id="2147483689" r:id="rId27"/>
  </p:sldLayoutIdLst>
  <p:transition/>
  <p:hf sldNum="0" hdr="0" ftr="0" dt="0"/>
  <p:txStyles>
    <p:titleStyle>
      <a:lvl1pPr algn="ctr" rtl="0" eaLnBrk="1" fontAlgn="base" hangingPunct="1">
        <a:spcBef>
          <a:spcPct val="0"/>
        </a:spcBef>
        <a:spcAft>
          <a:spcPct val="0"/>
        </a:spcAft>
        <a:defRPr sz="7700">
          <a:solidFill>
            <a:schemeClr val="tx1"/>
          </a:solidFill>
          <a:latin typeface="+mj-lt"/>
          <a:ea typeface="+mj-ea"/>
          <a:cs typeface="+mj-cs"/>
          <a:sym typeface="Gill Sans" charset="0"/>
        </a:defRPr>
      </a:lvl1pPr>
      <a:lvl2pPr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2pPr>
      <a:lvl3pPr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3pPr>
      <a:lvl4pPr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4pPr>
      <a:lvl5pPr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5pPr>
      <a:lvl6pPr marL="455863"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6pPr>
      <a:lvl7pPr marL="911726"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7pPr>
      <a:lvl8pPr marL="1367588"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8pPr>
      <a:lvl9pPr marL="1823448" algn="ctr" rtl="0" eaLnBrk="1" fontAlgn="base" hangingPunct="1">
        <a:spcBef>
          <a:spcPct val="0"/>
        </a:spcBef>
        <a:spcAft>
          <a:spcPct val="0"/>
        </a:spcAft>
        <a:defRPr sz="7700">
          <a:solidFill>
            <a:schemeClr val="tx1"/>
          </a:solidFill>
          <a:latin typeface="Gill Sans" charset="0"/>
          <a:ea typeface="ヒラギノ角ゴ Pro W3" charset="0"/>
          <a:cs typeface="ヒラギノ角ゴ Pro W3" charset="0"/>
          <a:sym typeface="Gill Sans" charset="0"/>
        </a:defRPr>
      </a:lvl9pPr>
    </p:titleStyle>
    <p:bodyStyle>
      <a:lvl1pPr marL="987706"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1pPr>
      <a:lvl2pPr marL="1506874"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2pPr>
      <a:lvl3pPr marL="2013375"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3pPr>
      <a:lvl4pPr marL="2545223"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4pPr>
      <a:lvl5pPr marL="3064399"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5pPr>
      <a:lvl6pPr marL="3520259"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6pPr>
      <a:lvl7pPr marL="3976115"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7pPr>
      <a:lvl8pPr marL="4431988"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8pPr>
      <a:lvl9pPr marL="4887843" indent="-671118" algn="l" rtl="0" eaLnBrk="1" fontAlgn="base" hangingPunct="1">
        <a:spcBef>
          <a:spcPts val="2399"/>
        </a:spcBef>
        <a:spcAft>
          <a:spcPct val="0"/>
        </a:spcAft>
        <a:buClr>
          <a:srgbClr val="000000"/>
        </a:buClr>
        <a:buSzPct val="171000"/>
        <a:buFont typeface="Gill Sans" charset="0"/>
        <a:buChar char="•"/>
        <a:defRPr sz="3700">
          <a:solidFill>
            <a:schemeClr val="tx1"/>
          </a:solidFill>
          <a:latin typeface="+mn-lt"/>
          <a:ea typeface="+mn-ea"/>
          <a:cs typeface="+mn-cs"/>
          <a:sym typeface="Gill Sans" charset="0"/>
        </a:defRPr>
      </a:lvl9pPr>
    </p:bodyStyle>
    <p:otherStyle>
      <a:defPPr>
        <a:defRPr lang="en-US"/>
      </a:defPPr>
      <a:lvl1pPr marL="0" algn="l" defTabSz="911726" rtl="0" eaLnBrk="1" latinLnBrk="0" hangingPunct="1">
        <a:defRPr sz="1800" kern="1200">
          <a:solidFill>
            <a:schemeClr val="tx1"/>
          </a:solidFill>
          <a:latin typeface="+mn-lt"/>
          <a:ea typeface="+mn-ea"/>
          <a:cs typeface="+mn-cs"/>
        </a:defRPr>
      </a:lvl1pPr>
      <a:lvl2pPr marL="455863" algn="l" defTabSz="911726" rtl="0" eaLnBrk="1" latinLnBrk="0" hangingPunct="1">
        <a:defRPr sz="1800" kern="1200">
          <a:solidFill>
            <a:schemeClr val="tx1"/>
          </a:solidFill>
          <a:latin typeface="+mn-lt"/>
          <a:ea typeface="+mn-ea"/>
          <a:cs typeface="+mn-cs"/>
        </a:defRPr>
      </a:lvl2pPr>
      <a:lvl3pPr marL="911726" algn="l" defTabSz="911726" rtl="0" eaLnBrk="1" latinLnBrk="0" hangingPunct="1">
        <a:defRPr sz="1800" kern="1200">
          <a:solidFill>
            <a:schemeClr val="tx1"/>
          </a:solidFill>
          <a:latin typeface="+mn-lt"/>
          <a:ea typeface="+mn-ea"/>
          <a:cs typeface="+mn-cs"/>
        </a:defRPr>
      </a:lvl3pPr>
      <a:lvl4pPr marL="1367588" algn="l" defTabSz="911726" rtl="0" eaLnBrk="1" latinLnBrk="0" hangingPunct="1">
        <a:defRPr sz="1800" kern="1200">
          <a:solidFill>
            <a:schemeClr val="tx1"/>
          </a:solidFill>
          <a:latin typeface="+mn-lt"/>
          <a:ea typeface="+mn-ea"/>
          <a:cs typeface="+mn-cs"/>
        </a:defRPr>
      </a:lvl4pPr>
      <a:lvl5pPr marL="1823448" algn="l" defTabSz="911726" rtl="0" eaLnBrk="1" latinLnBrk="0" hangingPunct="1">
        <a:defRPr sz="1800" kern="1200">
          <a:solidFill>
            <a:schemeClr val="tx1"/>
          </a:solidFill>
          <a:latin typeface="+mn-lt"/>
          <a:ea typeface="+mn-ea"/>
          <a:cs typeface="+mn-cs"/>
        </a:defRPr>
      </a:lvl5pPr>
      <a:lvl6pPr marL="2279302" algn="l" defTabSz="911726" rtl="0" eaLnBrk="1" latinLnBrk="0" hangingPunct="1">
        <a:defRPr sz="1800" kern="1200">
          <a:solidFill>
            <a:schemeClr val="tx1"/>
          </a:solidFill>
          <a:latin typeface="+mn-lt"/>
          <a:ea typeface="+mn-ea"/>
          <a:cs typeface="+mn-cs"/>
        </a:defRPr>
      </a:lvl6pPr>
      <a:lvl7pPr marL="2735168" algn="l" defTabSz="911726" rtl="0" eaLnBrk="1" latinLnBrk="0" hangingPunct="1">
        <a:defRPr sz="1800" kern="1200">
          <a:solidFill>
            <a:schemeClr val="tx1"/>
          </a:solidFill>
          <a:latin typeface="+mn-lt"/>
          <a:ea typeface="+mn-ea"/>
          <a:cs typeface="+mn-cs"/>
        </a:defRPr>
      </a:lvl7pPr>
      <a:lvl8pPr marL="3191036" algn="l" defTabSz="911726" rtl="0" eaLnBrk="1" latinLnBrk="0" hangingPunct="1">
        <a:defRPr sz="1800" kern="1200">
          <a:solidFill>
            <a:schemeClr val="tx1"/>
          </a:solidFill>
          <a:latin typeface="+mn-lt"/>
          <a:ea typeface="+mn-ea"/>
          <a:cs typeface="+mn-cs"/>
        </a:defRPr>
      </a:lvl8pPr>
      <a:lvl9pPr marL="3646894" algn="l" defTabSz="911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9717" y="5812904"/>
            <a:ext cx="8642438" cy="1214446"/>
          </a:xfrm>
        </p:spPr>
        <p:txBody>
          <a:bodyPr/>
          <a:lstStyle/>
          <a:p>
            <a:pPr algn="l"/>
            <a:r>
              <a:rPr lang="en-IE" sz="3700" b="1" i="1" dirty="0" smtClean="0">
                <a:effectLst>
                  <a:outerShdw blurRad="38100" dist="38100" dir="2700000" algn="tl">
                    <a:srgbClr val="000000">
                      <a:alpha val="43137"/>
                    </a:srgbClr>
                  </a:outerShdw>
                </a:effectLst>
                <a:latin typeface="Calibri" pitchFamily="34" charset="0"/>
              </a:rPr>
              <a:t>Peter Duggan, Bord Bia</a:t>
            </a:r>
            <a:endParaRPr lang="en-IE" sz="3700" b="1" i="1" dirty="0">
              <a:effectLst>
                <a:outerShdw blurRad="38100" dist="38100" dir="2700000" algn="tl">
                  <a:srgbClr val="000000">
                    <a:alpha val="43137"/>
                  </a:srgbClr>
                </a:outerShdw>
              </a:effectLst>
              <a:latin typeface="Calibri" pitchFamily="34" charset="0"/>
            </a:endParaRPr>
          </a:p>
        </p:txBody>
      </p:sp>
      <p:sp>
        <p:nvSpPr>
          <p:cNvPr id="4" name="Title 3"/>
          <p:cNvSpPr>
            <a:spLocks noGrp="1"/>
          </p:cNvSpPr>
          <p:nvPr>
            <p:ph type="title"/>
          </p:nvPr>
        </p:nvSpPr>
        <p:spPr>
          <a:xfrm>
            <a:off x="1173811" y="2140496"/>
            <a:ext cx="10441161" cy="4185884"/>
          </a:xfrm>
        </p:spPr>
        <p:txBody>
          <a:bodyPr/>
          <a:lstStyle/>
          <a:p>
            <a:pPr algn="ctr">
              <a:spcBef>
                <a:spcPts val="0"/>
              </a:spcBef>
              <a:spcAft>
                <a:spcPts val="0"/>
              </a:spcAft>
            </a:pPr>
            <a:r>
              <a:rPr lang="en-IE" sz="6000" b="1" dirty="0" smtClean="0"/>
              <a:t>Tracking the performance of Irish Food and Beverage exports</a:t>
            </a:r>
            <a:endParaRPr lang="en-IE" sz="6000" b="1" dirty="0"/>
          </a:p>
        </p:txBody>
      </p:sp>
      <p:sp>
        <p:nvSpPr>
          <p:cNvPr id="6" name="Text Placeholder 2"/>
          <p:cNvSpPr txBox="1">
            <a:spLocks/>
          </p:cNvSpPr>
          <p:nvPr/>
        </p:nvSpPr>
        <p:spPr>
          <a:xfrm>
            <a:off x="6428917" y="5812904"/>
            <a:ext cx="5906133" cy="1214446"/>
          </a:xfrm>
          <a:prstGeom prst="rect">
            <a:avLst/>
          </a:prstGeom>
        </p:spPr>
        <p:txBody>
          <a:bodyPr lIns="91128" tIns="45579" rIns="91128" bIns="45579" anchor="b"/>
          <a:lstStyle/>
          <a:p>
            <a:pPr marL="987382" indent="-670898" algn="r" defTabSz="913637">
              <a:spcBef>
                <a:spcPts val="2399"/>
              </a:spcBef>
              <a:buClr>
                <a:srgbClr val="000000"/>
              </a:buClr>
              <a:buSzPct val="171000"/>
            </a:pPr>
            <a:r>
              <a:rPr lang="en-IE" sz="3700" b="1" i="1" kern="0" dirty="0" smtClean="0">
                <a:solidFill>
                  <a:schemeClr val="bg1"/>
                </a:solidFill>
                <a:effectLst>
                  <a:outerShdw blurRad="38100" dist="38100" dir="2700000" algn="tl">
                    <a:srgbClr val="000000">
                      <a:alpha val="43137"/>
                    </a:srgbClr>
                  </a:outerShdw>
                </a:effectLst>
                <a:latin typeface="Calibri" pitchFamily="34" charset="0"/>
                <a:ea typeface="+mn-ea"/>
                <a:cs typeface="Arial" pitchFamily="34" charset="0"/>
              </a:rPr>
              <a:t>22</a:t>
            </a:r>
            <a:r>
              <a:rPr lang="en-IE" sz="3700" b="1" i="1" kern="0" baseline="30000" dirty="0" smtClean="0">
                <a:solidFill>
                  <a:schemeClr val="bg1"/>
                </a:solidFill>
                <a:effectLst>
                  <a:outerShdw blurRad="38100" dist="38100" dir="2700000" algn="tl">
                    <a:srgbClr val="000000">
                      <a:alpha val="43137"/>
                    </a:srgbClr>
                  </a:outerShdw>
                </a:effectLst>
                <a:latin typeface="Calibri" pitchFamily="34" charset="0"/>
                <a:ea typeface="+mn-ea"/>
                <a:cs typeface="Arial" pitchFamily="34" charset="0"/>
              </a:rPr>
              <a:t>nd</a:t>
            </a:r>
            <a:r>
              <a:rPr lang="en-IE" sz="3700" b="1" i="1" kern="0" dirty="0" smtClean="0">
                <a:solidFill>
                  <a:schemeClr val="bg1"/>
                </a:solidFill>
                <a:effectLst>
                  <a:outerShdw blurRad="38100" dist="38100" dir="2700000" algn="tl">
                    <a:srgbClr val="000000">
                      <a:alpha val="43137"/>
                    </a:srgbClr>
                  </a:outerShdw>
                </a:effectLst>
                <a:latin typeface="Calibri" pitchFamily="34" charset="0"/>
                <a:ea typeface="+mn-ea"/>
                <a:cs typeface="Arial" pitchFamily="34" charset="0"/>
              </a:rPr>
              <a:t> November 2012</a:t>
            </a:r>
            <a:endParaRPr lang="en-IE" sz="3700" b="1" i="1" kern="0" dirty="0">
              <a:solidFill>
                <a:schemeClr val="bg1"/>
              </a:solidFill>
              <a:effectLst>
                <a:outerShdw blurRad="38100" dist="38100" dir="2700000" algn="tl">
                  <a:srgbClr val="000000">
                    <a:alpha val="43137"/>
                  </a:srgbClr>
                </a:outerShdw>
              </a:effectLst>
              <a:latin typeface="Calibri"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2012 Performance to data</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53728" y="1060376"/>
            <a:ext cx="12241360" cy="73448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97744" y="412304"/>
          <a:ext cx="11449272" cy="74888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97744" y="772344"/>
          <a:ext cx="11521280" cy="73448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41760" y="484312"/>
          <a:ext cx="11377264" cy="77048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sz="6000" b="1" dirty="0" smtClean="0"/>
              <a:t>Livestock developments</a:t>
            </a:r>
            <a:endParaRPr lang="en-IE" sz="60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7116521" y="4470401"/>
            <a:ext cx="3582367" cy="654496"/>
          </a:xfrm>
          <a:prstGeom prst="rect">
            <a:avLst/>
          </a:prstGeom>
          <a:noFill/>
          <a:ln w="9525">
            <a:noFill/>
            <a:miter lim="800000"/>
            <a:headEnd/>
            <a:tailEnd/>
          </a:ln>
        </p:spPr>
        <p:txBody>
          <a:bodyPr wrap="none" lIns="130004" tIns="65003" rIns="130004" bIns="65003">
            <a:spAutoFit/>
          </a:bodyPr>
          <a:lstStyle/>
          <a:p>
            <a:pPr algn="l" eaLnBrk="0" hangingPunct="0">
              <a:spcBef>
                <a:spcPct val="0"/>
              </a:spcBef>
            </a:pPr>
            <a:r>
              <a:rPr lang="en-GB" sz="3400" dirty="0" smtClean="0">
                <a:solidFill>
                  <a:srgbClr val="30026E"/>
                </a:solidFill>
                <a:latin typeface="Times New Roman" pitchFamily="18" charset="0"/>
              </a:rPr>
              <a:t>1.15m</a:t>
            </a:r>
            <a:r>
              <a:rPr lang="en-GB" sz="3400" dirty="0">
                <a:solidFill>
                  <a:srgbClr val="30026E"/>
                </a:solidFill>
                <a:latin typeface="Times New Roman" pitchFamily="18" charset="0"/>
              </a:rPr>
              <a:t>. Dairy cows</a:t>
            </a:r>
            <a:endParaRPr lang="en-US" sz="3400" dirty="0">
              <a:solidFill>
                <a:srgbClr val="30026E"/>
              </a:solidFill>
              <a:latin typeface="Times New Roman" pitchFamily="18" charset="0"/>
            </a:endParaRPr>
          </a:p>
        </p:txBody>
      </p:sp>
      <p:sp>
        <p:nvSpPr>
          <p:cNvPr id="136195" name="Rectangle 3"/>
          <p:cNvSpPr>
            <a:spLocks noChangeArrowheads="1"/>
          </p:cNvSpPr>
          <p:nvPr/>
        </p:nvSpPr>
        <p:spPr bwMode="auto">
          <a:xfrm>
            <a:off x="562191" y="4470400"/>
            <a:ext cx="4783015" cy="654496"/>
          </a:xfrm>
          <a:prstGeom prst="rect">
            <a:avLst/>
          </a:prstGeom>
          <a:noFill/>
          <a:ln w="9525">
            <a:noFill/>
            <a:miter lim="800000"/>
            <a:headEnd/>
            <a:tailEnd/>
          </a:ln>
        </p:spPr>
        <p:txBody>
          <a:bodyPr wrap="none" lIns="130004" tIns="65003" rIns="130004" bIns="65003">
            <a:spAutoFit/>
          </a:bodyPr>
          <a:lstStyle/>
          <a:p>
            <a:pPr algn="l" eaLnBrk="0" hangingPunct="0">
              <a:spcBef>
                <a:spcPct val="0"/>
              </a:spcBef>
            </a:pPr>
            <a:r>
              <a:rPr lang="en-GB" sz="3400" dirty="0" smtClean="0">
                <a:solidFill>
                  <a:srgbClr val="30026E"/>
                </a:solidFill>
                <a:latin typeface="Times New Roman" pitchFamily="18" charset="0"/>
              </a:rPr>
              <a:t>1.14m</a:t>
            </a:r>
            <a:r>
              <a:rPr lang="en-GB" sz="3400" dirty="0">
                <a:solidFill>
                  <a:srgbClr val="30026E"/>
                </a:solidFill>
                <a:latin typeface="Times New Roman" pitchFamily="18" charset="0"/>
              </a:rPr>
              <a:t>. Beef suckler cows</a:t>
            </a:r>
            <a:endParaRPr lang="en-US" sz="3400" dirty="0">
              <a:solidFill>
                <a:srgbClr val="30026E"/>
              </a:solidFill>
              <a:latin typeface="Times New Roman" pitchFamily="18" charset="0"/>
            </a:endParaRPr>
          </a:p>
        </p:txBody>
      </p:sp>
      <p:sp>
        <p:nvSpPr>
          <p:cNvPr id="136196" name="Rectangle 4"/>
          <p:cNvSpPr>
            <a:spLocks noChangeArrowheads="1"/>
          </p:cNvSpPr>
          <p:nvPr/>
        </p:nvSpPr>
        <p:spPr bwMode="auto">
          <a:xfrm>
            <a:off x="3020907" y="4937761"/>
            <a:ext cx="5323840" cy="654496"/>
          </a:xfrm>
          <a:prstGeom prst="rect">
            <a:avLst/>
          </a:prstGeom>
          <a:noFill/>
          <a:ln w="9525">
            <a:noFill/>
            <a:miter lim="800000"/>
            <a:headEnd/>
            <a:tailEnd/>
          </a:ln>
        </p:spPr>
        <p:txBody>
          <a:bodyPr lIns="130004" tIns="65003" rIns="130004" bIns="65003">
            <a:spAutoFit/>
          </a:bodyPr>
          <a:lstStyle/>
          <a:p>
            <a:pPr algn="l" eaLnBrk="0" hangingPunct="0">
              <a:spcBef>
                <a:spcPct val="0"/>
              </a:spcBef>
            </a:pPr>
            <a:r>
              <a:rPr lang="en-GB" sz="3400" dirty="0">
                <a:solidFill>
                  <a:schemeClr val="accent2"/>
                </a:solidFill>
                <a:latin typeface="Times New Roman" pitchFamily="18" charset="0"/>
              </a:rPr>
              <a:t>…</a:t>
            </a:r>
            <a:r>
              <a:rPr lang="en-GB" sz="3400" dirty="0">
                <a:solidFill>
                  <a:srgbClr val="30026E"/>
                </a:solidFill>
                <a:latin typeface="Times New Roman" pitchFamily="18" charset="0"/>
              </a:rPr>
              <a:t>and the calves from these:</a:t>
            </a:r>
            <a:endParaRPr lang="en-US" sz="3400" dirty="0">
              <a:solidFill>
                <a:srgbClr val="30026E"/>
              </a:solidFill>
              <a:latin typeface="Times New Roman" pitchFamily="18" charset="0"/>
            </a:endParaRPr>
          </a:p>
        </p:txBody>
      </p:sp>
      <p:sp>
        <p:nvSpPr>
          <p:cNvPr id="136197" name="Rectangle 5"/>
          <p:cNvSpPr>
            <a:spLocks noChangeArrowheads="1"/>
          </p:cNvSpPr>
          <p:nvPr/>
        </p:nvSpPr>
        <p:spPr bwMode="auto">
          <a:xfrm>
            <a:off x="8857270" y="7680960"/>
            <a:ext cx="3646487" cy="654496"/>
          </a:xfrm>
          <a:prstGeom prst="rect">
            <a:avLst/>
          </a:prstGeom>
          <a:noFill/>
          <a:ln w="9525">
            <a:noFill/>
            <a:miter lim="800000"/>
            <a:headEnd/>
            <a:tailEnd/>
          </a:ln>
        </p:spPr>
        <p:txBody>
          <a:bodyPr wrap="none" lIns="130004" tIns="65003" rIns="130004" bIns="65003">
            <a:spAutoFit/>
          </a:bodyPr>
          <a:lstStyle/>
          <a:p>
            <a:pPr algn="l" eaLnBrk="0" hangingPunct="0">
              <a:spcBef>
                <a:spcPct val="0"/>
              </a:spcBef>
            </a:pPr>
            <a:r>
              <a:rPr lang="en-GB" sz="3400" dirty="0">
                <a:solidFill>
                  <a:srgbClr val="30026E"/>
                </a:solidFill>
                <a:latin typeface="Times New Roman" pitchFamily="18" charset="0"/>
              </a:rPr>
              <a:t>Dairy-bred animals</a:t>
            </a:r>
            <a:endParaRPr lang="en-US" sz="3400" dirty="0">
              <a:solidFill>
                <a:srgbClr val="30026E"/>
              </a:solidFill>
              <a:latin typeface="Times New Roman" pitchFamily="18" charset="0"/>
            </a:endParaRPr>
          </a:p>
        </p:txBody>
      </p:sp>
      <p:sp>
        <p:nvSpPr>
          <p:cNvPr id="136198" name="Rectangle 6"/>
          <p:cNvSpPr>
            <a:spLocks noChangeArrowheads="1"/>
          </p:cNvSpPr>
          <p:nvPr/>
        </p:nvSpPr>
        <p:spPr bwMode="auto">
          <a:xfrm>
            <a:off x="1320807" y="7721600"/>
            <a:ext cx="3064596" cy="654496"/>
          </a:xfrm>
          <a:prstGeom prst="rect">
            <a:avLst/>
          </a:prstGeom>
          <a:noFill/>
          <a:ln w="9525">
            <a:noFill/>
            <a:miter lim="800000"/>
            <a:headEnd/>
            <a:tailEnd/>
          </a:ln>
        </p:spPr>
        <p:txBody>
          <a:bodyPr wrap="none" lIns="130004" tIns="65003" rIns="130004" bIns="65003">
            <a:spAutoFit/>
          </a:bodyPr>
          <a:lstStyle/>
          <a:p>
            <a:pPr algn="l" eaLnBrk="0" hangingPunct="0">
              <a:spcBef>
                <a:spcPct val="0"/>
              </a:spcBef>
            </a:pPr>
            <a:r>
              <a:rPr lang="en-GB" sz="3400" dirty="0">
                <a:solidFill>
                  <a:srgbClr val="30026E"/>
                </a:solidFill>
                <a:latin typeface="Times New Roman" pitchFamily="18" charset="0"/>
              </a:rPr>
              <a:t>Beef-bred cattle</a:t>
            </a:r>
            <a:endParaRPr lang="en-US" sz="3400" dirty="0">
              <a:solidFill>
                <a:srgbClr val="30026E"/>
              </a:solidFill>
              <a:latin typeface="Times New Roman" pitchFamily="18" charset="0"/>
            </a:endParaRPr>
          </a:p>
        </p:txBody>
      </p:sp>
      <p:sp>
        <p:nvSpPr>
          <p:cNvPr id="7175" name="Rectangle 7"/>
          <p:cNvSpPr>
            <a:spLocks noGrp="1" noChangeArrowheads="1"/>
          </p:cNvSpPr>
          <p:nvPr>
            <p:ph type="title"/>
          </p:nvPr>
        </p:nvSpPr>
        <p:spPr>
          <a:xfrm>
            <a:off x="356736" y="8"/>
            <a:ext cx="5256107" cy="1930401"/>
          </a:xfrm>
          <a:noFill/>
        </p:spPr>
        <p:txBody>
          <a:bodyPr lIns="130004" tIns="65003" rIns="130004" bIns="65003"/>
          <a:lstStyle/>
          <a:p>
            <a:r>
              <a:rPr lang="en-IE" dirty="0" smtClean="0"/>
              <a:t>Irish Cattle Herd</a:t>
            </a:r>
            <a:r>
              <a:rPr lang="en-IE" b="0" i="1" dirty="0" smtClean="0"/>
              <a:t/>
            </a:r>
            <a:br>
              <a:rPr lang="en-IE" b="0" i="1" dirty="0" smtClean="0"/>
            </a:br>
            <a:r>
              <a:rPr lang="en-IE" b="0" i="1" dirty="0" smtClean="0"/>
              <a:t>(</a:t>
            </a:r>
            <a:r>
              <a:rPr lang="en-IE" i="1" dirty="0" smtClean="0"/>
              <a:t>June</a:t>
            </a:r>
            <a:r>
              <a:rPr lang="en-IE" b="0" i="1" dirty="0" smtClean="0"/>
              <a:t> ’12 survey)</a:t>
            </a:r>
            <a:endParaRPr lang="en-GB" b="0" i="1" dirty="0" smtClean="0"/>
          </a:p>
        </p:txBody>
      </p:sp>
      <p:sp>
        <p:nvSpPr>
          <p:cNvPr id="136200" name="Rectangle 8"/>
          <p:cNvSpPr>
            <a:spLocks noChangeArrowheads="1"/>
          </p:cNvSpPr>
          <p:nvPr/>
        </p:nvSpPr>
        <p:spPr bwMode="auto">
          <a:xfrm>
            <a:off x="5375776" y="7680960"/>
            <a:ext cx="3462141" cy="654496"/>
          </a:xfrm>
          <a:prstGeom prst="rect">
            <a:avLst/>
          </a:prstGeom>
          <a:noFill/>
          <a:ln w="9525">
            <a:noFill/>
            <a:miter lim="800000"/>
            <a:headEnd/>
            <a:tailEnd/>
          </a:ln>
        </p:spPr>
        <p:txBody>
          <a:bodyPr wrap="none" lIns="130004" tIns="65003" rIns="130004" bIns="65003">
            <a:spAutoFit/>
          </a:bodyPr>
          <a:lstStyle/>
          <a:p>
            <a:pPr algn="l" eaLnBrk="0" hangingPunct="0">
              <a:spcBef>
                <a:spcPct val="0"/>
              </a:spcBef>
            </a:pPr>
            <a:r>
              <a:rPr lang="en-GB" sz="3400" dirty="0">
                <a:solidFill>
                  <a:srgbClr val="30026E"/>
                </a:solidFill>
                <a:latin typeface="Times New Roman" pitchFamily="18" charset="0"/>
              </a:rPr>
              <a:t>50% Beef Crosses</a:t>
            </a:r>
            <a:endParaRPr lang="en-US" sz="3400" dirty="0">
              <a:solidFill>
                <a:srgbClr val="30026E"/>
              </a:solidFill>
              <a:latin typeface="Times New Roman" pitchFamily="18" charset="0"/>
            </a:endParaRPr>
          </a:p>
        </p:txBody>
      </p:sp>
      <p:pic>
        <p:nvPicPr>
          <p:cNvPr id="7177" name="Picture 9" descr="Pres_Suckler cow &amp; calf"/>
          <p:cNvPicPr>
            <a:picLocks noChangeAspect="1" noChangeArrowheads="1"/>
          </p:cNvPicPr>
          <p:nvPr/>
        </p:nvPicPr>
        <p:blipFill>
          <a:blip r:embed="rId2" cstate="print"/>
          <a:srcRect/>
          <a:stretch>
            <a:fillRect/>
          </a:stretch>
        </p:blipFill>
        <p:spPr bwMode="auto">
          <a:xfrm>
            <a:off x="1490140" y="2336801"/>
            <a:ext cx="2964463" cy="2228426"/>
          </a:xfrm>
          <a:prstGeom prst="rect">
            <a:avLst/>
          </a:prstGeom>
          <a:noFill/>
          <a:ln w="9525">
            <a:noFill/>
            <a:miter lim="800000"/>
            <a:headEnd/>
            <a:tailEnd/>
          </a:ln>
        </p:spPr>
      </p:pic>
      <p:pic>
        <p:nvPicPr>
          <p:cNvPr id="7178" name="Picture 10" descr="Pres_Fr cow"/>
          <p:cNvPicPr>
            <a:picLocks noChangeAspect="1" noChangeArrowheads="1"/>
          </p:cNvPicPr>
          <p:nvPr/>
        </p:nvPicPr>
        <p:blipFill>
          <a:blip r:embed="rId3" cstate="print"/>
          <a:srcRect/>
          <a:stretch>
            <a:fillRect/>
          </a:stretch>
        </p:blipFill>
        <p:spPr bwMode="auto">
          <a:xfrm>
            <a:off x="7324237" y="2336802"/>
            <a:ext cx="3172177" cy="2185529"/>
          </a:xfrm>
          <a:prstGeom prst="rect">
            <a:avLst/>
          </a:prstGeom>
          <a:noFill/>
          <a:ln w="9525">
            <a:noFill/>
            <a:miter lim="800000"/>
            <a:headEnd/>
            <a:tailEnd/>
          </a:ln>
        </p:spPr>
      </p:pic>
      <p:pic>
        <p:nvPicPr>
          <p:cNvPr id="7179" name="Picture 11" descr="Pres_Lm Weanlings"/>
          <p:cNvPicPr>
            <a:picLocks noChangeAspect="1" noChangeArrowheads="1"/>
          </p:cNvPicPr>
          <p:nvPr/>
        </p:nvPicPr>
        <p:blipFill>
          <a:blip r:embed="rId4" cstate="print"/>
          <a:srcRect/>
          <a:stretch>
            <a:fillRect/>
          </a:stretch>
        </p:blipFill>
        <p:spPr bwMode="auto">
          <a:xfrm>
            <a:off x="1334347" y="5563164"/>
            <a:ext cx="3016392" cy="2158436"/>
          </a:xfrm>
          <a:prstGeom prst="rect">
            <a:avLst/>
          </a:prstGeom>
          <a:noFill/>
          <a:ln w="9525">
            <a:noFill/>
            <a:miter lim="800000"/>
            <a:headEnd/>
            <a:tailEnd/>
          </a:ln>
        </p:spPr>
      </p:pic>
      <p:pic>
        <p:nvPicPr>
          <p:cNvPr id="7180" name="Picture 12" descr="Pres_BB calf"/>
          <p:cNvPicPr>
            <a:picLocks noChangeAspect="1" noChangeArrowheads="1"/>
          </p:cNvPicPr>
          <p:nvPr/>
        </p:nvPicPr>
        <p:blipFill>
          <a:blip r:embed="rId5" cstate="print"/>
          <a:srcRect/>
          <a:stretch>
            <a:fillRect/>
          </a:stretch>
        </p:blipFill>
        <p:spPr bwMode="auto">
          <a:xfrm>
            <a:off x="5890543" y="5633158"/>
            <a:ext cx="2558062" cy="2088444"/>
          </a:xfrm>
          <a:prstGeom prst="rect">
            <a:avLst/>
          </a:prstGeom>
          <a:noFill/>
          <a:ln w="9525">
            <a:noFill/>
            <a:miter lim="800000"/>
            <a:headEnd/>
            <a:tailEnd/>
          </a:ln>
        </p:spPr>
      </p:pic>
      <p:pic>
        <p:nvPicPr>
          <p:cNvPr id="7181" name="Picture 13" descr="Pres_Fr calf"/>
          <p:cNvPicPr>
            <a:picLocks noChangeAspect="1" noChangeArrowheads="1"/>
          </p:cNvPicPr>
          <p:nvPr/>
        </p:nvPicPr>
        <p:blipFill>
          <a:blip r:embed="rId6" cstate="print"/>
          <a:srcRect/>
          <a:stretch>
            <a:fillRect/>
          </a:stretch>
        </p:blipFill>
        <p:spPr bwMode="auto">
          <a:xfrm>
            <a:off x="9164327" y="5691858"/>
            <a:ext cx="2869635" cy="202974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1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6" grpId="0"/>
      <p:bldP spid="136197" grpId="0"/>
      <p:bldP spid="136198" grpId="0"/>
      <p:bldP spid="1362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401" y="228601"/>
            <a:ext cx="9937103" cy="687636"/>
          </a:xfrm>
          <a:prstGeom prst="rect">
            <a:avLst/>
          </a:prstGeom>
          <a:solidFill>
            <a:schemeClr val="bg1"/>
          </a:solidFill>
        </p:spPr>
        <p:txBody>
          <a:bodyPr wrap="square" lIns="91409" tIns="45706" rIns="91409" bIns="45706">
            <a:spAutoFit/>
          </a:bodyPr>
          <a:lstStyle/>
          <a:p>
            <a:pPr algn="l"/>
            <a:r>
              <a:rPr lang="en-IE" sz="3700" b="1" dirty="0" smtClean="0">
                <a:solidFill>
                  <a:srgbClr val="FF0000"/>
                </a:solidFill>
              </a:rPr>
              <a:t>Continued Growth</a:t>
            </a:r>
            <a:r>
              <a:rPr lang="en-IE" sz="3700" dirty="0" smtClean="0">
                <a:solidFill>
                  <a:srgbClr val="FF0000"/>
                </a:solidFill>
              </a:rPr>
              <a:t> </a:t>
            </a:r>
            <a:r>
              <a:rPr lang="en-IE" sz="3700" dirty="0" smtClean="0">
                <a:solidFill>
                  <a:schemeClr val="tx1">
                    <a:lumMod val="50000"/>
                  </a:schemeClr>
                </a:solidFill>
              </a:rPr>
              <a:t>within Irish Sheep Sector</a:t>
            </a:r>
            <a:endParaRPr lang="en-US" sz="3700" dirty="0">
              <a:solidFill>
                <a:schemeClr val="tx1">
                  <a:lumMod val="50000"/>
                </a:schemeClr>
              </a:solidFill>
            </a:endParaRPr>
          </a:p>
        </p:txBody>
      </p:sp>
      <p:sp>
        <p:nvSpPr>
          <p:cNvPr id="7" name="Rectangle 6"/>
          <p:cNvSpPr/>
          <p:nvPr/>
        </p:nvSpPr>
        <p:spPr>
          <a:xfrm>
            <a:off x="4929025" y="3292623"/>
            <a:ext cx="505205" cy="369304"/>
          </a:xfrm>
          <a:prstGeom prst="rect">
            <a:avLst/>
          </a:prstGeom>
        </p:spPr>
        <p:txBody>
          <a:bodyPr wrap="none" lIns="91409" tIns="45706" rIns="91409" bIns="45706">
            <a:spAutoFit/>
          </a:bodyPr>
          <a:lstStyle/>
          <a:p>
            <a:r>
              <a:rPr lang="en-GB" sz="1800" dirty="0" smtClean="0">
                <a:solidFill>
                  <a:schemeClr val="bg1"/>
                </a:solidFill>
                <a:latin typeface="+mn-lt"/>
                <a:ea typeface="+mn-ea"/>
                <a:cs typeface="+mn-cs"/>
              </a:rPr>
              <a:t>5.6</a:t>
            </a:r>
            <a:endParaRPr lang="en-US" sz="1800" dirty="0" smtClean="0">
              <a:solidFill>
                <a:schemeClr val="bg1"/>
              </a:solidFill>
              <a:latin typeface="+mn-lt"/>
              <a:ea typeface="+mn-ea"/>
              <a:cs typeface="+mn-cs"/>
            </a:endParaRPr>
          </a:p>
        </p:txBody>
      </p:sp>
      <p:sp>
        <p:nvSpPr>
          <p:cNvPr id="8" name="Rectangle 7"/>
          <p:cNvSpPr/>
          <p:nvPr/>
        </p:nvSpPr>
        <p:spPr>
          <a:xfrm>
            <a:off x="6297177" y="3508648"/>
            <a:ext cx="505205" cy="369304"/>
          </a:xfrm>
          <a:prstGeom prst="rect">
            <a:avLst/>
          </a:prstGeom>
        </p:spPr>
        <p:txBody>
          <a:bodyPr wrap="none" lIns="91409" tIns="45706" rIns="91409" bIns="45706">
            <a:spAutoFit/>
          </a:bodyPr>
          <a:lstStyle/>
          <a:p>
            <a:r>
              <a:rPr lang="en-GB" sz="1800" dirty="0" smtClean="0">
                <a:solidFill>
                  <a:schemeClr val="bg1"/>
                </a:solidFill>
                <a:latin typeface="+mn-lt"/>
                <a:ea typeface="+mn-ea"/>
                <a:cs typeface="+mn-cs"/>
              </a:rPr>
              <a:t>5.1</a:t>
            </a:r>
            <a:endParaRPr lang="en-US" sz="1800" dirty="0" smtClean="0">
              <a:solidFill>
                <a:schemeClr val="bg1"/>
              </a:solidFill>
              <a:latin typeface="+mn-lt"/>
              <a:ea typeface="+mn-ea"/>
              <a:cs typeface="+mn-cs"/>
            </a:endParaRPr>
          </a:p>
        </p:txBody>
      </p:sp>
      <p:graphicFrame>
        <p:nvGraphicFramePr>
          <p:cNvPr id="11" name="Chart Placeholder 10"/>
          <p:cNvGraphicFramePr>
            <a:graphicFrameLocks noGrp="1"/>
          </p:cNvGraphicFramePr>
          <p:nvPr>
            <p:ph type="chart" idx="1"/>
          </p:nvPr>
        </p:nvGraphicFramePr>
        <p:xfrm>
          <a:off x="711205" y="1524002"/>
          <a:ext cx="11648679" cy="655912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7150472" y="3220616"/>
            <a:ext cx="590455" cy="417698"/>
          </a:xfrm>
          <a:prstGeom prst="rect">
            <a:avLst/>
          </a:prstGeom>
        </p:spPr>
        <p:txBody>
          <a:bodyPr wrap="none" lIns="124097" tIns="62049" rIns="124097" bIns="62049">
            <a:spAutoFit/>
          </a:bodyPr>
          <a:lstStyle/>
          <a:p>
            <a:r>
              <a:rPr lang="en-GB" sz="1900" b="1" dirty="0" smtClean="0">
                <a:solidFill>
                  <a:srgbClr val="FF0000"/>
                </a:solidFill>
                <a:latin typeface="+mn-lt"/>
                <a:ea typeface="+mn-ea"/>
                <a:cs typeface="+mn-cs"/>
              </a:rPr>
              <a:t>4.6</a:t>
            </a:r>
            <a:endParaRPr lang="en-US" sz="1900" b="1" dirty="0" smtClean="0">
              <a:solidFill>
                <a:srgbClr val="FF0000"/>
              </a:solidFill>
              <a:latin typeface="+mn-lt"/>
              <a:ea typeface="+mn-ea"/>
              <a:cs typeface="+mn-cs"/>
            </a:endParaRPr>
          </a:p>
        </p:txBody>
      </p:sp>
      <p:sp>
        <p:nvSpPr>
          <p:cNvPr id="12" name="Rectangle 11"/>
          <p:cNvSpPr/>
          <p:nvPr/>
        </p:nvSpPr>
        <p:spPr>
          <a:xfrm>
            <a:off x="9094688" y="2860576"/>
            <a:ext cx="864095" cy="417698"/>
          </a:xfrm>
          <a:prstGeom prst="rect">
            <a:avLst/>
          </a:prstGeom>
        </p:spPr>
        <p:txBody>
          <a:bodyPr wrap="square" lIns="124097" tIns="62049" rIns="124097" bIns="62049">
            <a:spAutoFit/>
          </a:bodyPr>
          <a:lstStyle/>
          <a:p>
            <a:r>
              <a:rPr lang="en-GB" sz="1900" b="1" dirty="0" smtClean="0">
                <a:solidFill>
                  <a:srgbClr val="FF0000"/>
                </a:solidFill>
                <a:latin typeface="+mn-lt"/>
                <a:ea typeface="+mn-ea"/>
                <a:cs typeface="+mn-cs"/>
              </a:rPr>
              <a:t>5.15</a:t>
            </a:r>
            <a:endParaRPr lang="en-US" sz="1900" b="1" dirty="0" smtClean="0">
              <a:solidFill>
                <a:srgbClr val="FF0000"/>
              </a:solidFill>
              <a:latin typeface="+mn-lt"/>
              <a:ea typeface="+mn-ea"/>
              <a:cs typeface="+mn-cs"/>
            </a:endParaRPr>
          </a:p>
        </p:txBody>
      </p:sp>
      <p:sp>
        <p:nvSpPr>
          <p:cNvPr id="13" name="Rectangle 12"/>
          <p:cNvSpPr/>
          <p:nvPr/>
        </p:nvSpPr>
        <p:spPr>
          <a:xfrm>
            <a:off x="7510512" y="5020816"/>
            <a:ext cx="812304" cy="417698"/>
          </a:xfrm>
          <a:prstGeom prst="rect">
            <a:avLst/>
          </a:prstGeom>
        </p:spPr>
        <p:txBody>
          <a:bodyPr wrap="square" lIns="124097" tIns="62049" rIns="124097" bIns="62049">
            <a:spAutoFit/>
          </a:bodyPr>
          <a:lstStyle/>
          <a:p>
            <a:r>
              <a:rPr lang="en-GB" sz="1900" b="1" dirty="0" smtClean="0">
                <a:solidFill>
                  <a:srgbClr val="FF0000"/>
                </a:solidFill>
                <a:latin typeface="+mn-lt"/>
                <a:ea typeface="+mn-ea"/>
                <a:cs typeface="+mn-cs"/>
              </a:rPr>
              <a:t>2.5</a:t>
            </a:r>
            <a:endParaRPr lang="en-US" sz="1900" b="1" dirty="0">
              <a:solidFill>
                <a:srgbClr val="FF0000"/>
              </a:solidFill>
              <a:latin typeface="+mn-lt"/>
              <a:ea typeface="+mn-ea"/>
              <a:cs typeface="+mn-cs"/>
            </a:endParaRPr>
          </a:p>
        </p:txBody>
      </p:sp>
      <p:sp>
        <p:nvSpPr>
          <p:cNvPr id="14" name="Rectangle 13"/>
          <p:cNvSpPr/>
          <p:nvPr/>
        </p:nvSpPr>
        <p:spPr>
          <a:xfrm>
            <a:off x="9670752" y="4948808"/>
            <a:ext cx="590455" cy="417698"/>
          </a:xfrm>
          <a:prstGeom prst="rect">
            <a:avLst/>
          </a:prstGeom>
        </p:spPr>
        <p:txBody>
          <a:bodyPr wrap="none" lIns="124097" tIns="62049" rIns="124097" bIns="62049">
            <a:spAutoFit/>
          </a:bodyPr>
          <a:lstStyle/>
          <a:p>
            <a:r>
              <a:rPr lang="en-GB" sz="1900" b="1" dirty="0" smtClean="0">
                <a:solidFill>
                  <a:srgbClr val="FF0000"/>
                </a:solidFill>
              </a:rPr>
              <a:t>2.6</a:t>
            </a:r>
            <a:endParaRPr lang="en-US" sz="1900" b="1" dirty="0">
              <a:solidFill>
                <a:srgbClr val="FF0000"/>
              </a:solidFill>
            </a:endParaRPr>
          </a:p>
        </p:txBody>
      </p:sp>
      <p:sp>
        <p:nvSpPr>
          <p:cNvPr id="15" name="TextBox 14"/>
          <p:cNvSpPr txBox="1"/>
          <p:nvPr/>
        </p:nvSpPr>
        <p:spPr>
          <a:xfrm>
            <a:off x="11201400" y="1676403"/>
            <a:ext cx="1778000" cy="461641"/>
          </a:xfrm>
          <a:prstGeom prst="rect">
            <a:avLst/>
          </a:prstGeom>
          <a:noFill/>
        </p:spPr>
        <p:txBody>
          <a:bodyPr wrap="square" lIns="91415" tIns="45708" rIns="91415" bIns="45708" rtlCol="0">
            <a:spAutoFit/>
          </a:bodyPr>
          <a:lstStyle/>
          <a:p>
            <a:r>
              <a:rPr lang="en-US" sz="2400" dirty="0" smtClean="0"/>
              <a:t>Total Flock </a:t>
            </a:r>
            <a:endParaRPr lang="en-US" sz="2400" dirty="0"/>
          </a:p>
        </p:txBody>
      </p:sp>
      <p:sp>
        <p:nvSpPr>
          <p:cNvPr id="16" name="Rectangle 15"/>
          <p:cNvSpPr/>
          <p:nvPr/>
        </p:nvSpPr>
        <p:spPr>
          <a:xfrm>
            <a:off x="11190117" y="2362202"/>
            <a:ext cx="1503887" cy="830972"/>
          </a:xfrm>
          <a:prstGeom prst="rect">
            <a:avLst/>
          </a:prstGeom>
        </p:spPr>
        <p:txBody>
          <a:bodyPr wrap="none" lIns="91415" tIns="45708" rIns="91415" bIns="45708">
            <a:spAutoFit/>
          </a:bodyPr>
          <a:lstStyle/>
          <a:p>
            <a:r>
              <a:rPr lang="en-US" sz="2400" dirty="0" smtClean="0"/>
              <a:t>Breeding </a:t>
            </a:r>
          </a:p>
          <a:p>
            <a:r>
              <a:rPr lang="en-US" sz="2400" dirty="0" smtClean="0"/>
              <a:t>Flock </a:t>
            </a:r>
          </a:p>
        </p:txBody>
      </p:sp>
      <p:sp>
        <p:nvSpPr>
          <p:cNvPr id="17" name="TextBox 16"/>
          <p:cNvSpPr txBox="1"/>
          <p:nvPr/>
        </p:nvSpPr>
        <p:spPr>
          <a:xfrm>
            <a:off x="7636803" y="8189168"/>
            <a:ext cx="5367997" cy="400085"/>
          </a:xfrm>
          <a:prstGeom prst="rect">
            <a:avLst/>
          </a:prstGeom>
          <a:noFill/>
        </p:spPr>
        <p:txBody>
          <a:bodyPr wrap="square" lIns="91415" tIns="45708" rIns="91415" bIns="45708" rtlCol="0">
            <a:spAutoFit/>
          </a:bodyPr>
          <a:lstStyle/>
          <a:p>
            <a:pPr algn="l"/>
            <a:r>
              <a:rPr lang="en-US" sz="2000" dirty="0" smtClean="0"/>
              <a:t>			</a:t>
            </a:r>
            <a:r>
              <a:rPr lang="en-US" sz="2000" b="1" dirty="0" smtClean="0"/>
              <a:t>Source : CSO</a:t>
            </a:r>
            <a:endParaRPr lang="en-US" sz="2000" b="1" dirty="0"/>
          </a:p>
        </p:txBody>
      </p:sp>
      <p:sp>
        <p:nvSpPr>
          <p:cNvPr id="18" name="Rectangle 17"/>
          <p:cNvSpPr/>
          <p:nvPr/>
        </p:nvSpPr>
        <p:spPr bwMode="auto">
          <a:xfrm>
            <a:off x="1625602" y="7696201"/>
            <a:ext cx="838200" cy="457200"/>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15" tIns="45708" rIns="91415" bIns="45708" numCol="1" rtlCol="0" anchor="t" anchorCtr="0" compatLnSpc="1">
            <a:prstTxWarp prst="textNoShape">
              <a:avLst/>
            </a:prstTxWarp>
          </a:bodyPr>
          <a:lstStyle/>
          <a:p>
            <a:pPr defTabSz="914161"/>
            <a:endParaRPr lang="en-US" dirty="0" smtClean="0"/>
          </a:p>
        </p:txBody>
      </p:sp>
      <p:sp>
        <p:nvSpPr>
          <p:cNvPr id="19" name="TextBox 18"/>
          <p:cNvSpPr txBox="1"/>
          <p:nvPr/>
        </p:nvSpPr>
        <p:spPr>
          <a:xfrm>
            <a:off x="1625600" y="7620004"/>
            <a:ext cx="1447799" cy="461641"/>
          </a:xfrm>
          <a:prstGeom prst="rect">
            <a:avLst/>
          </a:prstGeom>
          <a:noFill/>
        </p:spPr>
        <p:txBody>
          <a:bodyPr wrap="square" lIns="91415" tIns="45708" rIns="91415" bIns="45708" rtlCol="0">
            <a:spAutoFit/>
          </a:bodyPr>
          <a:lstStyle/>
          <a:p>
            <a:r>
              <a:rPr lang="en-US" sz="2400" b="1" dirty="0" smtClean="0">
                <a:solidFill>
                  <a:schemeClr val="tx1"/>
                </a:solidFill>
              </a:rPr>
              <a:t>2005</a:t>
            </a:r>
            <a:endParaRPr lang="en-US" sz="2400" b="1" dirty="0">
              <a:solidFill>
                <a:schemeClr val="tx1"/>
              </a:solidFill>
            </a:endParaRPr>
          </a:p>
        </p:txBody>
      </p:sp>
      <p:sp>
        <p:nvSpPr>
          <p:cNvPr id="20" name="Rectangle 19"/>
          <p:cNvSpPr/>
          <p:nvPr/>
        </p:nvSpPr>
        <p:spPr bwMode="auto">
          <a:xfrm>
            <a:off x="7035801" y="7696204"/>
            <a:ext cx="838200" cy="381001"/>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15" tIns="45708" rIns="91415" bIns="45708" numCol="1" rtlCol="0" anchor="t" anchorCtr="0" compatLnSpc="1">
            <a:prstTxWarp prst="textNoShape">
              <a:avLst/>
            </a:prstTxWarp>
          </a:bodyPr>
          <a:lstStyle/>
          <a:p>
            <a:pPr defTabSz="914161"/>
            <a:endParaRPr lang="en-US" dirty="0" smtClean="0"/>
          </a:p>
        </p:txBody>
      </p:sp>
      <p:sp>
        <p:nvSpPr>
          <p:cNvPr id="21" name="Rectangle 20"/>
          <p:cNvSpPr/>
          <p:nvPr/>
        </p:nvSpPr>
        <p:spPr bwMode="auto">
          <a:xfrm>
            <a:off x="9093200" y="7620000"/>
            <a:ext cx="1447799" cy="533400"/>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15" tIns="45708" rIns="91415" bIns="45708" numCol="1" rtlCol="0" anchor="t" anchorCtr="0" compatLnSpc="1">
            <a:prstTxWarp prst="textNoShape">
              <a:avLst/>
            </a:prstTxWarp>
          </a:bodyPr>
          <a:lstStyle/>
          <a:p>
            <a:pPr defTabSz="914161"/>
            <a:r>
              <a:rPr lang="en-US" sz="2400" b="1" dirty="0" smtClean="0">
                <a:solidFill>
                  <a:schemeClr val="tx1"/>
                </a:solidFill>
              </a:rPr>
              <a:t>2012 (e)</a:t>
            </a:r>
          </a:p>
        </p:txBody>
      </p:sp>
      <p:sp>
        <p:nvSpPr>
          <p:cNvPr id="22" name="TextBox 21"/>
          <p:cNvSpPr txBox="1"/>
          <p:nvPr/>
        </p:nvSpPr>
        <p:spPr>
          <a:xfrm>
            <a:off x="6959600" y="7615539"/>
            <a:ext cx="1066801" cy="461641"/>
          </a:xfrm>
          <a:prstGeom prst="rect">
            <a:avLst/>
          </a:prstGeom>
          <a:noFill/>
        </p:spPr>
        <p:txBody>
          <a:bodyPr wrap="square" lIns="91415" tIns="45708" rIns="91415" bIns="45708" rtlCol="0">
            <a:spAutoFit/>
          </a:bodyPr>
          <a:lstStyle/>
          <a:p>
            <a:r>
              <a:rPr lang="en-US" sz="2400" b="1" dirty="0" smtClean="0">
                <a:solidFill>
                  <a:schemeClr val="tx1"/>
                </a:solidFill>
              </a:rPr>
              <a:t>2010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81720" y="412304"/>
          <a:ext cx="11665296" cy="78488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67088" y="556320"/>
            <a:ext cx="1311576" cy="400110"/>
          </a:xfrm>
          <a:prstGeom prst="rect">
            <a:avLst/>
          </a:prstGeom>
          <a:noFill/>
        </p:spPr>
        <p:txBody>
          <a:bodyPr wrap="none" rtlCol="0">
            <a:spAutoFit/>
          </a:bodyPr>
          <a:lstStyle/>
          <a:p>
            <a:r>
              <a:rPr lang="en-IE" sz="2000" dirty="0" smtClean="0"/>
              <a:t>‘000 head</a:t>
            </a:r>
            <a:endParaRPr lang="en-US" sz="20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sz="6000" dirty="0" smtClean="0"/>
              <a:t>Meat Supply Outlook</a:t>
            </a:r>
            <a:endParaRPr lang="en-IE" sz="6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97744" y="484312"/>
          <a:ext cx="11809312" cy="76328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866161" y="8045152"/>
            <a:ext cx="1608133" cy="369332"/>
          </a:xfrm>
          <a:prstGeom prst="rect">
            <a:avLst/>
          </a:prstGeom>
          <a:noFill/>
        </p:spPr>
        <p:txBody>
          <a:bodyPr wrap="none" rtlCol="0">
            <a:spAutoFit/>
          </a:bodyPr>
          <a:lstStyle/>
          <a:p>
            <a:r>
              <a:rPr lang="en-IE" sz="1800" b="1" dirty="0" smtClean="0"/>
              <a:t>Source: CSO</a:t>
            </a:r>
            <a:endParaRPr lang="en-US" sz="18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39" y="586904"/>
            <a:ext cx="11638003" cy="1625600"/>
          </a:xfrm>
        </p:spPr>
        <p:txBody>
          <a:bodyPr/>
          <a:lstStyle/>
          <a:p>
            <a:r>
              <a:rPr lang="en-IE" b="1" dirty="0" smtClean="0"/>
              <a:t>Outline</a:t>
            </a:r>
            <a:r>
              <a:rPr lang="en-IE" dirty="0" smtClean="0"/>
              <a:t> </a:t>
            </a:r>
            <a:endParaRPr lang="en-IE" dirty="0"/>
          </a:p>
        </p:txBody>
      </p:sp>
      <p:sp>
        <p:nvSpPr>
          <p:cNvPr id="3" name="Text Placeholder 2"/>
          <p:cNvSpPr>
            <a:spLocks noGrp="1"/>
          </p:cNvSpPr>
          <p:nvPr>
            <p:ph type="body" sz="quarter" idx="10"/>
          </p:nvPr>
        </p:nvSpPr>
        <p:spPr>
          <a:xfrm>
            <a:off x="309724" y="1564432"/>
            <a:ext cx="12457381" cy="6192688"/>
          </a:xfrm>
        </p:spPr>
        <p:txBody>
          <a:bodyPr/>
          <a:lstStyle/>
          <a:p>
            <a:pPr>
              <a:lnSpc>
                <a:spcPct val="150000"/>
              </a:lnSpc>
            </a:pPr>
            <a:r>
              <a:rPr lang="en-IE" dirty="0" smtClean="0"/>
              <a:t>Irish Farms</a:t>
            </a:r>
          </a:p>
          <a:p>
            <a:pPr>
              <a:lnSpc>
                <a:spcPct val="150000"/>
              </a:lnSpc>
            </a:pPr>
            <a:r>
              <a:rPr lang="en-IE" dirty="0" smtClean="0"/>
              <a:t>Export performance</a:t>
            </a:r>
          </a:p>
          <a:p>
            <a:pPr>
              <a:lnSpc>
                <a:spcPct val="150000"/>
              </a:lnSpc>
            </a:pPr>
            <a:r>
              <a:rPr lang="en-IE" dirty="0" smtClean="0"/>
              <a:t>Livestock Developments</a:t>
            </a:r>
          </a:p>
          <a:p>
            <a:pPr>
              <a:lnSpc>
                <a:spcPct val="150000"/>
              </a:lnSpc>
            </a:pPr>
            <a:r>
              <a:rPr lang="en-IE" dirty="0" smtClean="0"/>
              <a:t>Meat Supply Outlook</a:t>
            </a:r>
          </a:p>
          <a:p>
            <a:pPr>
              <a:lnSpc>
                <a:spcPct val="150000"/>
              </a:lnSpc>
            </a:pPr>
            <a:r>
              <a:rPr lang="en-IE" dirty="0" smtClean="0"/>
              <a:t>Meat exports</a:t>
            </a:r>
          </a:p>
          <a:p>
            <a:pPr>
              <a:lnSpc>
                <a:spcPct val="150000"/>
              </a:lnSpc>
            </a:pPr>
            <a:r>
              <a:rPr lang="en-IE" dirty="0" smtClean="0"/>
              <a:t>Summary</a:t>
            </a:r>
          </a:p>
          <a:p>
            <a:pPr>
              <a:lnSpc>
                <a:spcPct val="150000"/>
              </a:lnSpc>
            </a:pPr>
            <a:endParaRPr lang="en-IE" dirty="0" smtClean="0"/>
          </a:p>
        </p:txBody>
      </p:sp>
      <p:pic>
        <p:nvPicPr>
          <p:cNvPr id="20481" name="Picture 1"/>
          <p:cNvPicPr>
            <a:picLocks noChangeAspect="1" noChangeArrowheads="1"/>
          </p:cNvPicPr>
          <p:nvPr/>
        </p:nvPicPr>
        <p:blipFill>
          <a:blip r:embed="rId2" cstate="print"/>
          <a:srcRect/>
          <a:stretch>
            <a:fillRect/>
          </a:stretch>
        </p:blipFill>
        <p:spPr bwMode="auto">
          <a:xfrm>
            <a:off x="9310712" y="1420416"/>
            <a:ext cx="2808312" cy="6768752"/>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25736" y="628328"/>
          <a:ext cx="11809312" cy="72728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542188" y="7901136"/>
            <a:ext cx="1608133" cy="369332"/>
          </a:xfrm>
          <a:prstGeom prst="rect">
            <a:avLst/>
          </a:prstGeom>
        </p:spPr>
        <p:txBody>
          <a:bodyPr wrap="none">
            <a:spAutoFit/>
          </a:bodyPr>
          <a:lstStyle/>
          <a:p>
            <a:r>
              <a:rPr lang="en-IE" sz="1800" b="1" dirty="0" smtClean="0"/>
              <a:t>Source: CSO</a:t>
            </a:r>
            <a:endParaRPr lang="en-US" sz="18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3728" y="412304"/>
          <a:ext cx="12241360" cy="77048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sz="6000" b="1" dirty="0" smtClean="0"/>
              <a:t>Meat exports</a:t>
            </a:r>
            <a:endParaRPr lang="en-IE" sz="60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2148150"/>
            <a:ext cx="11361217" cy="5310357"/>
          </a:xfrm>
          <a:prstGeom prst="rect">
            <a:avLst/>
          </a:prstGeom>
          <a:noFill/>
        </p:spPr>
        <p:txBody>
          <a:bodyPr lIns="91388" tIns="45696" rIns="91388" bIns="45696"/>
          <a:lstStyle/>
          <a:p>
            <a:pPr marL="989642" indent="-672444" algn="l" defTabSz="913874">
              <a:spcBef>
                <a:spcPts val="2399"/>
              </a:spcBef>
              <a:buClr>
                <a:srgbClr val="000000"/>
              </a:buClr>
              <a:buSzPct val="171000"/>
            </a:pPr>
            <a:r>
              <a:rPr lang="en-IE" sz="4300" b="1" kern="0" dirty="0" smtClean="0">
                <a:solidFill>
                  <a:schemeClr val="tx1"/>
                </a:solidFill>
                <a:latin typeface="+mn-lt"/>
                <a:ea typeface="+mn-ea"/>
                <a:cs typeface="+mn-cs"/>
              </a:rPr>
              <a:t> </a:t>
            </a:r>
            <a:endParaRPr lang="en-GB" sz="4300" b="1" kern="0" dirty="0" smtClean="0">
              <a:solidFill>
                <a:schemeClr val="tx1"/>
              </a:solidFill>
              <a:latin typeface="+mn-lt"/>
              <a:ea typeface="+mn-ea"/>
              <a:cs typeface="+mn-cs"/>
            </a:endParaRPr>
          </a:p>
        </p:txBody>
      </p:sp>
      <p:pic>
        <p:nvPicPr>
          <p:cNvPr id="5" name="Picture 5" descr="ue25_bleu"/>
          <p:cNvPicPr>
            <a:picLocks noChangeAspect="1" noChangeArrowheads="1"/>
          </p:cNvPicPr>
          <p:nvPr/>
        </p:nvPicPr>
        <p:blipFill>
          <a:blip r:embed="rId3" cstate="print"/>
          <a:srcRect t="12529" b="5370"/>
          <a:stretch>
            <a:fillRect/>
          </a:stretch>
        </p:blipFill>
        <p:spPr bwMode="auto">
          <a:xfrm>
            <a:off x="1317827" y="1204394"/>
            <a:ext cx="8856984" cy="7284646"/>
          </a:xfrm>
          <a:prstGeom prst="rect">
            <a:avLst/>
          </a:prstGeom>
          <a:noFill/>
          <a:ln w="9525">
            <a:noFill/>
            <a:miter lim="800000"/>
            <a:headEnd/>
            <a:tailEnd/>
          </a:ln>
        </p:spPr>
      </p:pic>
      <p:sp>
        <p:nvSpPr>
          <p:cNvPr id="7" name="AutoShape 7"/>
          <p:cNvSpPr>
            <a:spLocks noChangeArrowheads="1"/>
          </p:cNvSpPr>
          <p:nvPr/>
        </p:nvSpPr>
        <p:spPr bwMode="auto">
          <a:xfrm rot="4686698">
            <a:off x="-90630" y="5769162"/>
            <a:ext cx="3264404" cy="621542"/>
          </a:xfrm>
          <a:prstGeom prst="curvedUpArrow">
            <a:avLst>
              <a:gd name="adj1" fmla="val 23138"/>
              <a:gd name="adj2" fmla="val 157661"/>
              <a:gd name="adj3" fmla="val 35588"/>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8" name="Text Box 9"/>
          <p:cNvSpPr txBox="1">
            <a:spLocks noChangeArrowheads="1"/>
          </p:cNvSpPr>
          <p:nvPr/>
        </p:nvSpPr>
        <p:spPr bwMode="auto">
          <a:xfrm>
            <a:off x="4643453" y="6074038"/>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err="1">
                <a:solidFill>
                  <a:schemeClr val="tx1"/>
                </a:solidFill>
              </a:rPr>
              <a:t>Italy</a:t>
            </a:r>
            <a:r>
              <a:rPr lang="fr-FR" sz="1800" b="1" dirty="0">
                <a:solidFill>
                  <a:schemeClr val="tx1"/>
                </a:solidFill>
              </a:rPr>
              <a:t> </a:t>
            </a:r>
            <a:r>
              <a:rPr lang="fr-FR" sz="1800" b="1" i="1" dirty="0" smtClean="0">
                <a:solidFill>
                  <a:schemeClr val="tx1"/>
                </a:solidFill>
              </a:rPr>
              <a:t>42,000</a:t>
            </a:r>
            <a:endParaRPr lang="fr-FR" sz="1800" b="1" i="1" dirty="0">
              <a:solidFill>
                <a:schemeClr val="tx1"/>
              </a:solidFill>
            </a:endParaRPr>
          </a:p>
        </p:txBody>
      </p:sp>
      <p:sp>
        <p:nvSpPr>
          <p:cNvPr id="12" name="Text Box 13"/>
          <p:cNvSpPr txBox="1">
            <a:spLocks noChangeArrowheads="1"/>
          </p:cNvSpPr>
          <p:nvPr/>
        </p:nvSpPr>
        <p:spPr bwMode="auto">
          <a:xfrm>
            <a:off x="4342163" y="2984857"/>
            <a:ext cx="1880613" cy="665741"/>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smtClean="0">
                <a:solidFill>
                  <a:schemeClr val="tx1"/>
                </a:solidFill>
              </a:rPr>
              <a:t>Scandinavia 46,000</a:t>
            </a:r>
            <a:endParaRPr lang="fr-FR" sz="1800" b="1" i="1" dirty="0">
              <a:solidFill>
                <a:schemeClr val="tx1"/>
              </a:solidFill>
            </a:endParaRPr>
          </a:p>
        </p:txBody>
      </p:sp>
      <p:sp>
        <p:nvSpPr>
          <p:cNvPr id="13" name="AutoShape 14"/>
          <p:cNvSpPr>
            <a:spLocks noChangeArrowheads="1"/>
          </p:cNvSpPr>
          <p:nvPr/>
        </p:nvSpPr>
        <p:spPr bwMode="auto">
          <a:xfrm rot="-3303806">
            <a:off x="2308451" y="4717032"/>
            <a:ext cx="482697" cy="2103137"/>
          </a:xfrm>
          <a:prstGeom prst="curvedRightArrow">
            <a:avLst>
              <a:gd name="adj1" fmla="val 15302"/>
              <a:gd name="adj2" fmla="val 104463"/>
              <a:gd name="adj3" fmla="val 74671"/>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14" name="AutoShape 16"/>
          <p:cNvSpPr>
            <a:spLocks noChangeArrowheads="1"/>
          </p:cNvSpPr>
          <p:nvPr/>
        </p:nvSpPr>
        <p:spPr bwMode="auto">
          <a:xfrm rot="-1116107">
            <a:off x="1614890" y="2117885"/>
            <a:ext cx="4751711" cy="1479936"/>
          </a:xfrm>
          <a:prstGeom prst="curvedDownArrow">
            <a:avLst>
              <a:gd name="adj1" fmla="val 11628"/>
              <a:gd name="adj2" fmla="val 67630"/>
              <a:gd name="adj3" fmla="val 22176"/>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15" name="AutoShape 17"/>
          <p:cNvSpPr>
            <a:spLocks noChangeArrowheads="1"/>
          </p:cNvSpPr>
          <p:nvPr/>
        </p:nvSpPr>
        <p:spPr bwMode="auto">
          <a:xfrm rot="1754271">
            <a:off x="1985997" y="4282988"/>
            <a:ext cx="5275317" cy="1699149"/>
          </a:xfrm>
          <a:prstGeom prst="curvedDownArrow">
            <a:avLst>
              <a:gd name="adj1" fmla="val 11345"/>
              <a:gd name="adj2" fmla="val 57935"/>
              <a:gd name="adj3" fmla="val 33333"/>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16" name="AutoShape 18"/>
          <p:cNvSpPr>
            <a:spLocks noChangeArrowheads="1"/>
          </p:cNvSpPr>
          <p:nvPr/>
        </p:nvSpPr>
        <p:spPr bwMode="auto">
          <a:xfrm rot="21269199">
            <a:off x="1997730" y="3645001"/>
            <a:ext cx="1369882" cy="632684"/>
          </a:xfrm>
          <a:prstGeom prst="curvedDownArrow">
            <a:avLst>
              <a:gd name="adj1" fmla="val 7808"/>
              <a:gd name="adj2" fmla="val 45411"/>
              <a:gd name="adj3" fmla="val 43129"/>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18" name="AutoShape 8"/>
          <p:cNvSpPr>
            <a:spLocks noChangeArrowheads="1"/>
          </p:cNvSpPr>
          <p:nvPr/>
        </p:nvSpPr>
        <p:spPr bwMode="auto">
          <a:xfrm rot="-931897">
            <a:off x="1672386" y="4303780"/>
            <a:ext cx="1088654" cy="3872380"/>
          </a:xfrm>
          <a:prstGeom prst="curvedRightArrow">
            <a:avLst>
              <a:gd name="adj1" fmla="val 27566"/>
              <a:gd name="adj2" fmla="val 86992"/>
              <a:gd name="adj3" fmla="val 21764"/>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19" name="AutoShape 15"/>
          <p:cNvSpPr>
            <a:spLocks noChangeArrowheads="1"/>
          </p:cNvSpPr>
          <p:nvPr/>
        </p:nvSpPr>
        <p:spPr bwMode="auto">
          <a:xfrm rot="304548">
            <a:off x="1912967" y="3373761"/>
            <a:ext cx="2798501" cy="1089415"/>
          </a:xfrm>
          <a:prstGeom prst="curvedDownArrow">
            <a:avLst>
              <a:gd name="adj1" fmla="val 8969"/>
              <a:gd name="adj2" fmla="val 52166"/>
              <a:gd name="adj3" fmla="val 22176"/>
            </a:avLst>
          </a:prstGeom>
          <a:solidFill>
            <a:srgbClr val="00FF00"/>
          </a:solidFill>
          <a:ln w="38100">
            <a:solidFill>
              <a:srgbClr val="00FF00"/>
            </a:solidFill>
            <a:miter lim="800000"/>
            <a:headEnd/>
            <a:tailEnd/>
          </a:ln>
        </p:spPr>
        <p:txBody>
          <a:bodyPr wrap="none" lIns="91388" tIns="45696" rIns="91388" bIns="45696" anchor="ctr"/>
          <a:lstStyle/>
          <a:p>
            <a:endParaRPr lang="en-GB" sz="3800" b="1" dirty="0"/>
          </a:p>
        </p:txBody>
      </p:sp>
      <p:sp>
        <p:nvSpPr>
          <p:cNvPr id="20" name="Text Box 20"/>
          <p:cNvSpPr txBox="1">
            <a:spLocks noChangeArrowheads="1"/>
          </p:cNvSpPr>
          <p:nvPr/>
        </p:nvSpPr>
        <p:spPr bwMode="auto">
          <a:xfrm>
            <a:off x="1258902" y="4056325"/>
            <a:ext cx="1348281" cy="646282"/>
          </a:xfrm>
          <a:prstGeom prst="rect">
            <a:avLst/>
          </a:prstGeom>
          <a:solidFill>
            <a:srgbClr val="00FF00"/>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Exports </a:t>
            </a:r>
            <a:r>
              <a:rPr lang="fr-FR" sz="1800" b="1" dirty="0" smtClean="0">
                <a:solidFill>
                  <a:schemeClr val="tx1"/>
                </a:solidFill>
              </a:rPr>
              <a:t>510,000</a:t>
            </a:r>
            <a:endParaRPr lang="fr-FR" sz="1800" b="1" i="1" dirty="0">
              <a:solidFill>
                <a:schemeClr val="tx1"/>
              </a:solidFill>
            </a:endParaRPr>
          </a:p>
        </p:txBody>
      </p:sp>
      <p:sp>
        <p:nvSpPr>
          <p:cNvPr id="11" name="Text Box 12"/>
          <p:cNvSpPr txBox="1">
            <a:spLocks noChangeArrowheads="1"/>
          </p:cNvSpPr>
          <p:nvPr/>
        </p:nvSpPr>
        <p:spPr bwMode="auto">
          <a:xfrm>
            <a:off x="2469962" y="4228732"/>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UK </a:t>
            </a:r>
            <a:r>
              <a:rPr lang="fr-FR" sz="1800" b="1" dirty="0" smtClean="0">
                <a:solidFill>
                  <a:schemeClr val="tx1"/>
                </a:solidFill>
              </a:rPr>
              <a:t>254,000</a:t>
            </a:r>
            <a:endParaRPr lang="fr-FR" sz="1800" b="1" i="1" dirty="0">
              <a:solidFill>
                <a:schemeClr val="tx1"/>
              </a:solidFill>
            </a:endParaRPr>
          </a:p>
        </p:txBody>
      </p:sp>
      <p:sp>
        <p:nvSpPr>
          <p:cNvPr id="17" name="Text Box 19"/>
          <p:cNvSpPr txBox="1">
            <a:spLocks noChangeArrowheads="1"/>
          </p:cNvSpPr>
          <p:nvPr/>
        </p:nvSpPr>
        <p:spPr bwMode="auto">
          <a:xfrm>
            <a:off x="3910122" y="4516770"/>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Holland </a:t>
            </a:r>
            <a:r>
              <a:rPr lang="fr-FR" sz="1800" b="1" dirty="0" smtClean="0">
                <a:solidFill>
                  <a:schemeClr val="tx1"/>
                </a:solidFill>
              </a:rPr>
              <a:t>42,000</a:t>
            </a:r>
            <a:endParaRPr lang="fr-FR" sz="1800" b="1" i="1" dirty="0">
              <a:solidFill>
                <a:schemeClr val="tx1"/>
              </a:solidFill>
            </a:endParaRPr>
          </a:p>
        </p:txBody>
      </p:sp>
      <p:sp>
        <p:nvSpPr>
          <p:cNvPr id="10" name="Text Box 11"/>
          <p:cNvSpPr txBox="1">
            <a:spLocks noChangeArrowheads="1"/>
          </p:cNvSpPr>
          <p:nvPr/>
        </p:nvSpPr>
        <p:spPr bwMode="auto">
          <a:xfrm>
            <a:off x="3203591" y="5424756"/>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France </a:t>
            </a:r>
            <a:r>
              <a:rPr lang="fr-FR" sz="1800" b="1" dirty="0" smtClean="0">
                <a:solidFill>
                  <a:schemeClr val="tx1"/>
                </a:solidFill>
              </a:rPr>
              <a:t>55,000</a:t>
            </a:r>
            <a:endParaRPr lang="fr-FR" sz="1800" b="1" i="1" dirty="0">
              <a:solidFill>
                <a:schemeClr val="tx1"/>
              </a:solidFill>
            </a:endParaRPr>
          </a:p>
        </p:txBody>
      </p:sp>
      <p:sp>
        <p:nvSpPr>
          <p:cNvPr id="6" name="Text Box 6"/>
          <p:cNvSpPr txBox="1">
            <a:spLocks noChangeArrowheads="1"/>
          </p:cNvSpPr>
          <p:nvPr/>
        </p:nvSpPr>
        <p:spPr bwMode="auto">
          <a:xfrm>
            <a:off x="885788" y="7397090"/>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Portugal </a:t>
            </a:r>
            <a:r>
              <a:rPr lang="fr-FR" sz="1800" b="1" dirty="0" smtClean="0">
                <a:solidFill>
                  <a:schemeClr val="tx1"/>
                </a:solidFill>
              </a:rPr>
              <a:t>5,000</a:t>
            </a:r>
            <a:endParaRPr lang="fr-FR" sz="1800" b="1" i="1" dirty="0">
              <a:solidFill>
                <a:schemeClr val="tx1"/>
              </a:solidFill>
            </a:endParaRPr>
          </a:p>
        </p:txBody>
      </p:sp>
      <p:sp>
        <p:nvSpPr>
          <p:cNvPr id="9" name="Text Box 10"/>
          <p:cNvSpPr txBox="1">
            <a:spLocks noChangeArrowheads="1"/>
          </p:cNvSpPr>
          <p:nvPr/>
        </p:nvSpPr>
        <p:spPr bwMode="auto">
          <a:xfrm>
            <a:off x="2613980" y="6605004"/>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a:solidFill>
                  <a:schemeClr val="tx1"/>
                </a:solidFill>
              </a:rPr>
              <a:t>Spain </a:t>
            </a:r>
            <a:r>
              <a:rPr lang="fr-FR" sz="1800" b="1" dirty="0" smtClean="0">
                <a:solidFill>
                  <a:schemeClr val="tx1"/>
                </a:solidFill>
              </a:rPr>
              <a:t>15,000</a:t>
            </a:r>
            <a:endParaRPr lang="fr-FR" sz="1800" b="1" i="1" dirty="0">
              <a:solidFill>
                <a:schemeClr val="tx1"/>
              </a:solidFill>
            </a:endParaRPr>
          </a:p>
        </p:txBody>
      </p:sp>
      <p:sp>
        <p:nvSpPr>
          <p:cNvPr id="22" name="TextBox 21"/>
          <p:cNvSpPr txBox="1"/>
          <p:nvPr/>
        </p:nvSpPr>
        <p:spPr>
          <a:xfrm>
            <a:off x="9094693" y="3148610"/>
            <a:ext cx="3096344" cy="3090564"/>
          </a:xfrm>
          <a:prstGeom prst="rect">
            <a:avLst/>
          </a:prstGeom>
          <a:noFill/>
          <a:ln w="28575">
            <a:solidFill>
              <a:schemeClr val="accent6"/>
            </a:solidFill>
          </a:ln>
        </p:spPr>
        <p:txBody>
          <a:bodyPr wrap="square" lIns="91388" tIns="45696" rIns="91388" bIns="45696" rtlCol="0">
            <a:spAutoFit/>
          </a:bodyPr>
          <a:lstStyle/>
          <a:p>
            <a:pPr>
              <a:lnSpc>
                <a:spcPct val="114000"/>
              </a:lnSpc>
            </a:pPr>
            <a:r>
              <a:rPr lang="en-IE" dirty="0" smtClean="0">
                <a:solidFill>
                  <a:srgbClr val="002060"/>
                </a:solidFill>
                <a:latin typeface="Arial" charset="0"/>
              </a:rPr>
              <a:t>96% of Irish beef exports</a:t>
            </a:r>
          </a:p>
          <a:p>
            <a:pPr>
              <a:lnSpc>
                <a:spcPct val="114000"/>
              </a:lnSpc>
            </a:pPr>
            <a:r>
              <a:rPr lang="en-IE" dirty="0" smtClean="0">
                <a:solidFill>
                  <a:srgbClr val="002060"/>
                </a:solidFill>
                <a:latin typeface="Arial" charset="0"/>
              </a:rPr>
              <a:t>destined for high value EU markets</a:t>
            </a:r>
          </a:p>
        </p:txBody>
      </p:sp>
      <p:sp>
        <p:nvSpPr>
          <p:cNvPr id="23" name="Text Box 19"/>
          <p:cNvSpPr txBox="1">
            <a:spLocks noChangeArrowheads="1"/>
          </p:cNvSpPr>
          <p:nvPr/>
        </p:nvSpPr>
        <p:spPr bwMode="auto">
          <a:xfrm>
            <a:off x="5494296" y="4516768"/>
            <a:ext cx="1348281" cy="646282"/>
          </a:xfrm>
          <a:prstGeom prst="rect">
            <a:avLst/>
          </a:prstGeom>
          <a:solidFill>
            <a:schemeClr val="bg2"/>
          </a:solidFill>
          <a:ln w="12700">
            <a:solidFill>
              <a:schemeClr val="tx1"/>
            </a:solidFill>
            <a:miter lim="800000"/>
            <a:headEnd/>
            <a:tailEnd/>
          </a:ln>
        </p:spPr>
        <p:txBody>
          <a:bodyPr wrap="square" lIns="91388" tIns="45696" rIns="91388" bIns="45696">
            <a:spAutoFit/>
          </a:bodyPr>
          <a:lstStyle/>
          <a:p>
            <a:pPr defTabSz="761560" eaLnBrk="0" hangingPunct="0"/>
            <a:r>
              <a:rPr lang="fr-FR" sz="1800" b="1" dirty="0" smtClean="0">
                <a:solidFill>
                  <a:schemeClr val="tx1"/>
                </a:solidFill>
              </a:rPr>
              <a:t>Germany</a:t>
            </a:r>
          </a:p>
          <a:p>
            <a:pPr defTabSz="761560" eaLnBrk="0" hangingPunct="0"/>
            <a:r>
              <a:rPr lang="fr-FR" sz="1800" b="1" dirty="0" smtClean="0">
                <a:solidFill>
                  <a:schemeClr val="tx1"/>
                </a:solidFill>
              </a:rPr>
              <a:t>15,000</a:t>
            </a:r>
            <a:endParaRPr lang="fr-FR" sz="1800" b="1" i="1" dirty="0">
              <a:solidFill>
                <a:schemeClr val="tx1"/>
              </a:solidFill>
            </a:endParaRPr>
          </a:p>
        </p:txBody>
      </p:sp>
      <p:sp>
        <p:nvSpPr>
          <p:cNvPr id="24" name="TextBox 23"/>
          <p:cNvSpPr txBox="1"/>
          <p:nvPr/>
        </p:nvSpPr>
        <p:spPr>
          <a:xfrm>
            <a:off x="3809190" y="370702"/>
            <a:ext cx="4707614" cy="792965"/>
          </a:xfrm>
          <a:prstGeom prst="rect">
            <a:avLst/>
          </a:prstGeom>
          <a:noFill/>
        </p:spPr>
        <p:txBody>
          <a:bodyPr wrap="none" lIns="129974" tIns="64988" rIns="129974" bIns="64988">
            <a:spAutoFit/>
          </a:bodyPr>
          <a:lstStyle/>
          <a:p>
            <a:pPr>
              <a:spcBef>
                <a:spcPct val="0"/>
              </a:spcBef>
              <a:defRPr/>
            </a:pPr>
            <a:r>
              <a:rPr lang="en-IE" sz="4300" dirty="0" smtClean="0">
                <a:solidFill>
                  <a:srgbClr val="002060"/>
                </a:solidFill>
                <a:latin typeface="Arial"/>
              </a:rPr>
              <a:t>Irish Beef Markets</a:t>
            </a:r>
            <a:endParaRPr lang="en-IE" sz="4300" dirty="0">
              <a:solidFill>
                <a:srgbClr val="002060"/>
              </a:solidFill>
              <a:latin typeface="Arial"/>
            </a:endParaRPr>
          </a:p>
        </p:txBody>
      </p:sp>
      <p:sp>
        <p:nvSpPr>
          <p:cNvPr id="25" name="TextBox 24"/>
          <p:cNvSpPr txBox="1"/>
          <p:nvPr/>
        </p:nvSpPr>
        <p:spPr>
          <a:xfrm>
            <a:off x="2342924" y="1189995"/>
            <a:ext cx="7090018" cy="540802"/>
          </a:xfrm>
          <a:prstGeom prst="rect">
            <a:avLst/>
          </a:prstGeom>
          <a:solidFill>
            <a:schemeClr val="bg1"/>
          </a:solidFill>
        </p:spPr>
        <p:txBody>
          <a:bodyPr wrap="square" lIns="124090" tIns="62046" rIns="124090" bIns="62046" rtlCol="0">
            <a:spAutoFit/>
          </a:bodyPr>
          <a:lstStyle/>
          <a:p>
            <a:r>
              <a:rPr lang="en-IE" sz="2700" dirty="0" smtClean="0">
                <a:solidFill>
                  <a:schemeClr val="accent4">
                    <a:lumMod val="95000"/>
                    <a:lumOff val="5000"/>
                  </a:schemeClr>
                </a:solidFill>
                <a:latin typeface="+mj-lt"/>
              </a:rPr>
              <a:t>Export Volumes by Destination (2011)</a:t>
            </a:r>
            <a:endParaRPr lang="en-US" sz="2700" dirty="0">
              <a:solidFill>
                <a:schemeClr val="accent4">
                  <a:lumMod val="95000"/>
                  <a:lumOff val="5000"/>
                </a:schemeClr>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ppt_w*0.70"/>
                                          </p:val>
                                        </p:tav>
                                        <p:tav tm="100000">
                                          <p:val>
                                            <p:strVal val="#ppt_w"/>
                                          </p:val>
                                        </p:tav>
                                      </p:tavLst>
                                    </p:anim>
                                    <p:anim calcmode="lin" valueType="num">
                                      <p:cBhvr>
                                        <p:cTn id="30" dur="1000" fill="hold"/>
                                        <p:tgtEl>
                                          <p:spTgt spid="19"/>
                                        </p:tgtEl>
                                        <p:attrNameLst>
                                          <p:attrName>ppt_h</p:attrName>
                                        </p:attrNameLst>
                                      </p:cBhvr>
                                      <p:tavLst>
                                        <p:tav tm="0">
                                          <p:val>
                                            <p:strVal val="#ppt_h"/>
                                          </p:val>
                                        </p:tav>
                                        <p:tav tm="100000">
                                          <p:val>
                                            <p:strVal val="#ppt_h"/>
                                          </p:val>
                                        </p:tav>
                                      </p:tavLst>
                                    </p:anim>
                                    <p:animEffect transition="in" filter="fade">
                                      <p:cBhvr>
                                        <p:cTn id="31" dur="1000"/>
                                        <p:tgtEl>
                                          <p:spTgt spid="1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strVal val="#ppt_w*0.70"/>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Effect transition="in" filter="fade">
                                      <p:cBhvr>
                                        <p:cTn id="53" dur="1000"/>
                                        <p:tgtEl>
                                          <p:spTgt spid="9"/>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0.70"/>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strVal val="#ppt_w*0.70"/>
                                          </p:val>
                                        </p:tav>
                                        <p:tav tm="100000">
                                          <p:val>
                                            <p:strVal val="#ppt_w"/>
                                          </p:val>
                                        </p:tav>
                                      </p:tavLst>
                                    </p:anim>
                                    <p:anim calcmode="lin" valueType="num">
                                      <p:cBhvr>
                                        <p:cTn id="62" dur="1000" fill="hold"/>
                                        <p:tgtEl>
                                          <p:spTgt spid="6"/>
                                        </p:tgtEl>
                                        <p:attrNameLst>
                                          <p:attrName>ppt_h</p:attrName>
                                        </p:attrNameLst>
                                      </p:cBhvr>
                                      <p:tavLst>
                                        <p:tav tm="0">
                                          <p:val>
                                            <p:strVal val="#ppt_h"/>
                                          </p:val>
                                        </p:tav>
                                        <p:tav tm="100000">
                                          <p:val>
                                            <p:strVal val="#ppt_h"/>
                                          </p:val>
                                        </p:tav>
                                      </p:tavLst>
                                    </p:anim>
                                    <p:animEffect transition="in" filter="fade">
                                      <p:cBhvr>
                                        <p:cTn id="63" dur="1000"/>
                                        <p:tgtEl>
                                          <p:spTgt spid="6"/>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strVal val="#ppt_w*0.70"/>
                                          </p:val>
                                        </p:tav>
                                        <p:tav tm="100000">
                                          <p:val>
                                            <p:strVal val="#ppt_w"/>
                                          </p:val>
                                        </p:tav>
                                      </p:tavLst>
                                    </p:anim>
                                    <p:anim calcmode="lin" valueType="num">
                                      <p:cBhvr>
                                        <p:cTn id="67" dur="1000" fill="hold"/>
                                        <p:tgtEl>
                                          <p:spTgt spid="7"/>
                                        </p:tgtEl>
                                        <p:attrNameLst>
                                          <p:attrName>ppt_h</p:attrName>
                                        </p:attrNameLst>
                                      </p:cBhvr>
                                      <p:tavLst>
                                        <p:tav tm="0">
                                          <p:val>
                                            <p:strVal val="#ppt_h"/>
                                          </p:val>
                                        </p:tav>
                                        <p:tav tm="100000">
                                          <p:val>
                                            <p:strVal val="#ppt_h"/>
                                          </p:val>
                                        </p:tav>
                                      </p:tavLst>
                                    </p:anim>
                                    <p:animEffect transition="in" filter="fade">
                                      <p:cBhvr>
                                        <p:cTn id="68" dur="1000"/>
                                        <p:tgtEl>
                                          <p:spTgt spid="7"/>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strVal val="#ppt_w*0.70"/>
                                          </p:val>
                                        </p:tav>
                                        <p:tav tm="100000">
                                          <p:val>
                                            <p:strVal val="#ppt_w"/>
                                          </p:val>
                                        </p:tav>
                                      </p:tavLst>
                                    </p:anim>
                                    <p:anim calcmode="lin" valueType="num">
                                      <p:cBhvr>
                                        <p:cTn id="72" dur="1000" fill="hold"/>
                                        <p:tgtEl>
                                          <p:spTgt spid="13"/>
                                        </p:tgtEl>
                                        <p:attrNameLst>
                                          <p:attrName>ppt_h</p:attrName>
                                        </p:attrNameLst>
                                      </p:cBhvr>
                                      <p:tavLst>
                                        <p:tav tm="0">
                                          <p:val>
                                            <p:strVal val="#ppt_h"/>
                                          </p:val>
                                        </p:tav>
                                        <p:tav tm="100000">
                                          <p:val>
                                            <p:strVal val="#ppt_h"/>
                                          </p:val>
                                        </p:tav>
                                      </p:tavLst>
                                    </p:anim>
                                    <p:animEffect transition="in" filter="fade">
                                      <p:cBhvr>
                                        <p:cTn id="73" dur="1000"/>
                                        <p:tgtEl>
                                          <p:spTgt spid="13"/>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1000" fill="hold"/>
                                        <p:tgtEl>
                                          <p:spTgt spid="18"/>
                                        </p:tgtEl>
                                        <p:attrNameLst>
                                          <p:attrName>ppt_w</p:attrName>
                                        </p:attrNameLst>
                                      </p:cBhvr>
                                      <p:tavLst>
                                        <p:tav tm="0">
                                          <p:val>
                                            <p:strVal val="#ppt_w*0.70"/>
                                          </p:val>
                                        </p:tav>
                                        <p:tav tm="100000">
                                          <p:val>
                                            <p:strVal val="#ppt_w"/>
                                          </p:val>
                                        </p:tav>
                                      </p:tavLst>
                                    </p:anim>
                                    <p:anim calcmode="lin" valueType="num">
                                      <p:cBhvr>
                                        <p:cTn id="77" dur="1000" fill="hold"/>
                                        <p:tgtEl>
                                          <p:spTgt spid="18"/>
                                        </p:tgtEl>
                                        <p:attrNameLst>
                                          <p:attrName>ppt_h</p:attrName>
                                        </p:attrNameLst>
                                      </p:cBhvr>
                                      <p:tavLst>
                                        <p:tav tm="0">
                                          <p:val>
                                            <p:strVal val="#ppt_h"/>
                                          </p:val>
                                        </p:tav>
                                        <p:tav tm="100000">
                                          <p:val>
                                            <p:strVal val="#ppt_h"/>
                                          </p:val>
                                        </p:tav>
                                      </p:tavLst>
                                    </p:anim>
                                    <p:animEffect transition="in" filter="fade">
                                      <p:cBhvr>
                                        <p:cTn id="78" dur="1000"/>
                                        <p:tgtEl>
                                          <p:spTgt spid="18"/>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strVal val="#ppt_w*0.70"/>
                                          </p:val>
                                        </p:tav>
                                        <p:tav tm="100000">
                                          <p:val>
                                            <p:strVal val="#ppt_w"/>
                                          </p:val>
                                        </p:tav>
                                      </p:tavLst>
                                    </p:anim>
                                    <p:anim calcmode="lin" valueType="num">
                                      <p:cBhvr>
                                        <p:cTn id="82" dur="1000" fill="hold"/>
                                        <p:tgtEl>
                                          <p:spTgt spid="23"/>
                                        </p:tgtEl>
                                        <p:attrNameLst>
                                          <p:attrName>ppt_h</p:attrName>
                                        </p:attrNameLst>
                                      </p:cBhvr>
                                      <p:tavLst>
                                        <p:tav tm="0">
                                          <p:val>
                                            <p:strVal val="#ppt_h"/>
                                          </p:val>
                                        </p:tav>
                                        <p:tav tm="100000">
                                          <p:val>
                                            <p:strVal val="#ppt_h"/>
                                          </p:val>
                                        </p:tav>
                                      </p:tavLst>
                                    </p:anim>
                                    <p:animEffect transition="in" filter="fade">
                                      <p:cBhvr>
                                        <p:cTn id="8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8" grpId="0" animBg="1"/>
      <p:bldP spid="19" grpId="0" animBg="1"/>
      <p:bldP spid="11" grpId="0" animBg="1"/>
      <p:bldP spid="17" grpId="0" animBg="1"/>
      <p:bldP spid="10" grpId="0" animBg="1"/>
      <p:bldP spid="6" grpId="0" animBg="1"/>
      <p:bldP spid="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l="2814" r="37795"/>
          <a:stretch>
            <a:fillRect/>
          </a:stretch>
        </p:blipFill>
        <p:spPr>
          <a:xfrm>
            <a:off x="2253931" y="3"/>
            <a:ext cx="10750872" cy="8477200"/>
          </a:xfrm>
          <a:prstGeom prst="rect">
            <a:avLst/>
          </a:prstGeom>
        </p:spPr>
      </p:pic>
      <p:sp>
        <p:nvSpPr>
          <p:cNvPr id="11" name="TextBox 10"/>
          <p:cNvSpPr txBox="1"/>
          <p:nvPr/>
        </p:nvSpPr>
        <p:spPr>
          <a:xfrm>
            <a:off x="5710313" y="5236841"/>
            <a:ext cx="1944216" cy="1431111"/>
          </a:xfrm>
          <a:prstGeom prst="rect">
            <a:avLst/>
          </a:prstGeom>
          <a:noFill/>
        </p:spPr>
        <p:txBody>
          <a:bodyPr wrap="square" lIns="91388" tIns="45695" rIns="91388" bIns="45695" rtlCol="0">
            <a:spAutoFit/>
          </a:bodyPr>
          <a:lstStyle/>
          <a:p>
            <a:r>
              <a:rPr lang="en-US" sz="2900" dirty="0" smtClean="0"/>
              <a:t> </a:t>
            </a:r>
          </a:p>
          <a:p>
            <a:r>
              <a:rPr lang="en-US" sz="2900" b="1" dirty="0" smtClean="0"/>
              <a:t>FRANCE</a:t>
            </a:r>
          </a:p>
          <a:p>
            <a:r>
              <a:rPr lang="en-US" sz="2900" b="1" dirty="0" smtClean="0"/>
              <a:t>18,000t </a:t>
            </a:r>
          </a:p>
        </p:txBody>
      </p:sp>
      <p:sp>
        <p:nvSpPr>
          <p:cNvPr id="16" name="Rectangle 15"/>
          <p:cNvSpPr/>
          <p:nvPr/>
        </p:nvSpPr>
        <p:spPr>
          <a:xfrm>
            <a:off x="6089592" y="2716565"/>
            <a:ext cx="1526596" cy="984835"/>
          </a:xfrm>
          <a:prstGeom prst="rect">
            <a:avLst/>
          </a:prstGeom>
        </p:spPr>
        <p:txBody>
          <a:bodyPr wrap="none" lIns="91388" tIns="45695" rIns="91388" bIns="45695">
            <a:spAutoFit/>
          </a:bodyPr>
          <a:lstStyle/>
          <a:p>
            <a:r>
              <a:rPr lang="en-US" sz="2900" b="1" dirty="0" smtClean="0"/>
              <a:t>UK</a:t>
            </a:r>
          </a:p>
          <a:p>
            <a:r>
              <a:rPr lang="en-US" sz="2900" b="1" dirty="0" smtClean="0"/>
              <a:t>11,000t </a:t>
            </a:r>
          </a:p>
        </p:txBody>
      </p:sp>
      <p:sp>
        <p:nvSpPr>
          <p:cNvPr id="20" name="Rectangle 19"/>
          <p:cNvSpPr/>
          <p:nvPr/>
        </p:nvSpPr>
        <p:spPr>
          <a:xfrm>
            <a:off x="8901144" y="6316962"/>
            <a:ext cx="1340327" cy="984835"/>
          </a:xfrm>
          <a:prstGeom prst="rect">
            <a:avLst/>
          </a:prstGeom>
        </p:spPr>
        <p:txBody>
          <a:bodyPr wrap="none" lIns="91388" tIns="45695" rIns="91388" bIns="45695">
            <a:spAutoFit/>
          </a:bodyPr>
          <a:lstStyle/>
          <a:p>
            <a:r>
              <a:rPr lang="en-US" sz="2900" b="1" dirty="0" smtClean="0">
                <a:solidFill>
                  <a:srgbClr val="C00000"/>
                </a:solidFill>
              </a:rPr>
              <a:t>ITALY</a:t>
            </a:r>
          </a:p>
          <a:p>
            <a:r>
              <a:rPr lang="en-US" sz="2900" b="1" dirty="0" smtClean="0">
                <a:solidFill>
                  <a:srgbClr val="C00000"/>
                </a:solidFill>
              </a:rPr>
              <a:t>1,500t </a:t>
            </a:r>
          </a:p>
        </p:txBody>
      </p:sp>
      <p:sp>
        <p:nvSpPr>
          <p:cNvPr id="25" name="TextBox 24"/>
          <p:cNvSpPr txBox="1"/>
          <p:nvPr/>
        </p:nvSpPr>
        <p:spPr>
          <a:xfrm>
            <a:off x="6790432" y="4012708"/>
            <a:ext cx="2016224" cy="830946"/>
          </a:xfrm>
          <a:prstGeom prst="rect">
            <a:avLst/>
          </a:prstGeom>
          <a:noFill/>
        </p:spPr>
        <p:txBody>
          <a:bodyPr wrap="square" lIns="91388" tIns="45695" rIns="91388" bIns="45695" rtlCol="0">
            <a:spAutoFit/>
          </a:bodyPr>
          <a:lstStyle/>
          <a:p>
            <a:r>
              <a:rPr lang="en-US" sz="2400" b="1" dirty="0" smtClean="0">
                <a:solidFill>
                  <a:srgbClr val="C00000"/>
                </a:solidFill>
              </a:rPr>
              <a:t>BELGIUM</a:t>
            </a:r>
          </a:p>
          <a:p>
            <a:r>
              <a:rPr lang="en-US" sz="2400" b="1" dirty="0" smtClean="0">
                <a:solidFill>
                  <a:srgbClr val="C00000"/>
                </a:solidFill>
              </a:rPr>
              <a:t>1,600t </a:t>
            </a:r>
            <a:r>
              <a:rPr lang="en-US" sz="1800" b="1" dirty="0" smtClean="0">
                <a:solidFill>
                  <a:schemeClr val="accent1">
                    <a:lumMod val="50000"/>
                  </a:schemeClr>
                </a:solidFill>
              </a:rPr>
              <a:t>(25%)</a:t>
            </a:r>
          </a:p>
        </p:txBody>
      </p:sp>
      <p:sp>
        <p:nvSpPr>
          <p:cNvPr id="33" name="TextBox 32"/>
          <p:cNvSpPr txBox="1"/>
          <p:nvPr/>
        </p:nvSpPr>
        <p:spPr>
          <a:xfrm>
            <a:off x="939809" y="3048008"/>
            <a:ext cx="5867401" cy="1672498"/>
          </a:xfrm>
          <a:prstGeom prst="rect">
            <a:avLst/>
          </a:prstGeom>
          <a:noFill/>
        </p:spPr>
        <p:txBody>
          <a:bodyPr wrap="square" lIns="91388" tIns="45695" rIns="91388" bIns="45695" rtlCol="0">
            <a:spAutoFit/>
          </a:bodyPr>
          <a:lstStyle/>
          <a:p>
            <a:pPr algn="l"/>
            <a:endParaRPr lang="en-US" dirty="0" smtClean="0"/>
          </a:p>
          <a:p>
            <a:pPr algn="l"/>
            <a:endParaRPr lang="en-US" dirty="0" smtClean="0"/>
          </a:p>
          <a:p>
            <a:pPr algn="l"/>
            <a:r>
              <a:rPr lang="en-US" dirty="0" smtClean="0"/>
              <a:t> </a:t>
            </a:r>
            <a:endParaRPr lang="en-US" dirty="0"/>
          </a:p>
        </p:txBody>
      </p:sp>
      <p:sp>
        <p:nvSpPr>
          <p:cNvPr id="35" name="Rectangle 34"/>
          <p:cNvSpPr/>
          <p:nvPr/>
        </p:nvSpPr>
        <p:spPr>
          <a:xfrm>
            <a:off x="7637029" y="4732786"/>
            <a:ext cx="1861302" cy="907890"/>
          </a:xfrm>
          <a:prstGeom prst="rect">
            <a:avLst/>
          </a:prstGeom>
        </p:spPr>
        <p:txBody>
          <a:bodyPr wrap="none" lIns="91388" tIns="45695" rIns="91388" bIns="45695">
            <a:spAutoFit/>
          </a:bodyPr>
          <a:lstStyle/>
          <a:p>
            <a:r>
              <a:rPr lang="en-US" sz="2900" dirty="0" smtClean="0"/>
              <a:t> </a:t>
            </a:r>
            <a:r>
              <a:rPr lang="en-US" sz="2400" b="1" dirty="0" smtClean="0">
                <a:solidFill>
                  <a:srgbClr val="C00000"/>
                </a:solidFill>
              </a:rPr>
              <a:t>GERMANY</a:t>
            </a:r>
          </a:p>
          <a:p>
            <a:r>
              <a:rPr lang="en-US" sz="2400" b="1" dirty="0" smtClean="0">
                <a:solidFill>
                  <a:srgbClr val="C00000"/>
                </a:solidFill>
              </a:rPr>
              <a:t>2,000t </a:t>
            </a:r>
            <a:r>
              <a:rPr lang="en-US" sz="1800" b="1" dirty="0" smtClean="0">
                <a:solidFill>
                  <a:schemeClr val="accent1">
                    <a:lumMod val="50000"/>
                  </a:schemeClr>
                </a:solidFill>
              </a:rPr>
              <a:t>(25%)</a:t>
            </a:r>
          </a:p>
        </p:txBody>
      </p:sp>
      <p:sp>
        <p:nvSpPr>
          <p:cNvPr id="27" name="Rectangle 26"/>
          <p:cNvSpPr/>
          <p:nvPr/>
        </p:nvSpPr>
        <p:spPr>
          <a:xfrm>
            <a:off x="10030793" y="772351"/>
            <a:ext cx="2592288" cy="1277222"/>
          </a:xfrm>
          <a:prstGeom prst="rect">
            <a:avLst/>
          </a:prstGeom>
        </p:spPr>
        <p:txBody>
          <a:bodyPr wrap="square" lIns="91388" tIns="45695" rIns="91388" bIns="45695">
            <a:spAutoFit/>
          </a:bodyPr>
          <a:lstStyle/>
          <a:p>
            <a:r>
              <a:rPr lang="en-US" sz="2900" dirty="0" smtClean="0"/>
              <a:t> </a:t>
            </a:r>
          </a:p>
          <a:p>
            <a:r>
              <a:rPr lang="en-US" sz="2400" b="1" dirty="0" smtClean="0">
                <a:solidFill>
                  <a:srgbClr val="C00000"/>
                </a:solidFill>
              </a:rPr>
              <a:t>SWEDEN</a:t>
            </a:r>
          </a:p>
          <a:p>
            <a:r>
              <a:rPr lang="en-US" sz="2400" b="1" dirty="0" smtClean="0">
                <a:solidFill>
                  <a:srgbClr val="C00000"/>
                </a:solidFill>
              </a:rPr>
              <a:t>2,000t </a:t>
            </a:r>
            <a:r>
              <a:rPr lang="en-US" sz="1800" b="1" dirty="0" smtClean="0">
                <a:solidFill>
                  <a:schemeClr val="accent1">
                    <a:lumMod val="50000"/>
                  </a:schemeClr>
                </a:solidFill>
              </a:rPr>
              <a:t>(33%)</a:t>
            </a:r>
            <a:endParaRPr lang="en-US" sz="2400" b="1" dirty="0" smtClean="0">
              <a:solidFill>
                <a:schemeClr val="accent1">
                  <a:lumMod val="50000"/>
                </a:schemeClr>
              </a:solidFill>
            </a:endParaRPr>
          </a:p>
        </p:txBody>
      </p:sp>
      <p:sp>
        <p:nvSpPr>
          <p:cNvPr id="29" name="TextBox 28"/>
          <p:cNvSpPr txBox="1"/>
          <p:nvPr/>
        </p:nvSpPr>
        <p:spPr>
          <a:xfrm>
            <a:off x="1" y="1"/>
            <a:ext cx="6159625" cy="687613"/>
          </a:xfrm>
          <a:prstGeom prst="rect">
            <a:avLst/>
          </a:prstGeom>
          <a:noFill/>
        </p:spPr>
        <p:txBody>
          <a:bodyPr wrap="square" lIns="91388" tIns="45695" rIns="91388" bIns="45695" rtlCol="0">
            <a:spAutoFit/>
          </a:bodyPr>
          <a:lstStyle/>
          <a:p>
            <a:pPr algn="l"/>
            <a:r>
              <a:rPr lang="en-US" sz="3700" dirty="0" smtClean="0">
                <a:solidFill>
                  <a:srgbClr val="FF0000"/>
                </a:solidFill>
              </a:rPr>
              <a:t>Boost </a:t>
            </a:r>
            <a:r>
              <a:rPr lang="en-US" sz="3700" dirty="0" smtClean="0">
                <a:solidFill>
                  <a:schemeClr val="tx1"/>
                </a:solidFill>
                <a:latin typeface="+mj-lt"/>
                <a:ea typeface="+mj-ea"/>
                <a:cs typeface="+mj-cs"/>
              </a:rPr>
              <a:t>in 2011 exports</a:t>
            </a:r>
            <a:endParaRPr lang="en-US" sz="3700" dirty="0">
              <a:solidFill>
                <a:schemeClr val="tx1"/>
              </a:solidFill>
              <a:latin typeface="+mj-lt"/>
              <a:ea typeface="+mj-ea"/>
              <a:cs typeface="+mj-cs"/>
            </a:endParaRPr>
          </a:p>
        </p:txBody>
      </p:sp>
      <p:sp>
        <p:nvSpPr>
          <p:cNvPr id="22" name="Rectangle 21"/>
          <p:cNvSpPr/>
          <p:nvPr/>
        </p:nvSpPr>
        <p:spPr bwMode="auto">
          <a:xfrm>
            <a:off x="381720" y="1060376"/>
            <a:ext cx="3672408" cy="6264695"/>
          </a:xfrm>
          <a:prstGeom prst="rect">
            <a:avLst/>
          </a:prstGeom>
          <a:solidFill>
            <a:srgbClr val="D0C286">
              <a:alpha val="65000"/>
            </a:srgbClr>
          </a:solidFill>
          <a:ln w="25400" cap="flat" cmpd="sng" algn="ctr">
            <a:noFill/>
            <a:prstDash val="solid"/>
            <a:round/>
            <a:headEnd type="none" w="med" len="med"/>
            <a:tailEnd type="none" w="med" len="med"/>
          </a:ln>
          <a:effectLst/>
          <a:scene3d>
            <a:camera prst="orthographicFront"/>
            <a:lightRig rig="threePt" dir="t"/>
          </a:scene3d>
          <a:sp3d extrusionH="76200">
            <a:bevelT w="285750" h="273050"/>
            <a:bevelB w="88900" h="88900"/>
          </a:sp3d>
        </p:spPr>
        <p:txBody>
          <a:bodyPr vert="horz" wrap="square" lIns="91394" tIns="45698" rIns="91394" bIns="45698" numCol="1" rtlCol="0" anchor="t" anchorCtr="0" compatLnSpc="1">
            <a:prstTxWarp prst="textNoShape">
              <a:avLst/>
            </a:prstTxWarp>
          </a:bodyPr>
          <a:lstStyle/>
          <a:p>
            <a:pPr defTabSz="913936"/>
            <a:endParaRPr lang="en-US" dirty="0" smtClean="0"/>
          </a:p>
        </p:txBody>
      </p:sp>
      <p:sp>
        <p:nvSpPr>
          <p:cNvPr id="28" name="TextBox 27"/>
          <p:cNvSpPr txBox="1"/>
          <p:nvPr/>
        </p:nvSpPr>
        <p:spPr>
          <a:xfrm>
            <a:off x="453737" y="1348418"/>
            <a:ext cx="3744417" cy="5632267"/>
          </a:xfrm>
          <a:prstGeom prst="rect">
            <a:avLst/>
          </a:prstGeom>
          <a:noFill/>
          <a:scene3d>
            <a:camera prst="orthographicFront"/>
            <a:lightRig rig="threePt" dir="t"/>
          </a:scene3d>
          <a:sp3d>
            <a:bevelT h="107950"/>
          </a:sp3d>
        </p:spPr>
        <p:txBody>
          <a:bodyPr wrap="square" lIns="91394" tIns="45698" rIns="91394" bIns="45698" rtlCol="0">
            <a:spAutoFit/>
          </a:bodyPr>
          <a:lstStyle/>
          <a:p>
            <a:pPr algn="l"/>
            <a:r>
              <a:rPr lang="en-GB" sz="2000" b="1" dirty="0" smtClean="0">
                <a:solidFill>
                  <a:schemeClr val="tx1">
                    <a:lumMod val="75000"/>
                  </a:schemeClr>
                </a:solidFill>
              </a:rPr>
              <a:t>VOLUME</a:t>
            </a:r>
          </a:p>
          <a:p>
            <a:pPr algn="l"/>
            <a:r>
              <a:rPr lang="en-GB" sz="2000" b="1" dirty="0" smtClean="0">
                <a:solidFill>
                  <a:schemeClr val="accent1">
                    <a:lumMod val="75000"/>
                  </a:schemeClr>
                </a:solidFill>
              </a:rPr>
              <a:t>37,000t  </a:t>
            </a:r>
            <a:endParaRPr lang="en-GB" sz="2000" i="1" dirty="0" smtClean="0">
              <a:solidFill>
                <a:schemeClr val="accent1">
                  <a:lumMod val="75000"/>
                </a:schemeClr>
              </a:solidFill>
            </a:endParaRPr>
          </a:p>
          <a:p>
            <a:pPr algn="l"/>
            <a:endParaRPr lang="en-GB" sz="2000" b="1" dirty="0" smtClean="0">
              <a:solidFill>
                <a:srgbClr val="C00000"/>
              </a:solidFill>
            </a:endParaRPr>
          </a:p>
          <a:p>
            <a:pPr algn="l"/>
            <a:r>
              <a:rPr lang="en-GB" sz="2000" b="1" dirty="0" smtClean="0">
                <a:solidFill>
                  <a:schemeClr val="tx1">
                    <a:lumMod val="75000"/>
                  </a:schemeClr>
                </a:solidFill>
              </a:rPr>
              <a:t>VALUE</a:t>
            </a:r>
          </a:p>
          <a:p>
            <a:pPr algn="l"/>
            <a:r>
              <a:rPr lang="en-GB" sz="2000" b="1" dirty="0" smtClean="0">
                <a:solidFill>
                  <a:schemeClr val="accent1">
                    <a:lumMod val="75000"/>
                  </a:schemeClr>
                </a:solidFill>
              </a:rPr>
              <a:t>€180m </a:t>
            </a:r>
          </a:p>
          <a:p>
            <a:pPr algn="l"/>
            <a:endParaRPr lang="en-GB" sz="2000" b="1" dirty="0" smtClean="0">
              <a:solidFill>
                <a:schemeClr val="accent1">
                  <a:lumMod val="75000"/>
                </a:schemeClr>
              </a:solidFill>
            </a:endParaRPr>
          </a:p>
          <a:p>
            <a:pPr algn="l"/>
            <a:r>
              <a:rPr lang="en-GB" sz="2000" b="1" dirty="0" smtClean="0">
                <a:solidFill>
                  <a:schemeClr val="tx1">
                    <a:lumMod val="75000"/>
                  </a:schemeClr>
                </a:solidFill>
              </a:rPr>
              <a:t>DESTINATIONS</a:t>
            </a:r>
          </a:p>
          <a:p>
            <a:pPr algn="l"/>
            <a:r>
              <a:rPr lang="en-GB" sz="2000" b="1" dirty="0" smtClean="0">
                <a:solidFill>
                  <a:schemeClr val="accent1">
                    <a:lumMod val="75000"/>
                  </a:schemeClr>
                </a:solidFill>
              </a:rPr>
              <a:t>24 individual markets</a:t>
            </a:r>
          </a:p>
          <a:p>
            <a:pPr algn="l"/>
            <a:r>
              <a:rPr lang="en-GB" sz="2000" b="1" dirty="0" smtClean="0">
                <a:solidFill>
                  <a:schemeClr val="accent1">
                    <a:lumMod val="75000"/>
                  </a:schemeClr>
                </a:solidFill>
              </a:rPr>
              <a:t>EU – 97%</a:t>
            </a:r>
          </a:p>
          <a:p>
            <a:pPr algn="l"/>
            <a:r>
              <a:rPr lang="en-GB" sz="2000" b="1" dirty="0" smtClean="0">
                <a:solidFill>
                  <a:schemeClr val="accent1">
                    <a:lumMod val="75000"/>
                  </a:schemeClr>
                </a:solidFill>
              </a:rPr>
              <a:t>International – 3%</a:t>
            </a:r>
            <a:endParaRPr lang="en-GB" sz="1800" dirty="0" smtClean="0">
              <a:solidFill>
                <a:schemeClr val="accent1">
                  <a:lumMod val="75000"/>
                </a:schemeClr>
              </a:solidFill>
            </a:endParaRPr>
          </a:p>
          <a:p>
            <a:pPr algn="l"/>
            <a:endParaRPr lang="en-GB" sz="2000" b="1" dirty="0" smtClean="0">
              <a:solidFill>
                <a:srgbClr val="C00000"/>
              </a:solidFill>
            </a:endParaRPr>
          </a:p>
          <a:p>
            <a:pPr algn="l"/>
            <a:r>
              <a:rPr lang="en-GB" sz="2000" b="1" dirty="0" smtClean="0">
                <a:solidFill>
                  <a:schemeClr val="tx1">
                    <a:lumMod val="75000"/>
                  </a:schemeClr>
                </a:solidFill>
              </a:rPr>
              <a:t>KEY MARKETS </a:t>
            </a:r>
          </a:p>
          <a:p>
            <a:pPr algn="l"/>
            <a:r>
              <a:rPr lang="en-GB" sz="2000" b="1" dirty="0" smtClean="0">
                <a:solidFill>
                  <a:schemeClr val="accent1">
                    <a:lumMod val="75000"/>
                  </a:schemeClr>
                </a:solidFill>
              </a:rPr>
              <a:t>UK &amp; France</a:t>
            </a:r>
          </a:p>
          <a:p>
            <a:pPr algn="l"/>
            <a:endParaRPr lang="en-GB" sz="2000" b="1" dirty="0" smtClean="0">
              <a:solidFill>
                <a:srgbClr val="C00000"/>
              </a:solidFill>
            </a:endParaRPr>
          </a:p>
          <a:p>
            <a:pPr algn="l"/>
            <a:r>
              <a:rPr lang="en-GB" sz="2000" b="1" dirty="0" smtClean="0">
                <a:solidFill>
                  <a:schemeClr val="tx1">
                    <a:lumMod val="50000"/>
                  </a:schemeClr>
                </a:solidFill>
              </a:rPr>
              <a:t>GROWTH MARKETS</a:t>
            </a:r>
            <a:endParaRPr lang="en-GB" sz="2400" b="1" dirty="0" smtClean="0">
              <a:solidFill>
                <a:schemeClr val="tx1">
                  <a:lumMod val="50000"/>
                </a:schemeClr>
              </a:solidFill>
            </a:endParaRPr>
          </a:p>
          <a:p>
            <a:pPr algn="l"/>
            <a:r>
              <a:rPr lang="en-GB" sz="2000" b="1" dirty="0" smtClean="0">
                <a:solidFill>
                  <a:schemeClr val="accent1">
                    <a:lumMod val="75000"/>
                  </a:schemeClr>
                </a:solidFill>
              </a:rPr>
              <a:t>Belgium</a:t>
            </a:r>
          </a:p>
          <a:p>
            <a:pPr algn="l"/>
            <a:r>
              <a:rPr lang="en-GB" sz="2000" b="1" dirty="0" smtClean="0">
                <a:solidFill>
                  <a:schemeClr val="accent1">
                    <a:lumMod val="75000"/>
                  </a:schemeClr>
                </a:solidFill>
              </a:rPr>
              <a:t>Germany </a:t>
            </a:r>
          </a:p>
          <a:p>
            <a:pPr algn="l"/>
            <a:r>
              <a:rPr lang="en-GB" sz="2000" b="1" dirty="0" smtClean="0">
                <a:solidFill>
                  <a:schemeClr val="accent1">
                    <a:lumMod val="75000"/>
                  </a:schemeClr>
                </a:solidFill>
              </a:rPr>
              <a:t>Sweden</a:t>
            </a:r>
          </a:p>
        </p:txBody>
      </p:sp>
      <p:sp>
        <p:nvSpPr>
          <p:cNvPr id="15" name="TextBox 14"/>
          <p:cNvSpPr txBox="1"/>
          <p:nvPr/>
        </p:nvSpPr>
        <p:spPr>
          <a:xfrm>
            <a:off x="10966896" y="8189178"/>
            <a:ext cx="3096344" cy="381251"/>
          </a:xfrm>
          <a:prstGeom prst="rect">
            <a:avLst/>
          </a:prstGeom>
          <a:noFill/>
        </p:spPr>
        <p:txBody>
          <a:bodyPr wrap="square" lIns="91396" tIns="45700" rIns="91396" bIns="45700" rtlCol="0">
            <a:spAutoFit/>
          </a:bodyPr>
          <a:lstStyle/>
          <a:p>
            <a:pPr algn="l"/>
            <a:r>
              <a:rPr lang="en-GB" sz="1800" b="1" dirty="0" smtClean="0"/>
              <a:t>Source: CSO</a:t>
            </a:r>
            <a:endParaRPr lang="en-US" sz="18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0738" name="Picture 2" descr="5Asia"/>
          <p:cNvPicPr>
            <a:picLocks noChangeAspect="1" noChangeArrowheads="1"/>
          </p:cNvPicPr>
          <p:nvPr/>
        </p:nvPicPr>
        <p:blipFill>
          <a:blip r:embed="rId4" cstate="print"/>
          <a:srcRect/>
          <a:stretch>
            <a:fillRect/>
          </a:stretch>
        </p:blipFill>
        <p:spPr bwMode="auto">
          <a:xfrm>
            <a:off x="741760" y="2140498"/>
            <a:ext cx="11693032" cy="6138898"/>
          </a:xfrm>
          <a:prstGeom prst="rect">
            <a:avLst/>
          </a:prstGeom>
          <a:noFill/>
        </p:spPr>
      </p:pic>
      <p:grpSp>
        <p:nvGrpSpPr>
          <p:cNvPr id="2" name="Group 3"/>
          <p:cNvGrpSpPr>
            <a:grpSpLocks/>
          </p:cNvGrpSpPr>
          <p:nvPr/>
        </p:nvGrpSpPr>
        <p:grpSpPr bwMode="auto">
          <a:xfrm>
            <a:off x="525736" y="3364632"/>
            <a:ext cx="9911645" cy="4879058"/>
            <a:chOff x="155" y="1618"/>
            <a:chExt cx="4390" cy="2161"/>
          </a:xfrm>
        </p:grpSpPr>
        <p:graphicFrame>
          <p:nvGraphicFramePr>
            <p:cNvPr id="1140740" name="Object 4"/>
            <p:cNvGraphicFramePr>
              <a:graphicFrameLocks noChangeAspect="1"/>
            </p:cNvGraphicFramePr>
            <p:nvPr/>
          </p:nvGraphicFramePr>
          <p:xfrm>
            <a:off x="155" y="1618"/>
            <a:ext cx="4390" cy="2161"/>
          </p:xfrm>
          <a:graphic>
            <a:graphicData uri="http://schemas.openxmlformats.org/presentationml/2006/ole">
              <p:oleObj spid="_x0000_s4098" name="Worksheet" r:id="rId5" imgW="4867275" imgH="2390775" progId="Excel.Sheet.8">
                <p:embed/>
              </p:oleObj>
            </a:graphicData>
          </a:graphic>
        </p:graphicFrame>
        <p:sp>
          <p:nvSpPr>
            <p:cNvPr id="1140741" name="Text Box 5"/>
            <p:cNvSpPr txBox="1">
              <a:spLocks noChangeArrowheads="1"/>
            </p:cNvSpPr>
            <p:nvPr/>
          </p:nvSpPr>
          <p:spPr bwMode="auto">
            <a:xfrm>
              <a:off x="2757" y="2387"/>
              <a:ext cx="389" cy="491"/>
            </a:xfrm>
            <a:prstGeom prst="rect">
              <a:avLst/>
            </a:prstGeom>
            <a:noFill/>
            <a:ln w="9525">
              <a:noFill/>
              <a:miter lim="800000"/>
              <a:headEnd/>
              <a:tailEnd/>
            </a:ln>
            <a:effectLst/>
          </p:spPr>
          <p:txBody>
            <a:bodyPr wrap="none">
              <a:spAutoFit/>
            </a:bodyPr>
            <a:lstStyle/>
            <a:p>
              <a:pPr eaLnBrk="0" hangingPunct="0">
                <a:spcBef>
                  <a:spcPct val="0"/>
                </a:spcBef>
              </a:pPr>
              <a:r>
                <a:rPr lang="en-IE" dirty="0">
                  <a:solidFill>
                    <a:schemeClr val="bg1"/>
                  </a:solidFill>
                  <a:latin typeface="Arial Narrow" pitchFamily="34" charset="0"/>
                </a:rPr>
                <a:t>UK</a:t>
              </a:r>
            </a:p>
            <a:p>
              <a:pPr eaLnBrk="0" hangingPunct="0">
                <a:spcBef>
                  <a:spcPct val="0"/>
                </a:spcBef>
              </a:pPr>
              <a:r>
                <a:rPr lang="en-IE" dirty="0" smtClean="0">
                  <a:solidFill>
                    <a:schemeClr val="bg1"/>
                  </a:solidFill>
                  <a:latin typeface="Arial Narrow" pitchFamily="34" charset="0"/>
                </a:rPr>
                <a:t>43%</a:t>
              </a:r>
              <a:endParaRPr lang="en-GB" dirty="0">
                <a:solidFill>
                  <a:schemeClr val="bg1"/>
                </a:solidFill>
                <a:latin typeface="Arial Narrow" pitchFamily="34" charset="0"/>
              </a:endParaRPr>
            </a:p>
          </p:txBody>
        </p:sp>
        <p:sp>
          <p:nvSpPr>
            <p:cNvPr id="1140742" name="Text Box 6"/>
            <p:cNvSpPr txBox="1">
              <a:spLocks noChangeArrowheads="1"/>
            </p:cNvSpPr>
            <p:nvPr/>
          </p:nvSpPr>
          <p:spPr bwMode="auto">
            <a:xfrm>
              <a:off x="1746" y="2607"/>
              <a:ext cx="704" cy="491"/>
            </a:xfrm>
            <a:prstGeom prst="rect">
              <a:avLst/>
            </a:prstGeom>
            <a:noFill/>
            <a:ln w="9525">
              <a:noFill/>
              <a:miter lim="800000"/>
              <a:headEnd/>
              <a:tailEnd/>
            </a:ln>
            <a:effectLst/>
          </p:spPr>
          <p:txBody>
            <a:bodyPr wrap="none">
              <a:spAutoFit/>
            </a:bodyPr>
            <a:lstStyle/>
            <a:p>
              <a:pPr eaLnBrk="0" hangingPunct="0">
                <a:spcBef>
                  <a:spcPct val="0"/>
                </a:spcBef>
              </a:pPr>
              <a:r>
                <a:rPr lang="en-IE" dirty="0">
                  <a:solidFill>
                    <a:schemeClr val="bg1"/>
                  </a:solidFill>
                  <a:latin typeface="Arial Narrow" pitchFamily="34" charset="0"/>
                </a:rPr>
                <a:t>Cont. EU</a:t>
              </a:r>
            </a:p>
            <a:p>
              <a:pPr eaLnBrk="0" hangingPunct="0">
                <a:spcBef>
                  <a:spcPct val="0"/>
                </a:spcBef>
              </a:pPr>
              <a:r>
                <a:rPr lang="en-IE" dirty="0" smtClean="0">
                  <a:solidFill>
                    <a:schemeClr val="bg1"/>
                  </a:solidFill>
                  <a:latin typeface="Arial Narrow" pitchFamily="34" charset="0"/>
                </a:rPr>
                <a:t>25%</a:t>
              </a:r>
              <a:endParaRPr lang="en-GB" dirty="0">
                <a:solidFill>
                  <a:schemeClr val="bg1"/>
                </a:solidFill>
                <a:latin typeface="Arial Narrow" pitchFamily="34" charset="0"/>
              </a:endParaRPr>
            </a:p>
          </p:txBody>
        </p:sp>
        <p:sp>
          <p:nvSpPr>
            <p:cNvPr id="1140743" name="Text Box 7"/>
            <p:cNvSpPr txBox="1">
              <a:spLocks noChangeArrowheads="1"/>
            </p:cNvSpPr>
            <p:nvPr/>
          </p:nvSpPr>
          <p:spPr bwMode="auto">
            <a:xfrm>
              <a:off x="1027" y="2096"/>
              <a:ext cx="1689" cy="545"/>
            </a:xfrm>
            <a:prstGeom prst="rect">
              <a:avLst/>
            </a:prstGeom>
            <a:noFill/>
            <a:ln w="9525">
              <a:noFill/>
              <a:miter lim="800000"/>
              <a:headEnd/>
              <a:tailEnd/>
            </a:ln>
            <a:effectLst/>
          </p:spPr>
          <p:txBody>
            <a:bodyPr wrap="none">
              <a:spAutoFit/>
            </a:bodyPr>
            <a:lstStyle/>
            <a:p>
              <a:pPr eaLnBrk="0" hangingPunct="0">
                <a:spcBef>
                  <a:spcPct val="0"/>
                </a:spcBef>
              </a:pPr>
              <a:r>
                <a:rPr lang="en-IE" sz="3700" dirty="0" smtClean="0">
                  <a:solidFill>
                    <a:schemeClr val="bg1"/>
                  </a:solidFill>
                  <a:latin typeface="Arial Narrow" pitchFamily="34" charset="0"/>
                </a:rPr>
                <a:t>International Markets</a:t>
              </a:r>
            </a:p>
            <a:p>
              <a:pPr eaLnBrk="0" hangingPunct="0">
                <a:spcBef>
                  <a:spcPct val="0"/>
                </a:spcBef>
              </a:pPr>
              <a:r>
                <a:rPr lang="en-IE" sz="3700" dirty="0" smtClean="0">
                  <a:solidFill>
                    <a:schemeClr val="bg1"/>
                  </a:solidFill>
                  <a:latin typeface="Arial Narrow" pitchFamily="34" charset="0"/>
                </a:rPr>
                <a:t>32%</a:t>
              </a:r>
              <a:endParaRPr lang="en-GB" sz="3700" dirty="0">
                <a:solidFill>
                  <a:schemeClr val="bg1"/>
                </a:solidFill>
                <a:latin typeface="Arial Narrow" pitchFamily="34" charset="0"/>
              </a:endParaRPr>
            </a:p>
          </p:txBody>
        </p:sp>
      </p:grpSp>
      <p:sp>
        <p:nvSpPr>
          <p:cNvPr id="1140744" name="Rectangle 8"/>
          <p:cNvSpPr>
            <a:spLocks noChangeArrowheads="1"/>
          </p:cNvSpPr>
          <p:nvPr/>
        </p:nvSpPr>
        <p:spPr bwMode="auto">
          <a:xfrm>
            <a:off x="3" y="0"/>
            <a:ext cx="6934448" cy="1950720"/>
          </a:xfrm>
          <a:prstGeom prst="rect">
            <a:avLst/>
          </a:prstGeom>
          <a:noFill/>
          <a:ln w="9525">
            <a:noFill/>
            <a:miter lim="800000"/>
            <a:headEnd/>
            <a:tailEnd/>
          </a:ln>
          <a:effectLst/>
        </p:spPr>
        <p:txBody>
          <a:bodyPr lIns="130004" tIns="65003" rIns="130004" bIns="65003" anchor="ctr"/>
          <a:lstStyle/>
          <a:p>
            <a:pPr algn="l">
              <a:spcBef>
                <a:spcPct val="0"/>
              </a:spcBef>
            </a:pPr>
            <a:r>
              <a:rPr lang="en-US" sz="4600" dirty="0">
                <a:latin typeface="Arial Narrow" pitchFamily="34" charset="0"/>
              </a:rPr>
              <a:t>Irish </a:t>
            </a:r>
            <a:r>
              <a:rPr lang="en-US" sz="4600" dirty="0" err="1" smtClean="0">
                <a:latin typeface="Arial Narrow" pitchFamily="34" charset="0"/>
              </a:rPr>
              <a:t>Pigmeat</a:t>
            </a:r>
            <a:r>
              <a:rPr lang="en-US" sz="4600" dirty="0" smtClean="0">
                <a:latin typeface="Arial Narrow" pitchFamily="34" charset="0"/>
              </a:rPr>
              <a:t> Exports in 2011</a:t>
            </a:r>
            <a:r>
              <a:rPr lang="en-US" sz="4600" dirty="0">
                <a:latin typeface="Arial Narrow" pitchFamily="34" charset="0"/>
              </a:rPr>
              <a:t/>
            </a:r>
            <a:br>
              <a:rPr lang="en-US" sz="4600" dirty="0">
                <a:latin typeface="Arial Narrow" pitchFamily="34" charset="0"/>
              </a:rPr>
            </a:br>
            <a:r>
              <a:rPr lang="en-US" sz="4600" dirty="0">
                <a:latin typeface="Arial Narrow" pitchFamily="34" charset="0"/>
              </a:rPr>
              <a:t> ~ </a:t>
            </a:r>
            <a:r>
              <a:rPr lang="en-US" sz="4600" dirty="0" smtClean="0">
                <a:latin typeface="Arial Narrow" pitchFamily="34" charset="0"/>
              </a:rPr>
              <a:t>168,000 </a:t>
            </a:r>
            <a:r>
              <a:rPr lang="en-US" sz="4600" dirty="0" err="1" smtClean="0">
                <a:latin typeface="Arial Narrow" pitchFamily="34" charset="0"/>
              </a:rPr>
              <a:t>tonnes</a:t>
            </a:r>
            <a:r>
              <a:rPr lang="en-US" sz="4600" dirty="0" smtClean="0">
                <a:latin typeface="Arial Narrow" pitchFamily="34" charset="0"/>
              </a:rPr>
              <a:t> / €395 m</a:t>
            </a:r>
            <a:endParaRPr lang="en-US" sz="4600"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sz="6000" b="1" dirty="0" smtClean="0"/>
              <a:t>Summary</a:t>
            </a:r>
            <a:endParaRPr lang="en-IE" sz="60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39" y="370880"/>
            <a:ext cx="11638003" cy="1625600"/>
          </a:xfrm>
        </p:spPr>
        <p:txBody>
          <a:bodyPr/>
          <a:lstStyle/>
          <a:p>
            <a:r>
              <a:rPr lang="en-IE" b="1" dirty="0" smtClean="0"/>
              <a:t>Summary</a:t>
            </a:r>
            <a:endParaRPr lang="en-IE" dirty="0"/>
          </a:p>
        </p:txBody>
      </p:sp>
      <p:sp>
        <p:nvSpPr>
          <p:cNvPr id="3" name="Text Placeholder 2"/>
          <p:cNvSpPr>
            <a:spLocks noGrp="1"/>
          </p:cNvSpPr>
          <p:nvPr>
            <p:ph type="body" sz="quarter" idx="10"/>
          </p:nvPr>
        </p:nvSpPr>
        <p:spPr>
          <a:xfrm>
            <a:off x="2" y="844352"/>
            <a:ext cx="12335046" cy="6480720"/>
          </a:xfrm>
        </p:spPr>
        <p:txBody>
          <a:bodyPr/>
          <a:lstStyle/>
          <a:p>
            <a:pPr>
              <a:lnSpc>
                <a:spcPct val="110000"/>
              </a:lnSpc>
              <a:spcBef>
                <a:spcPts val="0"/>
              </a:spcBef>
              <a:spcAft>
                <a:spcPts val="1000"/>
              </a:spcAft>
            </a:pPr>
            <a:endParaRPr lang="en-IE" sz="3300" dirty="0" smtClean="0"/>
          </a:p>
          <a:p>
            <a:pPr>
              <a:lnSpc>
                <a:spcPct val="110000"/>
              </a:lnSpc>
              <a:spcBef>
                <a:spcPts val="0"/>
              </a:spcBef>
              <a:spcAft>
                <a:spcPts val="1000"/>
              </a:spcAft>
            </a:pPr>
            <a:r>
              <a:rPr lang="en-IE" sz="3300" dirty="0" smtClean="0"/>
              <a:t>Census of agriculture helps Bord Bia monitor the developments that have taken place in the livestock sector</a:t>
            </a:r>
          </a:p>
          <a:p>
            <a:pPr>
              <a:lnSpc>
                <a:spcPct val="110000"/>
              </a:lnSpc>
              <a:spcBef>
                <a:spcPts val="0"/>
              </a:spcBef>
              <a:spcAft>
                <a:spcPts val="1000"/>
              </a:spcAft>
            </a:pPr>
            <a:r>
              <a:rPr lang="en-IE" sz="3300" dirty="0" smtClean="0"/>
              <a:t>CSO data helps track the performance of food and drink exports</a:t>
            </a:r>
          </a:p>
          <a:p>
            <a:pPr>
              <a:lnSpc>
                <a:spcPct val="110000"/>
              </a:lnSpc>
              <a:spcBef>
                <a:spcPts val="0"/>
              </a:spcBef>
              <a:spcAft>
                <a:spcPts val="1000"/>
              </a:spcAft>
            </a:pPr>
            <a:r>
              <a:rPr lang="en-IE" sz="3300" dirty="0" smtClean="0"/>
              <a:t>In tandem with the DAFF, livestock surveys help Bord Bia make projections</a:t>
            </a:r>
          </a:p>
          <a:p>
            <a:pPr>
              <a:lnSpc>
                <a:spcPct val="110000"/>
              </a:lnSpc>
              <a:spcBef>
                <a:spcPts val="0"/>
              </a:spcBef>
              <a:spcAft>
                <a:spcPts val="1000"/>
              </a:spcAft>
            </a:pPr>
            <a:r>
              <a:rPr lang="en-IE" sz="3300" dirty="0" smtClean="0"/>
              <a:t>Livestock slaughtering report is used as a guide for meat balance sheets</a:t>
            </a:r>
          </a:p>
          <a:p>
            <a:pPr>
              <a:lnSpc>
                <a:spcPct val="110000"/>
              </a:lnSpc>
              <a:spcBef>
                <a:spcPts val="0"/>
              </a:spcBef>
              <a:spcAft>
                <a:spcPts val="1000"/>
              </a:spcAft>
            </a:pPr>
            <a:r>
              <a:rPr lang="en-IE" sz="3300" dirty="0" smtClean="0"/>
              <a:t>CSO figures used to estimate meat exports</a:t>
            </a:r>
          </a:p>
          <a:p>
            <a:pPr>
              <a:lnSpc>
                <a:spcPct val="110000"/>
              </a:lnSpc>
              <a:spcBef>
                <a:spcPts val="0"/>
              </a:spcBef>
              <a:spcAft>
                <a:spcPts val="1000"/>
              </a:spcAft>
            </a:pPr>
            <a:endParaRPr lang="en-IE" sz="3300" dirty="0" smtClean="0"/>
          </a:p>
          <a:p>
            <a:pPr>
              <a:lnSpc>
                <a:spcPct val="110000"/>
              </a:lnSpc>
              <a:spcBef>
                <a:spcPts val="0"/>
              </a:spcBef>
              <a:spcAft>
                <a:spcPts val="1000"/>
              </a:spcAft>
            </a:pPr>
            <a:endParaRPr lang="en-IE" sz="3300" dirty="0" smtClean="0"/>
          </a:p>
          <a:p>
            <a:pPr>
              <a:lnSpc>
                <a:spcPct val="110000"/>
              </a:lnSpc>
              <a:spcBef>
                <a:spcPts val="0"/>
              </a:spcBef>
              <a:spcAft>
                <a:spcPts val="1000"/>
              </a:spcAft>
            </a:pPr>
            <a:endParaRPr lang="en-IE" sz="3300" dirty="0" smtClean="0"/>
          </a:p>
          <a:p>
            <a:pPr>
              <a:lnSpc>
                <a:spcPct val="110000"/>
              </a:lnSpc>
              <a:spcBef>
                <a:spcPts val="0"/>
              </a:spcBef>
              <a:spcAft>
                <a:spcPts val="1000"/>
              </a:spcAft>
            </a:pPr>
            <a:endParaRPr lang="en-IE" sz="3300" dirty="0" smtClean="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b="1" dirty="0" smtClean="0"/>
              <a:t>Irish Farms</a:t>
            </a:r>
            <a:endParaRPr lang="en-IE"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50241" y="0"/>
            <a:ext cx="5418667" cy="1950720"/>
          </a:xfrm>
          <a:prstGeom prst="rect">
            <a:avLst/>
          </a:prstGeom>
        </p:spPr>
        <p:txBody>
          <a:bodyPr lIns="130004" tIns="65003" rIns="130004" bIns="65003"/>
          <a:lstStyle/>
          <a:p>
            <a:pPr eaLnBrk="1" hangingPunct="1"/>
            <a:r>
              <a:rPr lang="en-IE" dirty="0" smtClean="0"/>
              <a:t> </a:t>
            </a:r>
            <a:endParaRPr lang="en-GB" dirty="0" smtClean="0"/>
          </a:p>
        </p:txBody>
      </p:sp>
      <p:sp>
        <p:nvSpPr>
          <p:cNvPr id="1810435" name="Rectangle 3"/>
          <p:cNvSpPr>
            <a:spLocks noGrp="1" noChangeArrowheads="1"/>
          </p:cNvSpPr>
          <p:nvPr>
            <p:ph type="body" idx="4294967295"/>
          </p:nvPr>
        </p:nvSpPr>
        <p:spPr>
          <a:xfrm>
            <a:off x="650240" y="2817707"/>
            <a:ext cx="11054080" cy="5852160"/>
          </a:xfrm>
          <a:prstGeom prst="rect">
            <a:avLst/>
          </a:prstGeom>
        </p:spPr>
        <p:txBody>
          <a:bodyPr lIns="130004" tIns="65003" rIns="130004" bIns="65003"/>
          <a:lstStyle/>
          <a:p>
            <a:pPr eaLnBrk="1" hangingPunct="1">
              <a:buFontTx/>
              <a:buNone/>
              <a:defRPr/>
            </a:pPr>
            <a:r>
              <a:rPr lang="en-IE" dirty="0" smtClean="0"/>
              <a:t> </a:t>
            </a:r>
            <a:endParaRPr lang="en-GB" dirty="0" smtClean="0"/>
          </a:p>
        </p:txBody>
      </p:sp>
      <p:sp>
        <p:nvSpPr>
          <p:cNvPr id="4100" name="Rectangle 4"/>
          <p:cNvSpPr>
            <a:spLocks noChangeArrowheads="1"/>
          </p:cNvSpPr>
          <p:nvPr/>
        </p:nvSpPr>
        <p:spPr bwMode="auto">
          <a:xfrm>
            <a:off x="650241" y="0"/>
            <a:ext cx="5418667" cy="1950720"/>
          </a:xfrm>
          <a:prstGeom prst="rect">
            <a:avLst/>
          </a:prstGeom>
          <a:noFill/>
          <a:ln w="9525">
            <a:noFill/>
            <a:miter lim="800000"/>
            <a:headEnd/>
            <a:tailEnd/>
          </a:ln>
        </p:spPr>
        <p:txBody>
          <a:bodyPr lIns="130004" tIns="65003" rIns="130004" bIns="65003" anchor="ctr"/>
          <a:lstStyle/>
          <a:p>
            <a:pPr algn="l">
              <a:spcBef>
                <a:spcPct val="0"/>
              </a:spcBef>
            </a:pPr>
            <a:r>
              <a:rPr lang="en-IE" sz="4300" dirty="0">
                <a:solidFill>
                  <a:schemeClr val="tx1"/>
                </a:solidFill>
                <a:latin typeface="+mn-lt"/>
              </a:rPr>
              <a:t>Irish Farms</a:t>
            </a:r>
            <a:endParaRPr lang="en-GB" sz="4300" dirty="0">
              <a:solidFill>
                <a:schemeClr val="tx1"/>
              </a:solidFill>
              <a:latin typeface="+mn-lt"/>
            </a:endParaRPr>
          </a:p>
        </p:txBody>
      </p:sp>
      <p:sp>
        <p:nvSpPr>
          <p:cNvPr id="1810437" name="Rectangle 5"/>
          <p:cNvSpPr>
            <a:spLocks noChangeArrowheads="1"/>
          </p:cNvSpPr>
          <p:nvPr/>
        </p:nvSpPr>
        <p:spPr bwMode="auto">
          <a:xfrm>
            <a:off x="453728" y="1852464"/>
            <a:ext cx="6980171" cy="6284208"/>
          </a:xfrm>
          <a:prstGeom prst="rect">
            <a:avLst/>
          </a:prstGeom>
          <a:noFill/>
          <a:ln w="9525">
            <a:noFill/>
            <a:miter lim="800000"/>
            <a:headEnd/>
            <a:tailEnd/>
          </a:ln>
        </p:spPr>
        <p:txBody>
          <a:bodyPr lIns="130004" tIns="65003" rIns="130004" bIns="65003"/>
          <a:lstStyle/>
          <a:p>
            <a:pPr marL="487514" indent="-487514" algn="l">
              <a:spcAft>
                <a:spcPts val="600"/>
              </a:spcAft>
              <a:buFontTx/>
              <a:buChar char="•"/>
            </a:pPr>
            <a:r>
              <a:rPr lang="en-US" sz="3700" dirty="0" smtClean="0">
                <a:solidFill>
                  <a:srgbClr val="30026E"/>
                </a:solidFill>
                <a:latin typeface="Calibri" pitchFamily="34" charset="0"/>
              </a:rPr>
              <a:t>4.6 </a:t>
            </a:r>
            <a:r>
              <a:rPr lang="en-US" sz="3700" dirty="0">
                <a:solidFill>
                  <a:srgbClr val="30026E"/>
                </a:solidFill>
                <a:latin typeface="Calibri" pitchFamily="34" charset="0"/>
              </a:rPr>
              <a:t>million hectares of farmland;       </a:t>
            </a:r>
            <a:r>
              <a:rPr lang="en-US" sz="3700" dirty="0" smtClean="0">
                <a:solidFill>
                  <a:srgbClr val="30026E"/>
                </a:solidFill>
                <a:latin typeface="Calibri" pitchFamily="34" charset="0"/>
              </a:rPr>
              <a:t>&gt;80</a:t>
            </a:r>
            <a:r>
              <a:rPr lang="en-US" sz="3700" dirty="0">
                <a:solidFill>
                  <a:srgbClr val="30026E"/>
                </a:solidFill>
                <a:latin typeface="Calibri" pitchFamily="34" charset="0"/>
              </a:rPr>
              <a:t>% in grassland</a:t>
            </a:r>
          </a:p>
          <a:p>
            <a:pPr marL="487514" indent="-487514" algn="l">
              <a:spcAft>
                <a:spcPts val="600"/>
              </a:spcAft>
              <a:buFontTx/>
              <a:buChar char="•"/>
            </a:pPr>
            <a:r>
              <a:rPr lang="en-IE" sz="3700" dirty="0" smtClean="0">
                <a:solidFill>
                  <a:srgbClr val="30026E"/>
                </a:solidFill>
                <a:latin typeface="Calibri" pitchFamily="34" charset="0"/>
              </a:rPr>
              <a:t>139,800 </a:t>
            </a:r>
            <a:r>
              <a:rPr lang="en-IE" sz="3700" dirty="0">
                <a:solidFill>
                  <a:srgbClr val="30026E"/>
                </a:solidFill>
                <a:latin typeface="Calibri" pitchFamily="34" charset="0"/>
              </a:rPr>
              <a:t>Farm </a:t>
            </a:r>
            <a:r>
              <a:rPr lang="en-IE" sz="3700" dirty="0" smtClean="0">
                <a:solidFill>
                  <a:srgbClr val="30026E"/>
                </a:solidFill>
                <a:latin typeface="Calibri" pitchFamily="34" charset="0"/>
              </a:rPr>
              <a:t>Holdings</a:t>
            </a:r>
          </a:p>
          <a:p>
            <a:pPr marL="487514" indent="-487514" algn="l">
              <a:spcAft>
                <a:spcPts val="600"/>
              </a:spcAft>
              <a:buFontTx/>
              <a:buChar char="•"/>
            </a:pPr>
            <a:r>
              <a:rPr lang="en-IE" sz="3700" dirty="0" smtClean="0">
                <a:solidFill>
                  <a:srgbClr val="30026E"/>
                </a:solidFill>
                <a:latin typeface="Calibri" pitchFamily="34" charset="0"/>
              </a:rPr>
              <a:t>Average farm size: 33 hectares</a:t>
            </a:r>
          </a:p>
          <a:p>
            <a:pPr marL="487514" indent="-487514" algn="l">
              <a:spcAft>
                <a:spcPts val="600"/>
              </a:spcAft>
              <a:buFontTx/>
              <a:buChar char="•"/>
            </a:pPr>
            <a:r>
              <a:rPr lang="en-IE" sz="3700" dirty="0" smtClean="0">
                <a:solidFill>
                  <a:srgbClr val="30026E"/>
                </a:solidFill>
                <a:latin typeface="Calibri" pitchFamily="34" charset="0"/>
              </a:rPr>
              <a:t>Largest farms in the East</a:t>
            </a:r>
          </a:p>
          <a:p>
            <a:pPr marL="487514" indent="-487514" algn="l">
              <a:spcAft>
                <a:spcPts val="600"/>
              </a:spcAft>
              <a:buFontTx/>
              <a:buChar char="•"/>
            </a:pPr>
            <a:r>
              <a:rPr lang="en-IE" sz="3700" dirty="0" smtClean="0">
                <a:solidFill>
                  <a:srgbClr val="30026E"/>
                </a:solidFill>
                <a:latin typeface="Calibri" pitchFamily="34" charset="0"/>
              </a:rPr>
              <a:t>79% have cattle</a:t>
            </a:r>
          </a:p>
          <a:p>
            <a:pPr marL="487514" indent="-487514" algn="l">
              <a:spcAft>
                <a:spcPts val="600"/>
              </a:spcAft>
              <a:buFontTx/>
              <a:buChar char="•"/>
            </a:pPr>
            <a:r>
              <a:rPr lang="en-IE" sz="3700" dirty="0" smtClean="0">
                <a:solidFill>
                  <a:srgbClr val="30026E"/>
                </a:solidFill>
                <a:latin typeface="Calibri" pitchFamily="34" charset="0"/>
              </a:rPr>
              <a:t>Cork holds almost 1 million cattle</a:t>
            </a:r>
            <a:endParaRPr lang="en-IE" sz="3700" dirty="0">
              <a:solidFill>
                <a:srgbClr val="30026E"/>
              </a:solidFill>
              <a:latin typeface="Calibri" pitchFamily="34" charset="0"/>
            </a:endParaRPr>
          </a:p>
          <a:p>
            <a:pPr marL="487514" indent="-487514" algn="l">
              <a:lnSpc>
                <a:spcPct val="65000"/>
              </a:lnSpc>
            </a:pPr>
            <a:endParaRPr lang="en-GB" sz="2900" dirty="0">
              <a:solidFill>
                <a:srgbClr val="30026E"/>
              </a:solidFill>
            </a:endParaRPr>
          </a:p>
        </p:txBody>
      </p:sp>
      <p:pic>
        <p:nvPicPr>
          <p:cNvPr id="19457" name="Picture 1"/>
          <p:cNvPicPr>
            <a:picLocks noChangeAspect="1" noChangeArrowheads="1"/>
          </p:cNvPicPr>
          <p:nvPr/>
        </p:nvPicPr>
        <p:blipFill>
          <a:blip r:embed="rId3" cstate="print"/>
          <a:srcRect/>
          <a:stretch>
            <a:fillRect/>
          </a:stretch>
        </p:blipFill>
        <p:spPr bwMode="auto">
          <a:xfrm>
            <a:off x="7726536" y="1492424"/>
            <a:ext cx="4410075" cy="678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04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04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04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043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0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840" y="628328"/>
            <a:ext cx="2943434" cy="754053"/>
          </a:xfrm>
          <a:prstGeom prst="rect">
            <a:avLst/>
          </a:prstGeom>
        </p:spPr>
        <p:txBody>
          <a:bodyPr wrap="none">
            <a:spAutoFit/>
          </a:bodyPr>
          <a:lstStyle/>
          <a:p>
            <a:pPr algn="l"/>
            <a:r>
              <a:rPr lang="en-IE" sz="4300" dirty="0" smtClean="0">
                <a:solidFill>
                  <a:schemeClr val="tx1"/>
                </a:solidFill>
              </a:rPr>
              <a:t>Irish Farms</a:t>
            </a:r>
            <a:endParaRPr lang="en-GB" sz="4300" dirty="0">
              <a:solidFill>
                <a:schemeClr val="tx1"/>
              </a:solidFill>
            </a:endParaRPr>
          </a:p>
        </p:txBody>
      </p:sp>
      <p:sp>
        <p:nvSpPr>
          <p:cNvPr id="3" name="Rectangle 5"/>
          <p:cNvSpPr>
            <a:spLocks noChangeArrowheads="1"/>
          </p:cNvSpPr>
          <p:nvPr/>
        </p:nvSpPr>
        <p:spPr bwMode="auto">
          <a:xfrm>
            <a:off x="381720" y="1708448"/>
            <a:ext cx="7560840" cy="5852160"/>
          </a:xfrm>
          <a:prstGeom prst="rect">
            <a:avLst/>
          </a:prstGeom>
          <a:noFill/>
          <a:ln w="9525">
            <a:noFill/>
            <a:miter lim="800000"/>
            <a:headEnd/>
            <a:tailEnd/>
          </a:ln>
        </p:spPr>
        <p:txBody>
          <a:bodyPr lIns="130004" tIns="65003" rIns="130004" bIns="65003"/>
          <a:lstStyle/>
          <a:p>
            <a:pPr marL="487514" indent="-487514" algn="l">
              <a:spcAft>
                <a:spcPts val="600"/>
              </a:spcAft>
              <a:buFontTx/>
              <a:buChar char="•"/>
            </a:pPr>
            <a:r>
              <a:rPr lang="en-IE" sz="3700" dirty="0" smtClean="0">
                <a:solidFill>
                  <a:srgbClr val="30026E"/>
                </a:solidFill>
                <a:latin typeface="Calibri" pitchFamily="34" charset="0"/>
              </a:rPr>
              <a:t>18,500 commercial dairy holdings</a:t>
            </a:r>
          </a:p>
          <a:p>
            <a:pPr marL="487514" indent="-487514" algn="l">
              <a:spcAft>
                <a:spcPts val="600"/>
              </a:spcAft>
              <a:buFontTx/>
              <a:buChar char="•"/>
            </a:pPr>
            <a:r>
              <a:rPr lang="en-IE" sz="3700" dirty="0" smtClean="0">
                <a:solidFill>
                  <a:srgbClr val="30026E"/>
                </a:solidFill>
                <a:latin typeface="Calibri" pitchFamily="34" charset="0"/>
              </a:rPr>
              <a:t>Average dairy cow herd 63 hd.</a:t>
            </a:r>
          </a:p>
          <a:p>
            <a:pPr marL="487514" indent="-487514" algn="l">
              <a:spcAft>
                <a:spcPts val="600"/>
              </a:spcAft>
              <a:buFontTx/>
              <a:buChar char="•"/>
            </a:pPr>
            <a:r>
              <a:rPr lang="en-IE" sz="3700" dirty="0" smtClean="0">
                <a:solidFill>
                  <a:srgbClr val="30026E"/>
                </a:solidFill>
                <a:latin typeface="Calibri" pitchFamily="34" charset="0"/>
              </a:rPr>
              <a:t>32,200 sheep flocks down 26%  on 2000 levels</a:t>
            </a:r>
          </a:p>
          <a:p>
            <a:pPr marL="487514" indent="-487514" algn="l">
              <a:spcAft>
                <a:spcPts val="600"/>
              </a:spcAft>
              <a:buFontTx/>
              <a:buChar char="•"/>
            </a:pPr>
            <a:r>
              <a:rPr lang="en-IE" sz="3700" dirty="0" smtClean="0">
                <a:solidFill>
                  <a:srgbClr val="30026E"/>
                </a:solidFill>
                <a:latin typeface="Calibri" pitchFamily="34" charset="0"/>
              </a:rPr>
              <a:t>Donegal holds almost 622K of sheep. </a:t>
            </a:r>
            <a:endParaRPr lang="en-IE" sz="3700" dirty="0">
              <a:solidFill>
                <a:srgbClr val="30026E"/>
              </a:solidFill>
              <a:latin typeface="Calibri" pitchFamily="34" charset="0"/>
            </a:endParaRPr>
          </a:p>
          <a:p>
            <a:pPr marL="487514" indent="-487514" algn="l">
              <a:spcAft>
                <a:spcPts val="600"/>
              </a:spcAft>
              <a:buFontTx/>
              <a:buChar char="•"/>
            </a:pPr>
            <a:r>
              <a:rPr lang="en-IE" sz="3700" dirty="0" smtClean="0">
                <a:solidFill>
                  <a:srgbClr val="30026E"/>
                </a:solidFill>
                <a:latin typeface="Calibri" pitchFamily="34" charset="0"/>
              </a:rPr>
              <a:t>Average sheep flock is 158 hd.</a:t>
            </a:r>
          </a:p>
          <a:p>
            <a:pPr marL="487514" indent="-487514" algn="l">
              <a:spcAft>
                <a:spcPts val="600"/>
              </a:spcAft>
              <a:buFontTx/>
              <a:buChar char="•"/>
            </a:pPr>
            <a:r>
              <a:rPr lang="en-IE" sz="3700" dirty="0" smtClean="0">
                <a:solidFill>
                  <a:srgbClr val="30026E"/>
                </a:solidFill>
                <a:latin typeface="Calibri" pitchFamily="34" charset="0"/>
              </a:rPr>
              <a:t>1,200 pig holdings </a:t>
            </a:r>
          </a:p>
          <a:p>
            <a:pPr marL="487514" indent="-487514" algn="l">
              <a:spcAft>
                <a:spcPts val="600"/>
              </a:spcAft>
              <a:buFontTx/>
              <a:buChar char="•"/>
            </a:pPr>
            <a:r>
              <a:rPr lang="en-IE" sz="3700" dirty="0" smtClean="0">
                <a:solidFill>
                  <a:srgbClr val="30026E"/>
                </a:solidFill>
                <a:latin typeface="Calibri" pitchFamily="34" charset="0"/>
              </a:rPr>
              <a:t>Production centres around key meat processors</a:t>
            </a:r>
          </a:p>
          <a:p>
            <a:pPr marL="487514" indent="-487514" algn="l">
              <a:spcAft>
                <a:spcPts val="600"/>
              </a:spcAft>
              <a:buFontTx/>
              <a:buChar char="•"/>
            </a:pPr>
            <a:endParaRPr lang="en-IE" sz="3700" dirty="0">
              <a:solidFill>
                <a:srgbClr val="30026E"/>
              </a:solidFill>
              <a:latin typeface="Calibri" pitchFamily="34" charset="0"/>
            </a:endParaRPr>
          </a:p>
          <a:p>
            <a:pPr marL="487514" indent="-487514" algn="l">
              <a:lnSpc>
                <a:spcPct val="65000"/>
              </a:lnSpc>
            </a:pPr>
            <a:endParaRPr lang="en-GB" sz="2900" dirty="0">
              <a:solidFill>
                <a:srgbClr val="30026E"/>
              </a:solidFill>
            </a:endParaRPr>
          </a:p>
        </p:txBody>
      </p:sp>
      <p:pic>
        <p:nvPicPr>
          <p:cNvPr id="4" name="Picture 10" descr="Pres_Fr cow"/>
          <p:cNvPicPr>
            <a:picLocks noChangeAspect="1" noChangeArrowheads="1"/>
          </p:cNvPicPr>
          <p:nvPr/>
        </p:nvPicPr>
        <p:blipFill>
          <a:blip r:embed="rId3" cstate="print"/>
          <a:srcRect/>
          <a:stretch>
            <a:fillRect/>
          </a:stretch>
        </p:blipFill>
        <p:spPr bwMode="auto">
          <a:xfrm>
            <a:off x="8446616" y="1708448"/>
            <a:ext cx="3744416" cy="2185529"/>
          </a:xfrm>
          <a:prstGeom prst="rect">
            <a:avLst/>
          </a:prstGeom>
          <a:noFill/>
          <a:ln w="9525">
            <a:noFill/>
            <a:miter lim="800000"/>
            <a:headEnd/>
            <a:tailEnd/>
          </a:ln>
        </p:spPr>
      </p:pic>
      <p:pic>
        <p:nvPicPr>
          <p:cNvPr id="61442" name="Picture 2"/>
          <p:cNvPicPr>
            <a:picLocks noChangeAspect="1" noChangeArrowheads="1"/>
          </p:cNvPicPr>
          <p:nvPr/>
        </p:nvPicPr>
        <p:blipFill>
          <a:blip r:embed="rId4" cstate="print"/>
          <a:srcRect/>
          <a:stretch>
            <a:fillRect/>
          </a:stretch>
        </p:blipFill>
        <p:spPr bwMode="auto">
          <a:xfrm>
            <a:off x="8518624" y="4732784"/>
            <a:ext cx="3816424" cy="2124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34" y="1108060"/>
            <a:ext cx="11703051" cy="1625600"/>
          </a:xfrm>
        </p:spPr>
        <p:txBody>
          <a:bodyPr/>
          <a:lstStyle/>
          <a:p>
            <a:r>
              <a:rPr lang="en-IE" sz="6000" b="1" dirty="0" smtClean="0"/>
              <a:t>Export performance</a:t>
            </a:r>
            <a:endParaRPr lang="en-IE" sz="60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start page"/>
          <p:cNvPicPr>
            <a:picLocks noChangeAspect="1" noChangeArrowheads="1"/>
          </p:cNvPicPr>
          <p:nvPr/>
        </p:nvPicPr>
        <p:blipFill>
          <a:blip r:embed="rId4" cstate="print"/>
          <a:srcRect/>
          <a:stretch>
            <a:fillRect/>
          </a:stretch>
        </p:blipFill>
        <p:spPr bwMode="auto">
          <a:xfrm>
            <a:off x="1" y="1276401"/>
            <a:ext cx="13004800" cy="7272807"/>
          </a:xfrm>
          <a:prstGeom prst="rect">
            <a:avLst/>
          </a:prstGeom>
          <a:noFill/>
          <a:ln w="9525">
            <a:noFill/>
            <a:miter lim="800000"/>
            <a:headEnd/>
            <a:tailEnd/>
          </a:ln>
          <a:effectLst>
            <a:softEdge rad="127000"/>
          </a:effectLst>
        </p:spPr>
      </p:pic>
      <p:grpSp>
        <p:nvGrpSpPr>
          <p:cNvPr id="2" name="Group 33"/>
          <p:cNvGrpSpPr>
            <a:grpSpLocks/>
          </p:cNvGrpSpPr>
          <p:nvPr/>
        </p:nvGrpSpPr>
        <p:grpSpPr bwMode="auto">
          <a:xfrm>
            <a:off x="1" y="2212504"/>
            <a:ext cx="11095471" cy="5375698"/>
            <a:chOff x="742" y="1736"/>
            <a:chExt cx="4213" cy="1689"/>
          </a:xfrm>
        </p:grpSpPr>
        <p:graphicFrame>
          <p:nvGraphicFramePr>
            <p:cNvPr id="1970178" name="Object 2"/>
            <p:cNvGraphicFramePr>
              <a:graphicFrameLocks noChangeAspect="1"/>
            </p:cNvGraphicFramePr>
            <p:nvPr/>
          </p:nvGraphicFramePr>
          <p:xfrm>
            <a:off x="742" y="1736"/>
            <a:ext cx="4213" cy="1689"/>
          </p:xfrm>
          <a:graphic>
            <a:graphicData uri="http://schemas.openxmlformats.org/presentationml/2006/ole">
              <p:oleObj spid="_x0000_s62466" name="Worksheet" r:id="rId5" imgW="4876800" imgH="1952625" progId="Excel.Sheet.8">
                <p:embed/>
              </p:oleObj>
            </a:graphicData>
          </a:graphic>
        </p:graphicFrame>
        <p:sp>
          <p:nvSpPr>
            <p:cNvPr id="1970182" name="Text Box 26"/>
            <p:cNvSpPr txBox="1">
              <a:spLocks noChangeArrowheads="1"/>
            </p:cNvSpPr>
            <p:nvPr/>
          </p:nvSpPr>
          <p:spPr bwMode="auto">
            <a:xfrm>
              <a:off x="3339" y="2211"/>
              <a:ext cx="699" cy="145"/>
            </a:xfrm>
            <a:prstGeom prst="rect">
              <a:avLst/>
            </a:prstGeom>
            <a:noFill/>
            <a:ln w="38100" cmpd="dbl" algn="ctr">
              <a:noFill/>
              <a:miter lim="800000"/>
              <a:headEnd/>
              <a:tailEnd/>
            </a:ln>
          </p:spPr>
          <p:txBody>
            <a:bodyPr wrap="none" lIns="0" tIns="0" rIns="0" bIns="0" anchorCtr="1">
              <a:spAutoFit/>
            </a:bodyPr>
            <a:lstStyle/>
            <a:p>
              <a:pPr marL="487640" indent="-487640" algn="ctr">
                <a:lnSpc>
                  <a:spcPct val="40000"/>
                </a:lnSpc>
                <a:spcBef>
                  <a:spcPct val="50000"/>
                </a:spcBef>
              </a:pPr>
              <a:r>
                <a:rPr lang="en-IE" sz="2300" dirty="0">
                  <a:solidFill>
                    <a:schemeClr val="bg1"/>
                  </a:solidFill>
                  <a:latin typeface="Arial Narrow" pitchFamily="34" charset="0"/>
                </a:rPr>
                <a:t>Meat &amp; Livestock</a:t>
              </a:r>
            </a:p>
            <a:p>
              <a:pPr marL="487640" indent="-487640" algn="ctr">
                <a:lnSpc>
                  <a:spcPct val="40000"/>
                </a:lnSpc>
                <a:spcBef>
                  <a:spcPct val="50000"/>
                </a:spcBef>
              </a:pPr>
              <a:r>
                <a:rPr lang="en-IE" sz="2300" dirty="0">
                  <a:solidFill>
                    <a:schemeClr val="bg1"/>
                  </a:solidFill>
                  <a:latin typeface="Arial Narrow" pitchFamily="34" charset="0"/>
                </a:rPr>
                <a:t>€</a:t>
              </a:r>
              <a:r>
                <a:rPr lang="en-IE" sz="2300" dirty="0" smtClean="0">
                  <a:solidFill>
                    <a:schemeClr val="bg1"/>
                  </a:solidFill>
                  <a:latin typeface="Arial Narrow" pitchFamily="34" charset="0"/>
                </a:rPr>
                <a:t>2,795m</a:t>
              </a:r>
              <a:endParaRPr lang="en-US" sz="2300" dirty="0">
                <a:solidFill>
                  <a:schemeClr val="bg1"/>
                </a:solidFill>
                <a:latin typeface="Arial Narrow" pitchFamily="34" charset="0"/>
              </a:endParaRPr>
            </a:p>
          </p:txBody>
        </p:sp>
        <p:sp>
          <p:nvSpPr>
            <p:cNvPr id="1970183" name="Text Box 27"/>
            <p:cNvSpPr txBox="1">
              <a:spLocks noChangeArrowheads="1"/>
            </p:cNvSpPr>
            <p:nvPr/>
          </p:nvSpPr>
          <p:spPr bwMode="auto">
            <a:xfrm>
              <a:off x="2931" y="2686"/>
              <a:ext cx="358" cy="145"/>
            </a:xfrm>
            <a:prstGeom prst="rect">
              <a:avLst/>
            </a:prstGeom>
            <a:noFill/>
            <a:ln w="38100" cmpd="dbl" algn="ctr">
              <a:noFill/>
              <a:miter lim="800000"/>
              <a:headEnd/>
              <a:tailEnd/>
            </a:ln>
          </p:spPr>
          <p:txBody>
            <a:bodyPr wrap="none" lIns="0" tIns="0" rIns="0" bIns="0" anchorCtr="1">
              <a:spAutoFit/>
            </a:bodyPr>
            <a:lstStyle/>
            <a:p>
              <a:pPr marL="487640" indent="-487640" algn="ctr">
                <a:lnSpc>
                  <a:spcPct val="40000"/>
                </a:lnSpc>
                <a:spcBef>
                  <a:spcPct val="50000"/>
                </a:spcBef>
              </a:pPr>
              <a:r>
                <a:rPr lang="en-IE" sz="2300" dirty="0">
                  <a:solidFill>
                    <a:schemeClr val="bg1"/>
                  </a:solidFill>
                  <a:latin typeface="Arial Narrow" pitchFamily="34" charset="0"/>
                </a:rPr>
                <a:t>Dairy</a:t>
              </a:r>
            </a:p>
            <a:p>
              <a:pPr marL="487640" indent="-487640" algn="ctr">
                <a:lnSpc>
                  <a:spcPct val="40000"/>
                </a:lnSpc>
                <a:spcBef>
                  <a:spcPct val="50000"/>
                </a:spcBef>
              </a:pPr>
              <a:r>
                <a:rPr lang="en-IE" sz="2300" dirty="0">
                  <a:solidFill>
                    <a:schemeClr val="bg1"/>
                  </a:solidFill>
                  <a:latin typeface="Arial Narrow" pitchFamily="34" charset="0"/>
                </a:rPr>
                <a:t>€</a:t>
              </a:r>
              <a:r>
                <a:rPr lang="en-IE" sz="2300" dirty="0" smtClean="0">
                  <a:solidFill>
                    <a:schemeClr val="bg1"/>
                  </a:solidFill>
                  <a:latin typeface="Arial Narrow" pitchFamily="34" charset="0"/>
                </a:rPr>
                <a:t>2,665m</a:t>
              </a:r>
              <a:endParaRPr lang="en-US" sz="2300" dirty="0">
                <a:solidFill>
                  <a:schemeClr val="bg1"/>
                </a:solidFill>
                <a:latin typeface="Arial Narrow" pitchFamily="34" charset="0"/>
              </a:endParaRPr>
            </a:p>
          </p:txBody>
        </p:sp>
        <p:sp>
          <p:nvSpPr>
            <p:cNvPr id="1970184" name="Text Box 28"/>
            <p:cNvSpPr txBox="1">
              <a:spLocks noChangeArrowheads="1"/>
            </p:cNvSpPr>
            <p:nvPr/>
          </p:nvSpPr>
          <p:spPr bwMode="auto">
            <a:xfrm>
              <a:off x="1371" y="2528"/>
              <a:ext cx="659" cy="145"/>
            </a:xfrm>
            <a:prstGeom prst="rect">
              <a:avLst/>
            </a:prstGeom>
            <a:noFill/>
            <a:ln w="38100" cmpd="dbl" algn="ctr">
              <a:noFill/>
              <a:miter lim="800000"/>
              <a:headEnd/>
              <a:tailEnd/>
            </a:ln>
          </p:spPr>
          <p:txBody>
            <a:bodyPr wrap="none" lIns="0" tIns="0" rIns="0" bIns="0" anchorCtr="1">
              <a:spAutoFit/>
            </a:bodyPr>
            <a:lstStyle/>
            <a:p>
              <a:pPr marL="487640" indent="-487640" algn="ctr">
                <a:lnSpc>
                  <a:spcPct val="40000"/>
                </a:lnSpc>
                <a:spcBef>
                  <a:spcPct val="50000"/>
                </a:spcBef>
              </a:pPr>
              <a:r>
                <a:rPr lang="en-IE" sz="2300" dirty="0">
                  <a:solidFill>
                    <a:schemeClr val="bg1"/>
                  </a:solidFill>
                  <a:latin typeface="Arial Narrow" pitchFamily="34" charset="0"/>
                </a:rPr>
                <a:t>Prepared Foods</a:t>
              </a:r>
            </a:p>
            <a:p>
              <a:pPr marL="487640" indent="-487640" algn="ctr">
                <a:lnSpc>
                  <a:spcPct val="40000"/>
                </a:lnSpc>
                <a:spcBef>
                  <a:spcPct val="50000"/>
                </a:spcBef>
              </a:pPr>
              <a:r>
                <a:rPr lang="en-IE" sz="2300" dirty="0">
                  <a:solidFill>
                    <a:schemeClr val="bg1"/>
                  </a:solidFill>
                  <a:latin typeface="Arial Narrow" pitchFamily="34" charset="0"/>
                </a:rPr>
                <a:t>€</a:t>
              </a:r>
              <a:r>
                <a:rPr lang="en-IE" sz="2300" dirty="0" smtClean="0">
                  <a:solidFill>
                    <a:schemeClr val="bg1"/>
                  </a:solidFill>
                  <a:latin typeface="Arial Narrow" pitchFamily="34" charset="0"/>
                </a:rPr>
                <a:t>1,540m</a:t>
              </a:r>
              <a:endParaRPr lang="en-US" sz="2300" dirty="0">
                <a:solidFill>
                  <a:schemeClr val="bg1"/>
                </a:solidFill>
                <a:latin typeface="Arial Narrow" pitchFamily="34" charset="0"/>
              </a:endParaRPr>
            </a:p>
          </p:txBody>
        </p:sp>
        <p:sp>
          <p:nvSpPr>
            <p:cNvPr id="1970185" name="Text Box 29"/>
            <p:cNvSpPr txBox="1">
              <a:spLocks noChangeArrowheads="1"/>
            </p:cNvSpPr>
            <p:nvPr/>
          </p:nvSpPr>
          <p:spPr bwMode="auto">
            <a:xfrm>
              <a:off x="1370" y="2188"/>
              <a:ext cx="822" cy="111"/>
            </a:xfrm>
            <a:prstGeom prst="rect">
              <a:avLst/>
            </a:prstGeom>
            <a:noFill/>
            <a:ln w="38100" cmpd="dbl" algn="ctr">
              <a:noFill/>
              <a:miter lim="800000"/>
              <a:headEnd/>
              <a:tailEnd/>
            </a:ln>
          </p:spPr>
          <p:txBody>
            <a:bodyPr wrap="none" lIns="0" tIns="0" rIns="0" bIns="0" anchorCtr="1">
              <a:spAutoFit/>
            </a:bodyPr>
            <a:lstStyle/>
            <a:p>
              <a:pPr marL="487640" indent="-487640" algn="ctr">
                <a:spcBef>
                  <a:spcPct val="50000"/>
                </a:spcBef>
              </a:pPr>
              <a:r>
                <a:rPr lang="en-IE" sz="2300" dirty="0">
                  <a:solidFill>
                    <a:schemeClr val="bg1"/>
                  </a:solidFill>
                  <a:latin typeface="Arial Narrow" pitchFamily="34" charset="0"/>
                </a:rPr>
                <a:t>Beverages €</a:t>
              </a:r>
              <a:r>
                <a:rPr lang="en-IE" sz="2300" dirty="0" smtClean="0">
                  <a:solidFill>
                    <a:schemeClr val="bg1"/>
                  </a:solidFill>
                  <a:latin typeface="Arial Narrow" pitchFamily="34" charset="0"/>
                </a:rPr>
                <a:t>1,220m</a:t>
              </a:r>
              <a:endParaRPr lang="en-US" sz="2300" dirty="0">
                <a:solidFill>
                  <a:schemeClr val="bg1"/>
                </a:solidFill>
                <a:latin typeface="Arial Narrow" pitchFamily="34" charset="0"/>
              </a:endParaRPr>
            </a:p>
          </p:txBody>
        </p:sp>
        <p:sp>
          <p:nvSpPr>
            <p:cNvPr id="1970186" name="Text Box 30"/>
            <p:cNvSpPr txBox="1">
              <a:spLocks noChangeArrowheads="1"/>
            </p:cNvSpPr>
            <p:nvPr/>
          </p:nvSpPr>
          <p:spPr bwMode="auto">
            <a:xfrm>
              <a:off x="1726" y="1826"/>
              <a:ext cx="649" cy="111"/>
            </a:xfrm>
            <a:prstGeom prst="rect">
              <a:avLst/>
            </a:prstGeom>
            <a:noFill/>
            <a:ln w="38100" cmpd="dbl" algn="ctr">
              <a:noFill/>
              <a:miter lim="800000"/>
              <a:headEnd/>
              <a:tailEnd/>
            </a:ln>
          </p:spPr>
          <p:txBody>
            <a:bodyPr wrap="none" lIns="0" tIns="0" rIns="0" bIns="0" anchorCtr="1">
              <a:spAutoFit/>
            </a:bodyPr>
            <a:lstStyle/>
            <a:p>
              <a:pPr marL="487640" indent="-487640" algn="ctr">
                <a:spcBef>
                  <a:spcPct val="50000"/>
                </a:spcBef>
              </a:pPr>
              <a:r>
                <a:rPr lang="en-IE" sz="2300" dirty="0">
                  <a:solidFill>
                    <a:schemeClr val="bg1"/>
                  </a:solidFill>
                  <a:latin typeface="Arial Narrow" pitchFamily="34" charset="0"/>
                </a:rPr>
                <a:t>Seafood </a:t>
              </a:r>
              <a:r>
                <a:rPr lang="en-IE" sz="2300" dirty="0" smtClean="0">
                  <a:solidFill>
                    <a:schemeClr val="bg1"/>
                  </a:solidFill>
                  <a:latin typeface="Arial Narrow" pitchFamily="34" charset="0"/>
                </a:rPr>
                <a:t>€420m</a:t>
              </a:r>
              <a:endParaRPr lang="en-US" sz="2300" dirty="0">
                <a:solidFill>
                  <a:schemeClr val="bg1"/>
                </a:solidFill>
                <a:latin typeface="Arial Narrow" pitchFamily="34" charset="0"/>
              </a:endParaRPr>
            </a:p>
          </p:txBody>
        </p:sp>
        <p:sp>
          <p:nvSpPr>
            <p:cNvPr id="1970187" name="Text Box 31"/>
            <p:cNvSpPr txBox="1">
              <a:spLocks noChangeArrowheads="1"/>
            </p:cNvSpPr>
            <p:nvPr/>
          </p:nvSpPr>
          <p:spPr bwMode="auto">
            <a:xfrm>
              <a:off x="2383" y="1736"/>
              <a:ext cx="820" cy="145"/>
            </a:xfrm>
            <a:prstGeom prst="rect">
              <a:avLst/>
            </a:prstGeom>
            <a:noFill/>
            <a:ln w="38100" cmpd="dbl" algn="ctr">
              <a:noFill/>
              <a:miter lim="800000"/>
              <a:headEnd/>
              <a:tailEnd/>
            </a:ln>
          </p:spPr>
          <p:txBody>
            <a:bodyPr wrap="square" lIns="0" tIns="0" rIns="0" bIns="0" anchorCtr="1">
              <a:spAutoFit/>
            </a:bodyPr>
            <a:lstStyle/>
            <a:p>
              <a:pPr marL="487640" indent="-487640" algn="ctr">
                <a:lnSpc>
                  <a:spcPct val="40000"/>
                </a:lnSpc>
                <a:spcBef>
                  <a:spcPct val="50000"/>
                </a:spcBef>
              </a:pPr>
              <a:r>
                <a:rPr lang="en-IE" sz="2300" dirty="0">
                  <a:solidFill>
                    <a:schemeClr val="bg1"/>
                  </a:solidFill>
                  <a:latin typeface="Arial Narrow" pitchFamily="34" charset="0"/>
                </a:rPr>
                <a:t>Hort</a:t>
              </a:r>
              <a:r>
                <a:rPr lang="en-IE" sz="2300" dirty="0" smtClean="0">
                  <a:solidFill>
                    <a:schemeClr val="bg1"/>
                  </a:solidFill>
                  <a:latin typeface="Arial Narrow" pitchFamily="34" charset="0"/>
                </a:rPr>
                <a:t>. &amp;</a:t>
              </a:r>
              <a:r>
                <a:rPr lang="en-IE" sz="2300" dirty="0">
                  <a:solidFill>
                    <a:schemeClr val="bg1"/>
                  </a:solidFill>
                  <a:latin typeface="Arial Narrow" pitchFamily="34" charset="0"/>
                </a:rPr>
                <a:t> </a:t>
              </a:r>
              <a:r>
                <a:rPr lang="en-IE" sz="2300" dirty="0" smtClean="0">
                  <a:solidFill>
                    <a:schemeClr val="bg1"/>
                  </a:solidFill>
                  <a:latin typeface="Arial Narrow" pitchFamily="34" charset="0"/>
                </a:rPr>
                <a:t>Cereals</a:t>
              </a:r>
              <a:r>
                <a:rPr lang="en-IE" sz="2300" dirty="0">
                  <a:solidFill>
                    <a:schemeClr val="bg1"/>
                  </a:solidFill>
                  <a:latin typeface="Arial Narrow" pitchFamily="34" charset="0"/>
                </a:rPr>
                <a:t>. </a:t>
              </a:r>
            </a:p>
            <a:p>
              <a:pPr marL="487640" indent="-487640" algn="ctr">
                <a:lnSpc>
                  <a:spcPct val="40000"/>
                </a:lnSpc>
                <a:spcBef>
                  <a:spcPct val="50000"/>
                </a:spcBef>
              </a:pPr>
              <a:r>
                <a:rPr lang="en-IE" sz="2300" dirty="0">
                  <a:solidFill>
                    <a:schemeClr val="bg1"/>
                  </a:solidFill>
                  <a:latin typeface="Arial Narrow" pitchFamily="34" charset="0"/>
                </a:rPr>
                <a:t>€</a:t>
              </a:r>
              <a:r>
                <a:rPr lang="en-IE" sz="2300" dirty="0" smtClean="0">
                  <a:solidFill>
                    <a:schemeClr val="bg1"/>
                  </a:solidFill>
                  <a:latin typeface="Arial Narrow" pitchFamily="34" charset="0"/>
                </a:rPr>
                <a:t>210m</a:t>
              </a:r>
              <a:endParaRPr lang="en-US" sz="2300" dirty="0">
                <a:solidFill>
                  <a:schemeClr val="bg1"/>
                </a:solidFill>
                <a:latin typeface="Arial Narrow" pitchFamily="34" charset="0"/>
              </a:endParaRPr>
            </a:p>
          </p:txBody>
        </p:sp>
      </p:grpSp>
      <p:sp>
        <p:nvSpPr>
          <p:cNvPr id="2077715" name="Rectangle 19"/>
          <p:cNvSpPr>
            <a:spLocks noGrp="1" noChangeArrowheads="1"/>
          </p:cNvSpPr>
          <p:nvPr>
            <p:ph type="title"/>
          </p:nvPr>
        </p:nvSpPr>
        <p:spPr>
          <a:xfrm>
            <a:off x="648072" y="189776"/>
            <a:ext cx="9022681" cy="1950720"/>
          </a:xfrm>
        </p:spPr>
        <p:txBody>
          <a:bodyPr/>
          <a:lstStyle/>
          <a:p>
            <a:pPr algn="l" eaLnBrk="1" hangingPunct="1">
              <a:defRPr/>
            </a:pPr>
            <a:r>
              <a:rPr lang="en-IE" sz="4600" dirty="0">
                <a:latin typeface="Arial Narrow" pitchFamily="34" charset="0"/>
              </a:rPr>
              <a:t>Export Performance </a:t>
            </a:r>
            <a:r>
              <a:rPr lang="en-IE" sz="4600" dirty="0" smtClean="0">
                <a:latin typeface="Arial Narrow" pitchFamily="34" charset="0"/>
              </a:rPr>
              <a:t>2011</a:t>
            </a:r>
            <a:endParaRPr lang="en-GB" sz="4600" dirty="0">
              <a:latin typeface="Arial Narrow" pitchFamily="34"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start page"/>
          <p:cNvPicPr>
            <a:picLocks noChangeAspect="1" noChangeArrowheads="1"/>
          </p:cNvPicPr>
          <p:nvPr/>
        </p:nvPicPr>
        <p:blipFill>
          <a:blip r:embed="rId3" cstate="print"/>
          <a:srcRect/>
          <a:stretch>
            <a:fillRect/>
          </a:stretch>
        </p:blipFill>
        <p:spPr bwMode="auto">
          <a:xfrm>
            <a:off x="1" y="1276401"/>
            <a:ext cx="13004800" cy="7272807"/>
          </a:xfrm>
          <a:prstGeom prst="rect">
            <a:avLst/>
          </a:prstGeom>
          <a:noFill/>
          <a:ln w="9525">
            <a:noFill/>
            <a:miter lim="800000"/>
            <a:headEnd/>
            <a:tailEnd/>
          </a:ln>
          <a:effectLst>
            <a:softEdge rad="127000"/>
          </a:effectLst>
        </p:spPr>
      </p:pic>
      <p:sp>
        <p:nvSpPr>
          <p:cNvPr id="2" name="Title 1"/>
          <p:cNvSpPr>
            <a:spLocks noGrp="1"/>
          </p:cNvSpPr>
          <p:nvPr>
            <p:ph type="title"/>
          </p:nvPr>
        </p:nvSpPr>
        <p:spPr>
          <a:xfrm>
            <a:off x="360041" y="261784"/>
            <a:ext cx="9886776" cy="1950720"/>
          </a:xfrm>
        </p:spPr>
        <p:txBody>
          <a:bodyPr/>
          <a:lstStyle/>
          <a:p>
            <a:pPr algn="l" eaLnBrk="1" hangingPunct="1">
              <a:lnSpc>
                <a:spcPct val="150000"/>
              </a:lnSpc>
              <a:defRPr/>
            </a:pPr>
            <a:r>
              <a:rPr lang="en-IE" sz="3900" dirty="0" smtClean="0">
                <a:effectLst>
                  <a:outerShdw blurRad="38100" dist="38100" dir="2700000" algn="tl">
                    <a:srgbClr val="000000">
                      <a:alpha val="43137"/>
                    </a:srgbClr>
                  </a:outerShdw>
                </a:effectLst>
              </a:rPr>
              <a:t>Trend in exports by region</a:t>
            </a:r>
            <a:endParaRPr lang="en-IE" sz="3900" dirty="0">
              <a:effectLst>
                <a:outerShdw blurRad="38100" dist="38100" dir="2700000" algn="tl">
                  <a:srgbClr val="000000">
                    <a:alpha val="43137"/>
                  </a:srgbClr>
                </a:outerShdw>
              </a:effectLst>
            </a:endParaRPr>
          </a:p>
        </p:txBody>
      </p:sp>
      <p:sp>
        <p:nvSpPr>
          <p:cNvPr id="1974275" name="TextBox 4"/>
          <p:cNvSpPr txBox="1">
            <a:spLocks noChangeArrowheads="1"/>
          </p:cNvSpPr>
          <p:nvPr/>
        </p:nvSpPr>
        <p:spPr bwMode="auto">
          <a:xfrm>
            <a:off x="2037904" y="1492424"/>
            <a:ext cx="8274554" cy="685306"/>
          </a:xfrm>
          <a:prstGeom prst="rect">
            <a:avLst/>
          </a:prstGeom>
          <a:noFill/>
          <a:ln w="9525">
            <a:noFill/>
            <a:miter lim="800000"/>
            <a:headEnd/>
            <a:tailEnd/>
          </a:ln>
        </p:spPr>
        <p:txBody>
          <a:bodyPr wrap="none" lIns="130038" tIns="65019" rIns="130038" bIns="65019">
            <a:spAutoFit/>
          </a:bodyPr>
          <a:lstStyle/>
          <a:p>
            <a:pPr algn="ctr">
              <a:spcBef>
                <a:spcPct val="50000"/>
              </a:spcBef>
            </a:pPr>
            <a:r>
              <a:rPr lang="en-IE" sz="3600" b="1" dirty="0">
                <a:solidFill>
                  <a:schemeClr val="bg1"/>
                </a:solidFill>
                <a:latin typeface="Arial Narrow" pitchFamily="34" charset="0"/>
              </a:rPr>
              <a:t>Exports by region, </a:t>
            </a:r>
            <a:r>
              <a:rPr lang="en-IE" sz="3600" b="1" dirty="0" smtClean="0">
                <a:solidFill>
                  <a:schemeClr val="bg1"/>
                </a:solidFill>
                <a:latin typeface="Arial Narrow" pitchFamily="34" charset="0"/>
              </a:rPr>
              <a:t>2011 </a:t>
            </a:r>
            <a:r>
              <a:rPr lang="en-IE" sz="3600" b="1" dirty="0">
                <a:solidFill>
                  <a:schemeClr val="bg1"/>
                </a:solidFill>
                <a:latin typeface="Arial Narrow" pitchFamily="34" charset="0"/>
              </a:rPr>
              <a:t>vs. </a:t>
            </a:r>
            <a:r>
              <a:rPr lang="en-IE" sz="3600" b="1" dirty="0" smtClean="0">
                <a:solidFill>
                  <a:schemeClr val="bg1"/>
                </a:solidFill>
                <a:latin typeface="Arial Narrow" pitchFamily="34" charset="0"/>
              </a:rPr>
              <a:t>2010 </a:t>
            </a:r>
            <a:r>
              <a:rPr lang="en-IE" sz="3600" b="1" dirty="0">
                <a:solidFill>
                  <a:schemeClr val="bg1"/>
                </a:solidFill>
                <a:latin typeface="Arial Narrow" pitchFamily="34" charset="0"/>
              </a:rPr>
              <a:t>(% Change)</a:t>
            </a:r>
          </a:p>
        </p:txBody>
      </p:sp>
      <p:graphicFrame>
        <p:nvGraphicFramePr>
          <p:cNvPr id="6" name="Chart Placeholder 5"/>
          <p:cNvGraphicFramePr>
            <a:graphicFrameLocks noGrp="1"/>
          </p:cNvGraphicFramePr>
          <p:nvPr>
            <p:ph type="chart" idx="1"/>
          </p:nvPr>
        </p:nvGraphicFramePr>
        <p:xfrm>
          <a:off x="309712" y="2500535"/>
          <a:ext cx="11665296" cy="5851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1029792" y="1924472"/>
          <a:ext cx="5472608" cy="331236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lobe_Jun2011.jpg"/>
          <p:cNvPicPr>
            <a:picLocks noChangeAspect="1"/>
          </p:cNvPicPr>
          <p:nvPr/>
        </p:nvPicPr>
        <p:blipFill>
          <a:blip r:embed="rId3" cstate="print">
            <a:lum bright="-38000"/>
          </a:blip>
          <a:stretch>
            <a:fillRect/>
          </a:stretch>
        </p:blipFill>
        <p:spPr>
          <a:xfrm>
            <a:off x="0" y="0"/>
            <a:ext cx="13004800" cy="8549208"/>
          </a:xfrm>
          <a:prstGeom prst="rect">
            <a:avLst/>
          </a:prstGeom>
        </p:spPr>
      </p:pic>
      <p:sp>
        <p:nvSpPr>
          <p:cNvPr id="1846274" name="Rectangle 2"/>
          <p:cNvSpPr>
            <a:spLocks noGrp="1" noChangeArrowheads="1"/>
          </p:cNvSpPr>
          <p:nvPr>
            <p:ph type="title"/>
          </p:nvPr>
        </p:nvSpPr>
        <p:spPr>
          <a:xfrm>
            <a:off x="504059" y="405800"/>
            <a:ext cx="11903000" cy="942608"/>
          </a:xfrm>
        </p:spPr>
        <p:txBody>
          <a:bodyPr/>
          <a:lstStyle/>
          <a:p>
            <a:pPr algn="l" eaLnBrk="1" hangingPunct="1">
              <a:defRPr/>
            </a:pPr>
            <a:r>
              <a:rPr lang="en-GB" sz="4600" dirty="0">
                <a:solidFill>
                  <a:schemeClr val="bg1"/>
                </a:solidFill>
                <a:latin typeface="Arial Narrow" pitchFamily="34" charset="0"/>
              </a:rPr>
              <a:t>Distribution of </a:t>
            </a:r>
            <a:r>
              <a:rPr lang="en-GB" sz="4600" dirty="0" smtClean="0">
                <a:solidFill>
                  <a:schemeClr val="bg1"/>
                </a:solidFill>
                <a:latin typeface="Arial Narrow" pitchFamily="34" charset="0"/>
              </a:rPr>
              <a:t>Food </a:t>
            </a:r>
            <a:r>
              <a:rPr lang="en-GB" sz="4600" dirty="0">
                <a:solidFill>
                  <a:schemeClr val="bg1"/>
                </a:solidFill>
                <a:latin typeface="Arial Narrow" pitchFamily="34" charset="0"/>
              </a:rPr>
              <a:t>&amp; Drink </a:t>
            </a:r>
            <a:r>
              <a:rPr lang="en-GB" sz="4600" dirty="0" smtClean="0">
                <a:solidFill>
                  <a:schemeClr val="bg1"/>
                </a:solidFill>
                <a:latin typeface="Arial Narrow" pitchFamily="34" charset="0"/>
              </a:rPr>
              <a:t>Exports (%)</a:t>
            </a:r>
            <a:endParaRPr lang="en-GB" sz="4600" dirty="0">
              <a:solidFill>
                <a:schemeClr val="bg1"/>
              </a:solidFill>
              <a:latin typeface="Arial Narrow" pitchFamily="34" charset="0"/>
            </a:endParaRPr>
          </a:p>
        </p:txBody>
      </p:sp>
      <p:graphicFrame>
        <p:nvGraphicFramePr>
          <p:cNvPr id="4" name="Chart 3"/>
          <p:cNvGraphicFramePr/>
          <p:nvPr/>
        </p:nvGraphicFramePr>
        <p:xfrm>
          <a:off x="525736" y="2068488"/>
          <a:ext cx="11809312" cy="61926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ord Bia Presentation Template">
  <a:themeElements>
    <a:clrScheme name="Bord Bía Colours">
      <a:dk1>
        <a:srgbClr val="262672"/>
      </a:dk1>
      <a:lt1>
        <a:srgbClr val="FFFFFF"/>
      </a:lt1>
      <a:dk2>
        <a:srgbClr val="000000"/>
      </a:dk2>
      <a:lt2>
        <a:srgbClr val="FFFFFF"/>
      </a:lt2>
      <a:accent1>
        <a:srgbClr val="69BE28"/>
      </a:accent1>
      <a:accent2>
        <a:srgbClr val="262672"/>
      </a:accent2>
      <a:accent3>
        <a:srgbClr val="729900"/>
      </a:accent3>
      <a:accent4>
        <a:srgbClr val="000000"/>
      </a:accent4>
      <a:accent5>
        <a:srgbClr val="AFCEAE"/>
      </a:accent5>
      <a:accent6>
        <a:srgbClr val="2D2D8A"/>
      </a:accent6>
      <a:hlink>
        <a:srgbClr val="009999"/>
      </a:hlink>
      <a:folHlink>
        <a:srgbClr val="99CC00"/>
      </a:folHlink>
    </a:clrScheme>
    <a:fontScheme name="Bord Bía">
      <a:majorFont>
        <a:latin typeface="Arial"/>
        <a:ea typeface="ヒラギノ角ゴ Pro W3"/>
        <a:cs typeface="ヒラギノ角ゴ Pro W3"/>
      </a:majorFont>
      <a:minorFont>
        <a:latin typeface="Arial"/>
        <a:ea typeface="ヒラギノ角ゴ Pro W3"/>
        <a:cs typeface="ヒラギノ角ゴ Pro W3"/>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Slid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Bord Bia Presentation Template</Template>
  <TotalTime>0</TotalTime>
  <Pages>0</Pages>
  <Words>838</Words>
  <Characters>0</Characters>
  <Application>Microsoft Office PowerPoint</Application>
  <PresentationFormat>Custom</PresentationFormat>
  <Lines>0</Lines>
  <Paragraphs>199</Paragraphs>
  <Slides>27</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Bord Bia Presentation Template</vt:lpstr>
      <vt:lpstr>Worksheet</vt:lpstr>
      <vt:lpstr>Tracking the performance of Irish Food and Beverage exports</vt:lpstr>
      <vt:lpstr>Outline </vt:lpstr>
      <vt:lpstr>Irish Farms</vt:lpstr>
      <vt:lpstr> </vt:lpstr>
      <vt:lpstr>Slide 5</vt:lpstr>
      <vt:lpstr>Export performance</vt:lpstr>
      <vt:lpstr>Export Performance 2011</vt:lpstr>
      <vt:lpstr>Trend in exports by region</vt:lpstr>
      <vt:lpstr>Distribution of Food &amp; Drink Exports (%)</vt:lpstr>
      <vt:lpstr>2012 Performance to data</vt:lpstr>
      <vt:lpstr>Slide 11</vt:lpstr>
      <vt:lpstr>Slide 12</vt:lpstr>
      <vt:lpstr>Slide 13</vt:lpstr>
      <vt:lpstr>Livestock developments</vt:lpstr>
      <vt:lpstr>Irish Cattle Herd (June ’12 survey)</vt:lpstr>
      <vt:lpstr>Slide 16</vt:lpstr>
      <vt:lpstr>Slide 17</vt:lpstr>
      <vt:lpstr>Meat Supply Outlook</vt:lpstr>
      <vt:lpstr>Slide 19</vt:lpstr>
      <vt:lpstr>Slide 20</vt:lpstr>
      <vt:lpstr>Slide 21</vt:lpstr>
      <vt:lpstr>Meat exports</vt:lpstr>
      <vt:lpstr>Slide 23</vt:lpstr>
      <vt:lpstr>Slide 24</vt:lpstr>
      <vt:lpstr>Slide 25</vt:lpstr>
      <vt:lpstr>Summary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2010-02-19T12:17:33Z</dcterms:created>
  <dcterms:modified xsi:type="dcterms:W3CDTF">2012-11-20T16:23:38Z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-183501224</vt:i4>
  </property>
  <property fmtid="{D5CDD505-2E9C-101B-9397-08002B2CF9AE}" pid="4" name="_PreviousAdHocReviewCycleID">
    <vt:i4>-1725406702</vt:i4>
  </property>
</Properties>
</file>

<file path=userCustomization/customUI.xml><?xml version="1.0" encoding="utf-8"?>
<mso:customUI xmlns:mso="http://schemas.microsoft.com/office/2006/01/customui">
  <mso:ribbon>
    <mso:qat>
      <mso:documentControls>
        <mso:control idQ="mso:FilePrintPreview" visible="true"/>
        <mso:control idQ="mso:SlideLayoutGallery" visible="true"/>
        <mso:control idQ="mso:SlideNewGallery" visible="true"/>
        <mso:control idQ="mso:Spelling" visible="true"/>
        <mso:control idQ="mso:SlideShowFromBeginning" visible="true"/>
      </mso:documentControls>
    </mso:qat>
  </mso:ribbon>
</mso:customUI>
</file>