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theme/themeOverride14.xml" ContentType="application/vnd.openxmlformats-officedocument.themeOverr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330" r:id="rId2"/>
    <p:sldId id="331" r:id="rId3"/>
    <p:sldId id="347" r:id="rId4"/>
    <p:sldId id="345" r:id="rId5"/>
    <p:sldId id="332" r:id="rId6"/>
    <p:sldId id="334" r:id="rId7"/>
    <p:sldId id="333" r:id="rId8"/>
    <p:sldId id="340" r:id="rId9"/>
    <p:sldId id="337" r:id="rId10"/>
    <p:sldId id="338" r:id="rId11"/>
    <p:sldId id="341" r:id="rId12"/>
    <p:sldId id="342" r:id="rId13"/>
    <p:sldId id="343" r:id="rId14"/>
    <p:sldId id="346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</p:sldIdLst>
  <p:sldSz cx="9144000" cy="6858000" type="screen4x3"/>
  <p:notesSz cx="6670675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990033"/>
    <a:srgbClr val="FF9933"/>
    <a:srgbClr val="CCCC33"/>
    <a:srgbClr val="666699"/>
    <a:srgbClr val="0099CC"/>
    <a:srgbClr val="66CC00"/>
    <a:srgbClr val="666633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9762" autoAdjust="0"/>
  </p:normalViewPr>
  <p:slideViewPr>
    <p:cSldViewPr snapToGrid="0">
      <p:cViewPr>
        <p:scale>
          <a:sx n="75" d="100"/>
          <a:sy n="75" d="100"/>
        </p:scale>
        <p:origin x="-924" y="-186"/>
      </p:cViewPr>
      <p:guideLst>
        <p:guide orient="horz" pos="2160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20" y="-102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ublic\Common\Bop_Share\BOP%20Training\Seminar\Presentation_da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6\BOP\Public\Common\Bop_Share\BOP%20Training\Seminar\SMcD_workings\Eurostat_ITS_2004-2010.xls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6\BOP\Public\Common\Bop_Share\BOP%20Training\Seminar\SMcD_workings\Goods_Services.xlsx" TargetMode="External"/><Relationship Id="rId1" Type="http://schemas.openxmlformats.org/officeDocument/2006/relationships/themeOverride" Target="../theme/themeOverrid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DMFILE06\BOP\Public\Common\Bop_Share\BOP%20Training\Seminar\SMcD_workings\Eurostat_ITS_2004-2010.xls" TargetMode="External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DMFILE06\BOP\Public\Common\Bop_Share\BOP%20Training\Seminar\SMcD_workings\FDI.xls" TargetMode="External"/><Relationship Id="rId1" Type="http://schemas.openxmlformats.org/officeDocument/2006/relationships/themeOverride" Target="../theme/themeOverride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DMFILE06\BOP\Public\Common\Bop_Share\BOP%20Training\Seminar\SMcD_workings\FDI.xls" TargetMode="External"/><Relationship Id="rId1" Type="http://schemas.openxmlformats.org/officeDocument/2006/relationships/themeOverride" Target="../theme/themeOverride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DMFILE06\BOP\Public\Common\Bop_Share\BOP%20Training\Seminar\SMcD_workings\FDI.xls" TargetMode="External"/><Relationship Id="rId1" Type="http://schemas.openxmlformats.org/officeDocument/2006/relationships/themeOverride" Target="../theme/themeOverride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DMFILE06\BOP\Public\Common\Bop_Share\BOP%20Training\Seminar\SMcD_workings\FDI.xls" TargetMode="External"/><Relationship Id="rId1" Type="http://schemas.openxmlformats.org/officeDocument/2006/relationships/themeOverride" Target="../theme/themeOverride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DMFILE06\BOP\Public\Common\Bop_Share\BOP%20Training\Seminar\SMcD_workings\FDI.xls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Fin_Acc_detai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Fin_Acc_detai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BOP%20Training\Seminar\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12"/>
  <c:chart>
    <c:autoTitleDeleted val="1"/>
    <c:plotArea>
      <c:layout/>
      <c:lineChart>
        <c:grouping val="standard"/>
        <c:ser>
          <c:idx val="0"/>
          <c:order val="0"/>
          <c:tx>
            <c:strRef>
              <c:f>Balance!$B$1</c:f>
              <c:strCache>
                <c:ptCount val="1"/>
                <c:pt idx="0">
                  <c:v>Balance on Current Account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Balance!$A$2:$A$44</c:f>
              <c:strCache>
                <c:ptCount val="43"/>
                <c:pt idx="0">
                  <c:v>2001 Q1</c:v>
                </c:pt>
                <c:pt idx="1">
                  <c:v>2001 Q2</c:v>
                </c:pt>
                <c:pt idx="2">
                  <c:v>2001 Q3</c:v>
                </c:pt>
                <c:pt idx="3">
                  <c:v>2001 Q4</c:v>
                </c:pt>
                <c:pt idx="4">
                  <c:v>2002 Q1</c:v>
                </c:pt>
                <c:pt idx="5">
                  <c:v>2002 Q2</c:v>
                </c:pt>
                <c:pt idx="6">
                  <c:v>2002 Q3</c:v>
                </c:pt>
                <c:pt idx="7">
                  <c:v>2002 Q4</c:v>
                </c:pt>
                <c:pt idx="8">
                  <c:v>2003 Q1</c:v>
                </c:pt>
                <c:pt idx="9">
                  <c:v>2003 Q2</c:v>
                </c:pt>
                <c:pt idx="10">
                  <c:v>2003 Q3</c:v>
                </c:pt>
                <c:pt idx="11">
                  <c:v>2003 Q4</c:v>
                </c:pt>
                <c:pt idx="12">
                  <c:v>2004 Q1</c:v>
                </c:pt>
                <c:pt idx="13">
                  <c:v>2004 Q2</c:v>
                </c:pt>
                <c:pt idx="14">
                  <c:v>2004 Q3</c:v>
                </c:pt>
                <c:pt idx="15">
                  <c:v>2004 Q4</c:v>
                </c:pt>
                <c:pt idx="16">
                  <c:v>2005 Q1</c:v>
                </c:pt>
                <c:pt idx="17">
                  <c:v>2005 Q2</c:v>
                </c:pt>
                <c:pt idx="18">
                  <c:v>2005 Q3</c:v>
                </c:pt>
                <c:pt idx="19">
                  <c:v>2005 Q4</c:v>
                </c:pt>
                <c:pt idx="20">
                  <c:v>2006 Q1</c:v>
                </c:pt>
                <c:pt idx="21">
                  <c:v>2006 Q2</c:v>
                </c:pt>
                <c:pt idx="22">
                  <c:v>2006 Q3</c:v>
                </c:pt>
                <c:pt idx="23">
                  <c:v>2006 Q4</c:v>
                </c:pt>
                <c:pt idx="24">
                  <c:v>2007 Q1</c:v>
                </c:pt>
                <c:pt idx="25">
                  <c:v>2007 Q2</c:v>
                </c:pt>
                <c:pt idx="26">
                  <c:v>2007 Q3</c:v>
                </c:pt>
                <c:pt idx="27">
                  <c:v>2007 Q4</c:v>
                </c:pt>
                <c:pt idx="28">
                  <c:v>2008 Q1</c:v>
                </c:pt>
                <c:pt idx="29">
                  <c:v>2008 Q2</c:v>
                </c:pt>
                <c:pt idx="30">
                  <c:v>2008 Q3</c:v>
                </c:pt>
                <c:pt idx="31">
                  <c:v>2008 Q4</c:v>
                </c:pt>
                <c:pt idx="32">
                  <c:v>2009 Q1</c:v>
                </c:pt>
                <c:pt idx="33">
                  <c:v>2009 Q2</c:v>
                </c:pt>
                <c:pt idx="34">
                  <c:v>2009 Q3</c:v>
                </c:pt>
                <c:pt idx="35">
                  <c:v>2009 Q4</c:v>
                </c:pt>
                <c:pt idx="36">
                  <c:v>2010 Q1</c:v>
                </c:pt>
                <c:pt idx="37">
                  <c:v>2010 Q2</c:v>
                </c:pt>
                <c:pt idx="38">
                  <c:v>2010 Q3</c:v>
                </c:pt>
                <c:pt idx="39">
                  <c:v>2010 Q4</c:v>
                </c:pt>
                <c:pt idx="40">
                  <c:v>2011 Q1</c:v>
                </c:pt>
                <c:pt idx="41">
                  <c:v>2011 Q2</c:v>
                </c:pt>
                <c:pt idx="42">
                  <c:v>2011 Q3</c:v>
                </c:pt>
              </c:strCache>
            </c:strRef>
          </c:cat>
          <c:val>
            <c:numRef>
              <c:f>Balance!$B$2:$B$44</c:f>
              <c:numCache>
                <c:formatCode>General</c:formatCode>
                <c:ptCount val="43"/>
                <c:pt idx="0">
                  <c:v>-508</c:v>
                </c:pt>
                <c:pt idx="1">
                  <c:v>-26</c:v>
                </c:pt>
                <c:pt idx="2">
                  <c:v>126</c:v>
                </c:pt>
                <c:pt idx="3">
                  <c:v>-349</c:v>
                </c:pt>
                <c:pt idx="4">
                  <c:v>-741</c:v>
                </c:pt>
                <c:pt idx="5">
                  <c:v>-1244</c:v>
                </c:pt>
                <c:pt idx="6">
                  <c:v>174</c:v>
                </c:pt>
                <c:pt idx="7">
                  <c:v>516</c:v>
                </c:pt>
                <c:pt idx="8">
                  <c:v>-753</c:v>
                </c:pt>
                <c:pt idx="9">
                  <c:v>88</c:v>
                </c:pt>
                <c:pt idx="10">
                  <c:v>103</c:v>
                </c:pt>
                <c:pt idx="11">
                  <c:v>560</c:v>
                </c:pt>
                <c:pt idx="12">
                  <c:v>-107</c:v>
                </c:pt>
                <c:pt idx="13">
                  <c:v>-149</c:v>
                </c:pt>
                <c:pt idx="14">
                  <c:v>-359</c:v>
                </c:pt>
                <c:pt idx="15">
                  <c:v>-252</c:v>
                </c:pt>
                <c:pt idx="16">
                  <c:v>-2009</c:v>
                </c:pt>
                <c:pt idx="17">
                  <c:v>-1250</c:v>
                </c:pt>
                <c:pt idx="18">
                  <c:v>-1215</c:v>
                </c:pt>
                <c:pt idx="19">
                  <c:v>-1216</c:v>
                </c:pt>
                <c:pt idx="20">
                  <c:v>-2302</c:v>
                </c:pt>
                <c:pt idx="21">
                  <c:v>-1437</c:v>
                </c:pt>
                <c:pt idx="22">
                  <c:v>-1227</c:v>
                </c:pt>
                <c:pt idx="23">
                  <c:v>-1338</c:v>
                </c:pt>
                <c:pt idx="24">
                  <c:v>-3624</c:v>
                </c:pt>
                <c:pt idx="25">
                  <c:v>-2096</c:v>
                </c:pt>
                <c:pt idx="26">
                  <c:v>-1641</c:v>
                </c:pt>
                <c:pt idx="27">
                  <c:v>-2763</c:v>
                </c:pt>
                <c:pt idx="28">
                  <c:v>-3997</c:v>
                </c:pt>
                <c:pt idx="29">
                  <c:v>-2563</c:v>
                </c:pt>
                <c:pt idx="30">
                  <c:v>-2976</c:v>
                </c:pt>
                <c:pt idx="31">
                  <c:v>-633</c:v>
                </c:pt>
                <c:pt idx="32">
                  <c:v>-2539</c:v>
                </c:pt>
                <c:pt idx="33">
                  <c:v>-1458</c:v>
                </c:pt>
                <c:pt idx="34">
                  <c:v>-686</c:v>
                </c:pt>
                <c:pt idx="35">
                  <c:v>-14</c:v>
                </c:pt>
                <c:pt idx="36">
                  <c:v>-1468</c:v>
                </c:pt>
                <c:pt idx="37">
                  <c:v>-504</c:v>
                </c:pt>
                <c:pt idx="38">
                  <c:v>1178</c:v>
                </c:pt>
                <c:pt idx="39">
                  <c:v>1555</c:v>
                </c:pt>
                <c:pt idx="40">
                  <c:v>-1031</c:v>
                </c:pt>
                <c:pt idx="41">
                  <c:v>-488</c:v>
                </c:pt>
                <c:pt idx="42">
                  <c:v>850</c:v>
                </c:pt>
              </c:numCache>
            </c:numRef>
          </c:val>
        </c:ser>
        <c:marker val="1"/>
        <c:axId val="188003072"/>
        <c:axId val="188005376"/>
      </c:lineChart>
      <c:catAx>
        <c:axId val="188003072"/>
        <c:scaling>
          <c:orientation val="minMax"/>
        </c:scaling>
        <c:axPos val="b"/>
        <c:numFmt formatCode="General" sourceLinked="1"/>
        <c:majorTickMark val="in"/>
        <c:minorTickMark val="out"/>
        <c:tickLblPos val="low"/>
        <c:spPr>
          <a:ln w="25400">
            <a:solidFill>
              <a:srgbClr val="000000"/>
            </a:solidFill>
          </a:ln>
        </c:spPr>
        <c:txPr>
          <a:bodyPr rot="0" vert="horz"/>
          <a:lstStyle/>
          <a:p>
            <a:pPr>
              <a:defRPr lang="en-IE"/>
            </a:pPr>
            <a:endParaRPr lang="en-US"/>
          </a:p>
        </c:txPr>
        <c:crossAx val="188005376"/>
        <c:crosses val="autoZero"/>
        <c:auto val="1"/>
        <c:lblAlgn val="ctr"/>
        <c:lblOffset val="100"/>
        <c:tickLblSkip val="4"/>
      </c:catAx>
      <c:valAx>
        <c:axId val="18800537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n-IE"/>
                </a:pPr>
                <a:r>
                  <a:rPr lang="en-US"/>
                  <a:t>€ m</a:t>
                </a:r>
              </a:p>
            </c:rich>
          </c:tx>
          <c:layout/>
        </c:title>
        <c:numFmt formatCode="#,##0" sourceLinked="0"/>
        <c:majorTickMark val="none"/>
        <c:tickLblPos val="nextTo"/>
        <c:txPr>
          <a:bodyPr rot="0" vert="horz"/>
          <a:lstStyle/>
          <a:p>
            <a:pPr>
              <a:defRPr lang="en-IE"/>
            </a:pPr>
            <a:endParaRPr lang="en-US"/>
          </a:p>
        </c:txPr>
        <c:crossAx val="18800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 i="0" baseline="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8"/>
  <c:chart>
    <c:title>
      <c:tx>
        <c:rich>
          <a:bodyPr/>
          <a:lstStyle/>
          <a:p>
            <a:pPr>
              <a:defRPr lang="en-IE"/>
            </a:pPr>
            <a:r>
              <a:rPr lang="en-IE" dirty="0" smtClean="0"/>
              <a:t>Assets of</a:t>
            </a:r>
            <a:r>
              <a:rPr lang="en-IE" baseline="0" dirty="0" smtClean="0"/>
              <a:t> Ireland at end 2010</a:t>
            </a:r>
            <a:endParaRPr lang="en-IE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cat>
            <c:strRef>
              <c:f>CPIS!$A$11:$A$16</c:f>
              <c:strCache>
                <c:ptCount val="6"/>
                <c:pt idx="0">
                  <c:v>All Countries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France</c:v>
                </c:pt>
                <c:pt idx="4">
                  <c:v>Germany</c:v>
                </c:pt>
                <c:pt idx="5">
                  <c:v>Italy</c:v>
                </c:pt>
              </c:strCache>
            </c:strRef>
          </c:cat>
          <c:val>
            <c:numRef>
              <c:f>CPIS!$B$11:$B$16</c:f>
              <c:numCache>
                <c:formatCode>#,##0</c:formatCode>
                <c:ptCount val="6"/>
                <c:pt idx="0">
                  <c:v>1438459</c:v>
                </c:pt>
                <c:pt idx="1">
                  <c:v>399000</c:v>
                </c:pt>
                <c:pt idx="2">
                  <c:v>257053</c:v>
                </c:pt>
                <c:pt idx="3">
                  <c:v>105084</c:v>
                </c:pt>
                <c:pt idx="4">
                  <c:v>92811</c:v>
                </c:pt>
                <c:pt idx="5">
                  <c:v>87578</c:v>
                </c:pt>
              </c:numCache>
            </c:numRef>
          </c:val>
        </c:ser>
        <c:gapWidth val="75"/>
        <c:overlap val="-25"/>
        <c:axId val="190333696"/>
        <c:axId val="190335232"/>
      </c:barChart>
      <c:catAx>
        <c:axId val="190333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E" sz="1600" baseline="0"/>
            </a:pPr>
            <a:endParaRPr lang="en-US"/>
          </a:p>
        </c:txPr>
        <c:crossAx val="190335232"/>
        <c:crosses val="autoZero"/>
        <c:auto val="1"/>
        <c:lblAlgn val="ctr"/>
        <c:lblOffset val="100"/>
      </c:catAx>
      <c:valAx>
        <c:axId val="190335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 dirty="0" smtClean="0"/>
                  <a:t>€</a:t>
                </a:r>
                <a:r>
                  <a:rPr lang="en-IE" dirty="0" err="1" smtClean="0"/>
                  <a:t>bn</a:t>
                </a:r>
                <a:endParaRPr lang="en-IE" dirty="0"/>
              </a:p>
            </c:rich>
          </c:tx>
          <c:layout/>
        </c:title>
        <c:numFmt formatCode="#,##0,;\-#,##0," sourceLinked="0"/>
        <c:majorTickMark val="none"/>
        <c:tickLblPos val="nextTo"/>
        <c:txPr>
          <a:bodyPr/>
          <a:lstStyle/>
          <a:p>
            <a:pPr>
              <a:defRPr lang="en-IE"/>
            </a:pPr>
            <a:endParaRPr lang="en-US"/>
          </a:p>
        </c:txPr>
        <c:crossAx val="190333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8"/>
  <c:chart>
    <c:title>
      <c:tx>
        <c:rich>
          <a:bodyPr/>
          <a:lstStyle/>
          <a:p>
            <a:pPr>
              <a:defRPr lang="en-IE"/>
            </a:pPr>
            <a:r>
              <a:rPr lang="en-IE" dirty="0" smtClean="0"/>
              <a:t>Derived Liabilities at end 2010</a:t>
            </a:r>
            <a:endParaRPr lang="en-IE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CPIS!$A$21:$A$26</c:f>
              <c:strCache>
                <c:ptCount val="6"/>
                <c:pt idx="0">
                  <c:v>All Countries</c:v>
                </c:pt>
                <c:pt idx="1">
                  <c:v>United Kingdom</c:v>
                </c:pt>
                <c:pt idx="2">
                  <c:v>Germany</c:v>
                </c:pt>
                <c:pt idx="3">
                  <c:v>United States</c:v>
                </c:pt>
                <c:pt idx="4">
                  <c:v>France</c:v>
                </c:pt>
                <c:pt idx="5">
                  <c:v>Luxembourg</c:v>
                </c:pt>
              </c:strCache>
            </c:strRef>
          </c:cat>
          <c:val>
            <c:numRef>
              <c:f>CPIS!$B$21:$B$26</c:f>
              <c:numCache>
                <c:formatCode>#,##0</c:formatCode>
                <c:ptCount val="6"/>
                <c:pt idx="0">
                  <c:v>818948</c:v>
                </c:pt>
                <c:pt idx="1">
                  <c:v>117302</c:v>
                </c:pt>
                <c:pt idx="2">
                  <c:v>111493</c:v>
                </c:pt>
                <c:pt idx="3">
                  <c:v>98740</c:v>
                </c:pt>
                <c:pt idx="4">
                  <c:v>87558</c:v>
                </c:pt>
                <c:pt idx="5">
                  <c:v>54924</c:v>
                </c:pt>
              </c:numCache>
            </c:numRef>
          </c:val>
        </c:ser>
        <c:gapWidth val="75"/>
        <c:overlap val="-25"/>
        <c:axId val="190375040"/>
        <c:axId val="190376576"/>
      </c:barChart>
      <c:catAx>
        <c:axId val="190375040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lang="en-IE" sz="1600" baseline="0"/>
            </a:pPr>
            <a:endParaRPr lang="en-US"/>
          </a:p>
        </c:txPr>
        <c:crossAx val="190376576"/>
        <c:crosses val="autoZero"/>
        <c:auto val="1"/>
        <c:lblAlgn val="ctr"/>
        <c:lblOffset val="100"/>
      </c:catAx>
      <c:valAx>
        <c:axId val="190376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 dirty="0" smtClean="0"/>
                  <a:t>€</a:t>
                </a:r>
                <a:r>
                  <a:rPr lang="en-IE" dirty="0" err="1" smtClean="0"/>
                  <a:t>bn</a:t>
                </a:r>
                <a:endParaRPr lang="en-IE" dirty="0"/>
              </a:p>
            </c:rich>
          </c:tx>
          <c:layout/>
        </c:title>
        <c:numFmt formatCode="#,##0,;\-#,##0," sourceLinked="0"/>
        <c:majorTickMark val="none"/>
        <c:tickLblPos val="nextTo"/>
        <c:txPr>
          <a:bodyPr/>
          <a:lstStyle/>
          <a:p>
            <a:pPr>
              <a:defRPr lang="en-IE"/>
            </a:pPr>
            <a:endParaRPr lang="en-US"/>
          </a:p>
        </c:txPr>
        <c:crossAx val="190375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32"/>
  <c:chart>
    <c:title>
      <c:tx>
        <c:rich>
          <a:bodyPr/>
          <a:lstStyle/>
          <a:p>
            <a:pPr>
              <a:defRPr lang="en-IE"/>
            </a:pPr>
            <a:r>
              <a:rPr lang="en-IE" dirty="0" smtClean="0"/>
              <a:t>Liabilities</a:t>
            </a:r>
            <a:r>
              <a:rPr lang="en-IE" baseline="0" dirty="0" smtClean="0"/>
              <a:t> at end 2010 as in IIP release</a:t>
            </a:r>
            <a:endParaRPr lang="en-IE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cat>
            <c:strRef>
              <c:f>CPIS!$A$37:$A$42</c:f>
              <c:strCache>
                <c:ptCount val="6"/>
                <c:pt idx="0">
                  <c:v>All Countries</c:v>
                </c:pt>
                <c:pt idx="1">
                  <c:v>United Kingdom</c:v>
                </c:pt>
                <c:pt idx="2">
                  <c:v>United States</c:v>
                </c:pt>
                <c:pt idx="3">
                  <c:v>Germany</c:v>
                </c:pt>
                <c:pt idx="4">
                  <c:v>Netherlands</c:v>
                </c:pt>
                <c:pt idx="5">
                  <c:v>Italy</c:v>
                </c:pt>
              </c:strCache>
            </c:strRef>
          </c:cat>
          <c:val>
            <c:numRef>
              <c:f>CPIS!$B$37:$B$42</c:f>
              <c:numCache>
                <c:formatCode>#,##0</c:formatCode>
                <c:ptCount val="6"/>
                <c:pt idx="0">
                  <c:v>1673377</c:v>
                </c:pt>
                <c:pt idx="1">
                  <c:v>657258</c:v>
                </c:pt>
                <c:pt idx="2">
                  <c:v>338849</c:v>
                </c:pt>
                <c:pt idx="3">
                  <c:v>72284</c:v>
                </c:pt>
                <c:pt idx="4">
                  <c:v>65278</c:v>
                </c:pt>
                <c:pt idx="5">
                  <c:v>62953</c:v>
                </c:pt>
              </c:numCache>
            </c:numRef>
          </c:val>
        </c:ser>
        <c:gapWidth val="75"/>
        <c:overlap val="-25"/>
        <c:axId val="190523648"/>
        <c:axId val="190541824"/>
      </c:barChart>
      <c:catAx>
        <c:axId val="190523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E" sz="1600" baseline="0"/>
            </a:pPr>
            <a:endParaRPr lang="en-US"/>
          </a:p>
        </c:txPr>
        <c:crossAx val="190541824"/>
        <c:crosses val="autoZero"/>
        <c:auto val="1"/>
        <c:lblAlgn val="ctr"/>
        <c:lblOffset val="100"/>
      </c:catAx>
      <c:valAx>
        <c:axId val="190541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 dirty="0" smtClean="0"/>
                  <a:t>€</a:t>
                </a:r>
                <a:r>
                  <a:rPr lang="en-IE" dirty="0" err="1" smtClean="0"/>
                  <a:t>bn</a:t>
                </a:r>
                <a:endParaRPr lang="en-IE" dirty="0"/>
              </a:p>
            </c:rich>
          </c:tx>
          <c:layout/>
        </c:title>
        <c:numFmt formatCode="#,##0,;\-#,##0," sourceLinked="0"/>
        <c:majorTickMark val="none"/>
        <c:tickLblPos val="nextTo"/>
        <c:txPr>
          <a:bodyPr/>
          <a:lstStyle/>
          <a:p>
            <a:pPr>
              <a:defRPr lang="en-IE"/>
            </a:pPr>
            <a:endParaRPr lang="en-US"/>
          </a:p>
        </c:txPr>
        <c:crossAx val="190523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Exports of Goods and Services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'2012211738187560BPCA16352798247'!$B$5</c:f>
              <c:strCache>
                <c:ptCount val="1"/>
                <c:pt idx="0">
                  <c:v>Goods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'2012211738187560BPCA16352798247'!$C$4:$M$4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'2012211738187560BPCA16352798247'!$C$5:$M$5</c:f>
              <c:numCache>
                <c:formatCode>#,##0</c:formatCode>
                <c:ptCount val="11"/>
                <c:pt idx="0">
                  <c:v>79.971000000000004</c:v>
                </c:pt>
                <c:pt idx="1">
                  <c:v>86.69</c:v>
                </c:pt>
                <c:pt idx="2">
                  <c:v>89.495000000000005</c:v>
                </c:pt>
                <c:pt idx="3">
                  <c:v>78.313999999999993</c:v>
                </c:pt>
                <c:pt idx="4">
                  <c:v>80.543999999999997</c:v>
                </c:pt>
                <c:pt idx="5">
                  <c:v>82.685999999999979</c:v>
                </c:pt>
                <c:pt idx="6">
                  <c:v>83.235000000000014</c:v>
                </c:pt>
                <c:pt idx="7">
                  <c:v>84.078999999999979</c:v>
                </c:pt>
                <c:pt idx="8">
                  <c:v>81.037000000000006</c:v>
                </c:pt>
                <c:pt idx="9">
                  <c:v>77.644999999999996</c:v>
                </c:pt>
                <c:pt idx="10">
                  <c:v>82.944000000000216</c:v>
                </c:pt>
              </c:numCache>
            </c:numRef>
          </c:val>
        </c:ser>
        <c:ser>
          <c:idx val="1"/>
          <c:order val="1"/>
          <c:tx>
            <c:strRef>
              <c:f>'2012211738187560BPCA16352798247'!$B$6</c:f>
              <c:strCache>
                <c:ptCount val="1"/>
                <c:pt idx="0">
                  <c:v>Services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'2012211738187560BPCA16352798247'!$C$4:$M$4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'2012211738187560BPCA16352798247'!$C$6:$M$6</c:f>
              <c:numCache>
                <c:formatCode>#,##0</c:formatCode>
                <c:ptCount val="11"/>
                <c:pt idx="0">
                  <c:v>21.673999999999999</c:v>
                </c:pt>
                <c:pt idx="1">
                  <c:v>28.561999999999987</c:v>
                </c:pt>
                <c:pt idx="2">
                  <c:v>31.588999999999952</c:v>
                </c:pt>
                <c:pt idx="3">
                  <c:v>37.133000000000003</c:v>
                </c:pt>
                <c:pt idx="4">
                  <c:v>42.424000000000007</c:v>
                </c:pt>
                <c:pt idx="5">
                  <c:v>48.219000000000001</c:v>
                </c:pt>
                <c:pt idx="6">
                  <c:v>57.069000000000003</c:v>
                </c:pt>
                <c:pt idx="7">
                  <c:v>67.959999999999994</c:v>
                </c:pt>
                <c:pt idx="8">
                  <c:v>67.947000000000202</c:v>
                </c:pt>
                <c:pt idx="9">
                  <c:v>67.134</c:v>
                </c:pt>
                <c:pt idx="10">
                  <c:v>73.837000000000003</c:v>
                </c:pt>
              </c:numCache>
            </c:numRef>
          </c:val>
        </c:ser>
        <c:ser>
          <c:idx val="2"/>
          <c:order val="2"/>
          <c:tx>
            <c:strRef>
              <c:f>'2012211738187560BPCA16352798247'!$B$7</c:f>
              <c:strCache>
                <c:ptCount val="1"/>
                <c:pt idx="0">
                  <c:v>Computer services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lang="en-US" sz="1600" b="1"/>
                </a:pPr>
                <a:endParaRPr lang="en-US"/>
              </a:p>
            </c:txPr>
            <c:showVal val="1"/>
          </c:dLbls>
          <c:val>
            <c:numRef>
              <c:f>'2012211738187560BPCA16352798247'!$C$7:$M$7</c:f>
              <c:numCache>
                <c:formatCode>#,##0</c:formatCode>
                <c:ptCount val="11"/>
                <c:pt idx="0">
                  <c:v>8.1379999999999999</c:v>
                </c:pt>
                <c:pt idx="1">
                  <c:v>9.9790000000000028</c:v>
                </c:pt>
                <c:pt idx="2">
                  <c:v>11.056000000000004</c:v>
                </c:pt>
                <c:pt idx="3">
                  <c:v>12.575000000000006</c:v>
                </c:pt>
                <c:pt idx="4">
                  <c:v>15.1</c:v>
                </c:pt>
                <c:pt idx="5">
                  <c:v>15.755000000000004</c:v>
                </c:pt>
                <c:pt idx="6">
                  <c:v>18.297999999999988</c:v>
                </c:pt>
                <c:pt idx="7">
                  <c:v>21.725999999999956</c:v>
                </c:pt>
                <c:pt idx="8">
                  <c:v>23.876000000000001</c:v>
                </c:pt>
                <c:pt idx="9">
                  <c:v>24.352</c:v>
                </c:pt>
                <c:pt idx="10">
                  <c:v>28.186</c:v>
                </c:pt>
              </c:numCache>
            </c:numRef>
          </c:val>
        </c:ser>
        <c:marker val="1"/>
        <c:axId val="190593280"/>
        <c:axId val="190611456"/>
      </c:lineChart>
      <c:catAx>
        <c:axId val="19059328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lang="en-US" sz="1600" b="1"/>
            </a:pPr>
            <a:endParaRPr lang="en-US"/>
          </a:p>
        </c:txPr>
        <c:crossAx val="190611456"/>
        <c:crosses val="autoZero"/>
        <c:auto val="1"/>
        <c:lblAlgn val="ctr"/>
        <c:lblOffset val="100"/>
      </c:catAx>
      <c:valAx>
        <c:axId val="19061145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0593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/>
      <c:txPr>
        <a:bodyPr/>
        <a:lstStyle/>
        <a:p>
          <a:pPr>
            <a:defRPr lang="en-US" sz="1400" b="1"/>
          </a:pPr>
          <a:endParaRPr lang="en-US"/>
        </a:p>
      </c:txPr>
    </c:legend>
    <c:plotVisOnly val="1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Imports of Goods and Services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'2012211738187560BPCA16352798247'!$B$10</c:f>
              <c:strCache>
                <c:ptCount val="1"/>
                <c:pt idx="0">
                  <c:v>Goods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'2012211738187560BPCA16352798247'!$C$4:$M$4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'2012211738187560BPCA16352798247'!$C$10:$M$10</c:f>
              <c:numCache>
                <c:formatCode>#,##0</c:formatCode>
                <c:ptCount val="11"/>
                <c:pt idx="0">
                  <c:v>52.705000000000013</c:v>
                </c:pt>
                <c:pt idx="1">
                  <c:v>56.197000000000003</c:v>
                </c:pt>
                <c:pt idx="2">
                  <c:v>54.052</c:v>
                </c:pt>
                <c:pt idx="3">
                  <c:v>45.709000000000003</c:v>
                </c:pt>
                <c:pt idx="4">
                  <c:v>49.122000000000085</c:v>
                </c:pt>
                <c:pt idx="5">
                  <c:v>54.467000000000006</c:v>
                </c:pt>
                <c:pt idx="6">
                  <c:v>58.203000000000003</c:v>
                </c:pt>
                <c:pt idx="7">
                  <c:v>64.268000000000001</c:v>
                </c:pt>
                <c:pt idx="8">
                  <c:v>57.227000000000011</c:v>
                </c:pt>
                <c:pt idx="9">
                  <c:v>45.178000000000011</c:v>
                </c:pt>
                <c:pt idx="10">
                  <c:v>46.448</c:v>
                </c:pt>
              </c:numCache>
            </c:numRef>
          </c:val>
        </c:ser>
        <c:ser>
          <c:idx val="1"/>
          <c:order val="1"/>
          <c:tx>
            <c:strRef>
              <c:f>'2012211738187560BPCA16352798247'!$B$11</c:f>
              <c:strCache>
                <c:ptCount val="1"/>
                <c:pt idx="0">
                  <c:v>Services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'2012211738187560BPCA16352798247'!$C$4:$M$4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'2012211738187560BPCA16352798247'!$C$11:$M$11</c:f>
              <c:numCache>
                <c:formatCode>#,##0</c:formatCode>
                <c:ptCount val="11"/>
                <c:pt idx="0">
                  <c:v>35.563000000000002</c:v>
                </c:pt>
                <c:pt idx="1">
                  <c:v>41.822000000000003</c:v>
                </c:pt>
                <c:pt idx="2">
                  <c:v>45.37</c:v>
                </c:pt>
                <c:pt idx="3">
                  <c:v>48.223000000000013</c:v>
                </c:pt>
                <c:pt idx="4">
                  <c:v>52.625000000000085</c:v>
                </c:pt>
                <c:pt idx="5">
                  <c:v>57.521000000000001</c:v>
                </c:pt>
                <c:pt idx="6">
                  <c:v>63.867000000000004</c:v>
                </c:pt>
                <c:pt idx="7">
                  <c:v>69.081000000000003</c:v>
                </c:pt>
                <c:pt idx="8">
                  <c:v>75.617000000000004</c:v>
                </c:pt>
                <c:pt idx="9">
                  <c:v>75.185999999999979</c:v>
                </c:pt>
                <c:pt idx="10">
                  <c:v>80.930999999999997</c:v>
                </c:pt>
              </c:numCache>
            </c:numRef>
          </c:val>
        </c:ser>
        <c:ser>
          <c:idx val="2"/>
          <c:order val="2"/>
          <c:tx>
            <c:strRef>
              <c:f>'2012211738187560BPCA16352798247'!$B$12</c:f>
              <c:strCache>
                <c:ptCount val="1"/>
                <c:pt idx="0">
                  <c:v>Royalties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lang="en-US" sz="1600" b="1"/>
                </a:pPr>
                <a:endParaRPr lang="en-US"/>
              </a:p>
            </c:txPr>
            <c:showVal val="1"/>
          </c:dLbls>
          <c:val>
            <c:numRef>
              <c:f>'2012211738187560BPCA16352798247'!$C$12:$M$12</c:f>
              <c:numCache>
                <c:formatCode>#,##0</c:formatCode>
                <c:ptCount val="11"/>
                <c:pt idx="0">
                  <c:v>9.0510000000000002</c:v>
                </c:pt>
                <c:pt idx="1">
                  <c:v>10.578000000000001</c:v>
                </c:pt>
                <c:pt idx="2">
                  <c:v>11.697000000000001</c:v>
                </c:pt>
                <c:pt idx="3">
                  <c:v>14.208</c:v>
                </c:pt>
                <c:pt idx="4">
                  <c:v>15.169</c:v>
                </c:pt>
                <c:pt idx="5">
                  <c:v>15.482000000000006</c:v>
                </c:pt>
                <c:pt idx="6">
                  <c:v>17.533999999999999</c:v>
                </c:pt>
                <c:pt idx="7">
                  <c:v>18.620999999999999</c:v>
                </c:pt>
                <c:pt idx="8">
                  <c:v>24.274999999999999</c:v>
                </c:pt>
                <c:pt idx="9">
                  <c:v>25.148</c:v>
                </c:pt>
                <c:pt idx="10">
                  <c:v>28.533000000000001</c:v>
                </c:pt>
              </c:numCache>
            </c:numRef>
          </c:val>
        </c:ser>
        <c:marker val="1"/>
        <c:axId val="190774656"/>
        <c:axId val="190792832"/>
      </c:lineChart>
      <c:catAx>
        <c:axId val="1907746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lang="en-US" sz="1600" b="1" i="0"/>
            </a:pPr>
            <a:endParaRPr lang="en-US"/>
          </a:p>
        </c:txPr>
        <c:crossAx val="190792832"/>
        <c:crosses val="autoZero"/>
        <c:auto val="1"/>
        <c:lblAlgn val="ctr"/>
        <c:lblOffset val="100"/>
      </c:catAx>
      <c:valAx>
        <c:axId val="190792832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07746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535870516185476E-2"/>
          <c:y val="5.0928323556870825E-2"/>
          <c:w val="0.8148397856517936"/>
          <c:h val="0.74145290563511779"/>
        </c:manualLayout>
      </c:layout>
      <c:barChart>
        <c:barDir val="col"/>
        <c:grouping val="stacked"/>
        <c:ser>
          <c:idx val="1"/>
          <c:order val="0"/>
          <c:tx>
            <c:strRef>
              <c:f>Sheet1!$D$5</c:f>
              <c:strCache>
                <c:ptCount val="1"/>
                <c:pt idx="0">
                  <c:v>Imports</c:v>
                </c:pt>
              </c:strCache>
            </c:strRef>
          </c:tx>
          <c:cat>
            <c:strRef>
              <c:f>Sheet1!$B$6:$B$15</c:f>
              <c:strCache>
                <c:ptCount val="10"/>
                <c:pt idx="0">
                  <c:v>UK</c:v>
                </c:pt>
                <c:pt idx="1">
                  <c:v>Germany</c:v>
                </c:pt>
                <c:pt idx="2">
                  <c:v>France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Ireland</c:v>
                </c:pt>
                <c:pt idx="7">
                  <c:v>Belgium</c:v>
                </c:pt>
                <c:pt idx="8">
                  <c:v>Luxembourg</c:v>
                </c:pt>
                <c:pt idx="9">
                  <c:v>Sweden</c:v>
                </c:pt>
              </c:strCache>
            </c:strRef>
          </c:cat>
          <c:val>
            <c:numRef>
              <c:f>Sheet1!$D$6:$D$15</c:f>
              <c:numCache>
                <c:formatCode>#,##0</c:formatCode>
                <c:ptCount val="10"/>
                <c:pt idx="0">
                  <c:v>-125.78686</c:v>
                </c:pt>
                <c:pt idx="1">
                  <c:v>-199.041</c:v>
                </c:pt>
                <c:pt idx="2">
                  <c:v>-99.849000000000004</c:v>
                </c:pt>
                <c:pt idx="3">
                  <c:v>-65.715999999999994</c:v>
                </c:pt>
                <c:pt idx="4">
                  <c:v>-80.218989000000022</c:v>
                </c:pt>
                <c:pt idx="5">
                  <c:v>-83.647960000000026</c:v>
                </c:pt>
                <c:pt idx="6">
                  <c:v>-80.930999999999997</c:v>
                </c:pt>
                <c:pt idx="7">
                  <c:v>-59.316999999999993</c:v>
                </c:pt>
                <c:pt idx="8">
                  <c:v>-27.667400000000001</c:v>
                </c:pt>
                <c:pt idx="9">
                  <c:v>-36.535497000000007</c:v>
                </c:pt>
              </c:numCache>
            </c:numRef>
          </c:val>
        </c:ser>
        <c:ser>
          <c:idx val="0"/>
          <c:order val="1"/>
          <c:tx>
            <c:strRef>
              <c:f>Sheet1!$C$5</c:f>
              <c:strCache>
                <c:ptCount val="1"/>
                <c:pt idx="0">
                  <c:v>Exports</c:v>
                </c:pt>
              </c:strCache>
            </c:strRef>
          </c:tx>
          <c:cat>
            <c:strRef>
              <c:f>Sheet1!$B$6:$B$15</c:f>
              <c:strCache>
                <c:ptCount val="10"/>
                <c:pt idx="0">
                  <c:v>UK</c:v>
                </c:pt>
                <c:pt idx="1">
                  <c:v>Germany</c:v>
                </c:pt>
                <c:pt idx="2">
                  <c:v>France</c:v>
                </c:pt>
                <c:pt idx="3">
                  <c:v>Spain</c:v>
                </c:pt>
                <c:pt idx="4">
                  <c:v>Netherlands</c:v>
                </c:pt>
                <c:pt idx="5">
                  <c:v>Italy</c:v>
                </c:pt>
                <c:pt idx="6">
                  <c:v>Ireland</c:v>
                </c:pt>
                <c:pt idx="7">
                  <c:v>Belgium</c:v>
                </c:pt>
                <c:pt idx="8">
                  <c:v>Luxembourg</c:v>
                </c:pt>
                <c:pt idx="9">
                  <c:v>Sweden</c:v>
                </c:pt>
              </c:strCache>
            </c:strRef>
          </c:cat>
          <c:val>
            <c:numRef>
              <c:f>Sheet1!$C$6:$C$15</c:f>
              <c:numCache>
                <c:formatCode>#,##0</c:formatCode>
                <c:ptCount val="10"/>
                <c:pt idx="0">
                  <c:v>188.64007299999992</c:v>
                </c:pt>
                <c:pt idx="1">
                  <c:v>179.37900000000002</c:v>
                </c:pt>
                <c:pt idx="2">
                  <c:v>109.85199999999999</c:v>
                </c:pt>
                <c:pt idx="3">
                  <c:v>93.513000000000005</c:v>
                </c:pt>
                <c:pt idx="4">
                  <c:v>89.098846999999978</c:v>
                </c:pt>
                <c:pt idx="5">
                  <c:v>74.623399999999918</c:v>
                </c:pt>
                <c:pt idx="6">
                  <c:v>73.837000000000003</c:v>
                </c:pt>
                <c:pt idx="7">
                  <c:v>65.733000000000004</c:v>
                </c:pt>
                <c:pt idx="8">
                  <c:v>50.350699999999996</c:v>
                </c:pt>
                <c:pt idx="9">
                  <c:v>50.063121000000002</c:v>
                </c:pt>
              </c:numCache>
            </c:numRef>
          </c:val>
        </c:ser>
        <c:overlap val="100"/>
        <c:axId val="190902272"/>
        <c:axId val="190903808"/>
      </c:barChart>
      <c:catAx>
        <c:axId val="190902272"/>
        <c:scaling>
          <c:orientation val="minMax"/>
        </c:scaling>
        <c:axPos val="b"/>
        <c:tickLblPos val="low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lang="en-US" sz="1600" b="1"/>
            </a:pPr>
            <a:endParaRPr lang="en-US"/>
          </a:p>
        </c:txPr>
        <c:crossAx val="190903808"/>
        <c:crosses val="autoZero"/>
        <c:auto val="1"/>
        <c:lblAlgn val="ctr"/>
        <c:lblOffset val="100"/>
      </c:catAx>
      <c:valAx>
        <c:axId val="190903808"/>
        <c:scaling>
          <c:orientation val="minMax"/>
          <c:max val="200"/>
          <c:min val="-2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090227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88643121172353467"/>
          <c:y val="0.29773784988285951"/>
          <c:w val="0.11217989938757635"/>
          <c:h val="0.24799477589339874"/>
        </c:manualLayout>
      </c:layout>
      <c:txPr>
        <a:bodyPr/>
        <a:lstStyle/>
        <a:p>
          <a:pPr>
            <a:defRPr lang="en-US" sz="1600"/>
          </a:pPr>
          <a:endParaRPr lang="en-US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Exports 2010</a:t>
            </a:r>
          </a:p>
        </c:rich>
      </c:tx>
      <c:layout/>
    </c:title>
    <c:view3D>
      <c:rotX val="70"/>
      <c:perspective val="30"/>
    </c:view3D>
    <c:plotArea>
      <c:layout/>
      <c:pie3DChart>
        <c:varyColors val="1"/>
        <c:ser>
          <c:idx val="0"/>
          <c:order val="0"/>
          <c:tx>
            <c:strRef>
              <c:f>'2010'!$B$22</c:f>
              <c:strCache>
                <c:ptCount val="1"/>
                <c:pt idx="0">
                  <c:v>EXPORT</c:v>
                </c:pt>
              </c:strCache>
            </c:strRef>
          </c:tx>
          <c:dPt>
            <c:idx val="1"/>
            <c:spPr>
              <a:solidFill>
                <a:srgbClr val="990000"/>
              </a:solidFill>
            </c:spPr>
          </c:dPt>
          <c:dPt>
            <c:idx val="2"/>
            <c:spPr>
              <a:solidFill>
                <a:srgbClr val="339933"/>
              </a:solidFill>
            </c:spPr>
          </c:dPt>
          <c:dPt>
            <c:idx val="3"/>
            <c:spPr>
              <a:solidFill>
                <a:srgbClr val="6666FF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3223476596442474"/>
                  <c:y val="6.1300352489346413E-2"/>
                </c:manualLayout>
              </c:layout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Merchanting 
10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Operational </a:t>
                    </a:r>
                    <a:r>
                      <a:rPr lang="en-US" smtClean="0"/>
                      <a:t>Leasing</a:t>
                    </a:r>
                    <a:r>
                      <a:rPr lang="en-US"/>
                      <a:t>
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'2010'!$A$23:$A$28</c:f>
              <c:strCache>
                <c:ptCount val="6"/>
                <c:pt idx="0">
                  <c:v>Computer services  </c:v>
                </c:pt>
                <c:pt idx="1">
                  <c:v>Insurance</c:v>
                </c:pt>
                <c:pt idx="2">
                  <c:v>Financial services</c:v>
                </c:pt>
                <c:pt idx="3">
                  <c:v>Merchanting</c:v>
                </c:pt>
                <c:pt idx="4">
                  <c:v>Operational leasing</c:v>
                </c:pt>
                <c:pt idx="5">
                  <c:v>Other</c:v>
                </c:pt>
              </c:strCache>
            </c:strRef>
          </c:cat>
          <c:val>
            <c:numRef>
              <c:f>'2010'!$B$23:$B$28</c:f>
              <c:numCache>
                <c:formatCode>#,##0</c:formatCode>
                <c:ptCount val="6"/>
                <c:pt idx="0">
                  <c:v>28186</c:v>
                </c:pt>
                <c:pt idx="1">
                  <c:v>7777</c:v>
                </c:pt>
                <c:pt idx="2">
                  <c:v>5978</c:v>
                </c:pt>
                <c:pt idx="3">
                  <c:v>7294</c:v>
                </c:pt>
                <c:pt idx="4">
                  <c:v>6260</c:v>
                </c:pt>
                <c:pt idx="5">
                  <c:v>18342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Imports 2010</a:t>
            </a:r>
          </a:p>
          <a:p>
            <a:pPr>
              <a:defRPr lang="en-US"/>
            </a:pPr>
            <a:endParaRPr lang="en-US"/>
          </a:p>
        </c:rich>
      </c:tx>
      <c:layout/>
    </c:title>
    <c:view3D>
      <c:rotX val="70"/>
      <c:perspective val="30"/>
    </c:view3D>
    <c:plotArea>
      <c:layout/>
      <c:pie3DChart>
        <c:varyColors val="1"/>
        <c:ser>
          <c:idx val="0"/>
          <c:order val="0"/>
          <c:tx>
            <c:strRef>
              <c:f>'2010'!$E$22</c:f>
              <c:strCache>
                <c:ptCount val="1"/>
                <c:pt idx="0">
                  <c:v>IMPORT</c:v>
                </c:pt>
              </c:strCache>
            </c:strRef>
          </c:tx>
          <c:dPt>
            <c:idx val="1"/>
            <c:spPr>
              <a:solidFill>
                <a:srgbClr val="6666FF"/>
              </a:solidFill>
            </c:spPr>
          </c:dPt>
          <c:dPt>
            <c:idx val="2"/>
            <c:spPr>
              <a:solidFill>
                <a:srgbClr val="990000"/>
              </a:solidFill>
            </c:spPr>
          </c:dPt>
          <c:dPt>
            <c:idx val="3"/>
            <c:spPr>
              <a:solidFill>
                <a:srgbClr val="339933"/>
              </a:solidFill>
            </c:spPr>
          </c:dPt>
          <c:dPt>
            <c:idx val="5"/>
            <c:spPr>
              <a:solidFill>
                <a:srgbClr val="FFCCCC"/>
              </a:solidFill>
            </c:spPr>
          </c:dPt>
          <c:dPt>
            <c:idx val="7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1564719260228749"/>
                  <c:y val="7.9751153043508882E-2"/>
                </c:manualLayout>
              </c:layout>
              <c:tx>
                <c:rich>
                  <a:bodyPr/>
                  <a:lstStyle/>
                  <a:p>
                    <a:pPr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Royalties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/ Licences</a:t>
                    </a:r>
                    <a:r>
                      <a:rPr lang="en-US" sz="1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35%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3.3177819734386063E-2"/>
                  <c:y val="-0.12641530610455431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1.6297595952679829E-2"/>
                  <c:y val="-1.7085035862722069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3285024154589392E-3"/>
                  <c:y val="-2.6874068358381711E-2"/>
                </c:manualLayout>
              </c:layout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R&amp;D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7"/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'2010'!$D$23:$D$30</c:f>
              <c:strCache>
                <c:ptCount val="8"/>
                <c:pt idx="0">
                  <c:v>Royalties/Licences</c:v>
                </c:pt>
                <c:pt idx="1">
                  <c:v>Other trade related services</c:v>
                </c:pt>
                <c:pt idx="2">
                  <c:v>Insurance</c:v>
                </c:pt>
                <c:pt idx="3">
                  <c:v>Financial services</c:v>
                </c:pt>
                <c:pt idx="4">
                  <c:v>Advertising and market research</c:v>
                </c:pt>
                <c:pt idx="5">
                  <c:v>Tourism and travel  </c:v>
                </c:pt>
                <c:pt idx="6">
                  <c:v>Research and development</c:v>
                </c:pt>
                <c:pt idx="7">
                  <c:v>Other</c:v>
                </c:pt>
              </c:strCache>
            </c:strRef>
          </c:cat>
          <c:val>
            <c:numRef>
              <c:f>'2010'!$E$23:$E$30</c:f>
              <c:numCache>
                <c:formatCode>#,##0</c:formatCode>
                <c:ptCount val="8"/>
                <c:pt idx="0">
                  <c:v>28533</c:v>
                </c:pt>
                <c:pt idx="1">
                  <c:v>10147</c:v>
                </c:pt>
                <c:pt idx="2">
                  <c:v>6119</c:v>
                </c:pt>
                <c:pt idx="3">
                  <c:v>4513</c:v>
                </c:pt>
                <c:pt idx="4">
                  <c:v>5855</c:v>
                </c:pt>
                <c:pt idx="5">
                  <c:v>5826</c:v>
                </c:pt>
                <c:pt idx="6">
                  <c:v>4267</c:v>
                </c:pt>
                <c:pt idx="7">
                  <c:v>15671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3600" dirty="0" smtClean="0"/>
              <a:t>Exports</a:t>
            </a:r>
            <a:endParaRPr lang="en-US" sz="3600" dirty="0"/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'2010'!$A$38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339933"/>
            </a:solidFill>
          </c:spPr>
          <c:cat>
            <c:strRef>
              <c:f>('2010'!$B$36,'2010'!$D$36)</c:f>
              <c:strCache>
                <c:ptCount val="2"/>
                <c:pt idx="0">
                  <c:v>Computer services</c:v>
                </c:pt>
                <c:pt idx="1">
                  <c:v>Insurance services</c:v>
                </c:pt>
              </c:strCache>
            </c:strRef>
          </c:cat>
          <c:val>
            <c:numRef>
              <c:f>('2010'!$B$38,'2010'!$D$38)</c:f>
              <c:numCache>
                <c:formatCode>#,##0</c:formatCode>
                <c:ptCount val="2"/>
                <c:pt idx="0">
                  <c:v>28.186</c:v>
                </c:pt>
                <c:pt idx="1">
                  <c:v>7.7770000000000001</c:v>
                </c:pt>
              </c:numCache>
            </c:numRef>
          </c:val>
        </c:ser>
        <c:ser>
          <c:idx val="1"/>
          <c:order val="1"/>
          <c:tx>
            <c:strRef>
              <c:f>'2010'!$A$39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('2010'!$B$36,'2010'!$D$36)</c:f>
              <c:strCache>
                <c:ptCount val="2"/>
                <c:pt idx="0">
                  <c:v>Computer services</c:v>
                </c:pt>
                <c:pt idx="1">
                  <c:v>Insurance services</c:v>
                </c:pt>
              </c:strCache>
            </c:strRef>
          </c:cat>
          <c:val>
            <c:numRef>
              <c:f>('2010'!$B$39,'2010'!$D$39)</c:f>
              <c:numCache>
                <c:formatCode>#,##0</c:formatCode>
                <c:ptCount val="2"/>
                <c:pt idx="0">
                  <c:v>12.311</c:v>
                </c:pt>
                <c:pt idx="1">
                  <c:v>4.6039999999999965</c:v>
                </c:pt>
              </c:numCache>
            </c:numRef>
          </c:val>
        </c:ser>
        <c:ser>
          <c:idx val="2"/>
          <c:order val="2"/>
          <c:tx>
            <c:strRef>
              <c:f>'2010'!$A$40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('2010'!$B$36,'2010'!$D$36)</c:f>
              <c:strCache>
                <c:ptCount val="2"/>
                <c:pt idx="0">
                  <c:v>Computer services</c:v>
                </c:pt>
                <c:pt idx="1">
                  <c:v>Insurance services</c:v>
                </c:pt>
              </c:strCache>
            </c:strRef>
          </c:cat>
          <c:val>
            <c:numRef>
              <c:f>('2010'!$B$40,'2010'!$D$40)</c:f>
              <c:numCache>
                <c:formatCode>#,##0</c:formatCode>
                <c:ptCount val="2"/>
                <c:pt idx="0">
                  <c:v>10.190712</c:v>
                </c:pt>
                <c:pt idx="1">
                  <c:v>6.1375079999999906</c:v>
                </c:pt>
              </c:numCache>
            </c:numRef>
          </c:val>
        </c:ser>
        <c:ser>
          <c:idx val="3"/>
          <c:order val="3"/>
          <c:tx>
            <c:strRef>
              <c:f>'2010'!$A$41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('2010'!$B$36,'2010'!$D$36)</c:f>
              <c:strCache>
                <c:ptCount val="2"/>
                <c:pt idx="0">
                  <c:v>Computer services</c:v>
                </c:pt>
                <c:pt idx="1">
                  <c:v>Insurance services</c:v>
                </c:pt>
              </c:strCache>
            </c:strRef>
          </c:cat>
          <c:val>
            <c:numRef>
              <c:f>('2010'!$B$41,'2010'!$D$41)</c:f>
              <c:numCache>
                <c:formatCode>#,##0</c:formatCode>
                <c:ptCount val="2"/>
                <c:pt idx="0">
                  <c:v>10.384324999999999</c:v>
                </c:pt>
                <c:pt idx="1">
                  <c:v>11.016067</c:v>
                </c:pt>
              </c:numCache>
            </c:numRef>
          </c:val>
        </c:ser>
        <c:axId val="191039360"/>
        <c:axId val="191040896"/>
      </c:barChart>
      <c:catAx>
        <c:axId val="191039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040896"/>
        <c:crosses val="autoZero"/>
        <c:auto val="1"/>
        <c:lblAlgn val="ctr"/>
        <c:lblOffset val="100"/>
      </c:catAx>
      <c:valAx>
        <c:axId val="19104089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039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tx>
            <c:strRef>
              <c:f>'2010'!$A$57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339933"/>
            </a:solidFill>
          </c:spPr>
          <c:cat>
            <c:strRef>
              <c:f>'2010'!$B$55</c:f>
              <c:strCache>
                <c:ptCount val="1"/>
                <c:pt idx="0">
                  <c:v>Insurance services</c:v>
                </c:pt>
              </c:strCache>
            </c:strRef>
          </c:cat>
          <c:val>
            <c:numRef>
              <c:f>'2010'!$B$57</c:f>
              <c:numCache>
                <c:formatCode>#,##0</c:formatCode>
                <c:ptCount val="1"/>
                <c:pt idx="0">
                  <c:v>6.1189999999999927</c:v>
                </c:pt>
              </c:numCache>
            </c:numRef>
          </c:val>
        </c:ser>
        <c:ser>
          <c:idx val="2"/>
          <c:order val="1"/>
          <c:tx>
            <c:strRef>
              <c:f>'2010'!$A$58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'2010'!$B$55</c:f>
              <c:strCache>
                <c:ptCount val="1"/>
                <c:pt idx="0">
                  <c:v>Insurance services</c:v>
                </c:pt>
              </c:strCache>
            </c:strRef>
          </c:cat>
          <c:val>
            <c:numRef>
              <c:f>'2010'!$B$58</c:f>
              <c:numCache>
                <c:formatCode>#,##0</c:formatCode>
                <c:ptCount val="1"/>
                <c:pt idx="0">
                  <c:v>0.804531</c:v>
                </c:pt>
              </c:numCache>
            </c:numRef>
          </c:val>
        </c:ser>
        <c:ser>
          <c:idx val="3"/>
          <c:order val="2"/>
          <c:tx>
            <c:strRef>
              <c:f>'2010'!$A$59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'2010'!$B$55</c:f>
              <c:strCache>
                <c:ptCount val="1"/>
                <c:pt idx="0">
                  <c:v>Insurance services</c:v>
                </c:pt>
              </c:strCache>
            </c:strRef>
          </c:cat>
          <c:val>
            <c:numRef>
              <c:f>'2010'!$B$59</c:f>
              <c:numCache>
                <c:formatCode>#,##0</c:formatCode>
                <c:ptCount val="1"/>
                <c:pt idx="0">
                  <c:v>3.0249999999999999</c:v>
                </c:pt>
              </c:numCache>
            </c:numRef>
          </c:val>
        </c:ser>
        <c:ser>
          <c:idx val="4"/>
          <c:order val="3"/>
          <c:tx>
            <c:strRef>
              <c:f>'2010'!$A$60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'2010'!$B$55</c:f>
              <c:strCache>
                <c:ptCount val="1"/>
                <c:pt idx="0">
                  <c:v>Insurance services</c:v>
                </c:pt>
              </c:strCache>
            </c:strRef>
          </c:cat>
          <c:val>
            <c:numRef>
              <c:f>'2010'!$B$60</c:f>
              <c:numCache>
                <c:formatCode>#,##0</c:formatCode>
                <c:ptCount val="1"/>
                <c:pt idx="0">
                  <c:v>1.8196869999999998</c:v>
                </c:pt>
              </c:numCache>
            </c:numRef>
          </c:val>
        </c:ser>
        <c:ser>
          <c:idx val="5"/>
          <c:order val="4"/>
          <c:tx>
            <c:strRef>
              <c:f>'2010'!$A$61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'2010'!$B$55</c:f>
              <c:strCache>
                <c:ptCount val="1"/>
                <c:pt idx="0">
                  <c:v>Insurance services</c:v>
                </c:pt>
              </c:strCache>
            </c:strRef>
          </c:cat>
          <c:val>
            <c:numRef>
              <c:f>'2010'!$B$61</c:f>
              <c:numCache>
                <c:formatCode>#,##0</c:formatCode>
                <c:ptCount val="1"/>
                <c:pt idx="0">
                  <c:v>3.1993499999999977</c:v>
                </c:pt>
              </c:numCache>
            </c:numRef>
          </c:val>
        </c:ser>
        <c:axId val="191191680"/>
        <c:axId val="191201664"/>
      </c:barChart>
      <c:catAx>
        <c:axId val="1911916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201664"/>
        <c:crosses val="autoZero"/>
        <c:auto val="1"/>
        <c:lblAlgn val="ctr"/>
        <c:lblOffset val="100"/>
      </c:catAx>
      <c:valAx>
        <c:axId val="19120166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191680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Curr_Acc_comp!$B$1</c:f>
              <c:strCache>
                <c:ptCount val="1"/>
                <c:pt idx="0">
                  <c:v>Ireland 4.6m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Curr_Acc_comp!$A$2:$A$10</c:f>
              <c:strCache>
                <c:ptCount val="9"/>
                <c:pt idx="0">
                  <c:v>Goods Imports</c:v>
                </c:pt>
                <c:pt idx="1">
                  <c:v>Goods Exports</c:v>
                </c:pt>
                <c:pt idx="2">
                  <c:v>Service Imports</c:v>
                </c:pt>
                <c:pt idx="3">
                  <c:v>Service Exports</c:v>
                </c:pt>
                <c:pt idx="4">
                  <c:v>Travel Imports</c:v>
                </c:pt>
                <c:pt idx="5">
                  <c:v>Travel Exports</c:v>
                </c:pt>
                <c:pt idx="6">
                  <c:v>Income Receipts</c:v>
                </c:pt>
                <c:pt idx="7">
                  <c:v>Income Payments</c:v>
                </c:pt>
                <c:pt idx="8">
                  <c:v>Current A/C Balance</c:v>
                </c:pt>
              </c:strCache>
            </c:strRef>
          </c:cat>
          <c:val>
            <c:numRef>
              <c:f>Curr_Acc_comp!$B$2:$B$10</c:f>
              <c:numCache>
                <c:formatCode>General</c:formatCode>
                <c:ptCount val="9"/>
                <c:pt idx="0">
                  <c:v>11397</c:v>
                </c:pt>
                <c:pt idx="1">
                  <c:v>21258</c:v>
                </c:pt>
                <c:pt idx="2">
                  <c:v>20074</c:v>
                </c:pt>
                <c:pt idx="3">
                  <c:v>19695</c:v>
                </c:pt>
                <c:pt idx="4">
                  <c:v>1886</c:v>
                </c:pt>
                <c:pt idx="5">
                  <c:v>1193</c:v>
                </c:pt>
                <c:pt idx="6">
                  <c:v>14054</c:v>
                </c:pt>
                <c:pt idx="7">
                  <c:v>22224</c:v>
                </c:pt>
                <c:pt idx="8">
                  <c:v>850</c:v>
                </c:pt>
              </c:numCache>
            </c:numRef>
          </c:val>
        </c:ser>
        <c:ser>
          <c:idx val="1"/>
          <c:order val="1"/>
          <c:tx>
            <c:strRef>
              <c:f>Curr_Acc_comp!$C$1</c:f>
              <c:strCache>
                <c:ptCount val="1"/>
                <c:pt idx="0">
                  <c:v>New Zealand 4.4m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Curr_Acc_comp!$A$2:$A$10</c:f>
              <c:strCache>
                <c:ptCount val="9"/>
                <c:pt idx="0">
                  <c:v>Goods Imports</c:v>
                </c:pt>
                <c:pt idx="1">
                  <c:v>Goods Exports</c:v>
                </c:pt>
                <c:pt idx="2">
                  <c:v>Service Imports</c:v>
                </c:pt>
                <c:pt idx="3">
                  <c:v>Service Exports</c:v>
                </c:pt>
                <c:pt idx="4">
                  <c:v>Travel Imports</c:v>
                </c:pt>
                <c:pt idx="5">
                  <c:v>Travel Exports</c:v>
                </c:pt>
                <c:pt idx="6">
                  <c:v>Income Receipts</c:v>
                </c:pt>
                <c:pt idx="7">
                  <c:v>Income Payments</c:v>
                </c:pt>
                <c:pt idx="8">
                  <c:v>Current A/C Balance</c:v>
                </c:pt>
              </c:strCache>
            </c:strRef>
          </c:cat>
          <c:val>
            <c:numRef>
              <c:f>Curr_Acc_comp!$C$2:$C$10</c:f>
              <c:numCache>
                <c:formatCode>General</c:formatCode>
                <c:ptCount val="9"/>
                <c:pt idx="0">
                  <c:v>6820.6748529999995</c:v>
                </c:pt>
                <c:pt idx="1">
                  <c:v>6377.4753809999984</c:v>
                </c:pt>
                <c:pt idx="2">
                  <c:v>2206.5675839999999</c:v>
                </c:pt>
                <c:pt idx="3">
                  <c:v>1647.263995</c:v>
                </c:pt>
                <c:pt idx="4">
                  <c:v>768.52674400000001</c:v>
                </c:pt>
                <c:pt idx="5">
                  <c:v>809.19265300000006</c:v>
                </c:pt>
                <c:pt idx="6">
                  <c:v>822.15859499999999</c:v>
                </c:pt>
                <c:pt idx="7">
                  <c:v>2487.1034199999999</c:v>
                </c:pt>
                <c:pt idx="8">
                  <c:v>-2710.4712390000009</c:v>
                </c:pt>
              </c:numCache>
            </c:numRef>
          </c:val>
        </c:ser>
        <c:ser>
          <c:idx val="2"/>
          <c:order val="2"/>
          <c:tx>
            <c:strRef>
              <c:f>Curr_Acc_comp!$D$1</c:f>
              <c:strCache>
                <c:ptCount val="1"/>
                <c:pt idx="0">
                  <c:v>Netherlands 16.6m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Curr_Acc_comp!$A$2:$A$10</c:f>
              <c:strCache>
                <c:ptCount val="9"/>
                <c:pt idx="0">
                  <c:v>Goods Imports</c:v>
                </c:pt>
                <c:pt idx="1">
                  <c:v>Goods Exports</c:v>
                </c:pt>
                <c:pt idx="2">
                  <c:v>Service Imports</c:v>
                </c:pt>
                <c:pt idx="3">
                  <c:v>Service Exports</c:v>
                </c:pt>
                <c:pt idx="4">
                  <c:v>Travel Imports</c:v>
                </c:pt>
                <c:pt idx="5">
                  <c:v>Travel Exports</c:v>
                </c:pt>
                <c:pt idx="6">
                  <c:v>Income Receipts</c:v>
                </c:pt>
                <c:pt idx="7">
                  <c:v>Income Payments</c:v>
                </c:pt>
                <c:pt idx="8">
                  <c:v>Current A/C Balance</c:v>
                </c:pt>
              </c:strCache>
            </c:strRef>
          </c:cat>
          <c:val>
            <c:numRef>
              <c:f>Curr_Acc_comp!$D$2:$D$10</c:f>
              <c:numCache>
                <c:formatCode>General</c:formatCode>
                <c:ptCount val="9"/>
                <c:pt idx="0">
                  <c:v>88110</c:v>
                </c:pt>
                <c:pt idx="1">
                  <c:v>98496</c:v>
                </c:pt>
                <c:pt idx="2">
                  <c:v>18524</c:v>
                </c:pt>
                <c:pt idx="3">
                  <c:v>19355</c:v>
                </c:pt>
                <c:pt idx="4">
                  <c:v>5531</c:v>
                </c:pt>
                <c:pt idx="5">
                  <c:v>2832</c:v>
                </c:pt>
                <c:pt idx="6">
                  <c:v>21183</c:v>
                </c:pt>
                <c:pt idx="7">
                  <c:v>19622</c:v>
                </c:pt>
                <c:pt idx="8">
                  <c:v>10401</c:v>
                </c:pt>
              </c:numCache>
            </c:numRef>
          </c:val>
        </c:ser>
        <c:axId val="189841792"/>
        <c:axId val="189843328"/>
      </c:barChart>
      <c:catAx>
        <c:axId val="189841792"/>
        <c:scaling>
          <c:orientation val="minMax"/>
        </c:scaling>
        <c:axPos val="b"/>
        <c:numFmt formatCode="General" sourceLinked="1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lang="en-IE" b="0" i="0" baseline="0"/>
            </a:pPr>
            <a:endParaRPr lang="en-US"/>
          </a:p>
        </c:txPr>
        <c:crossAx val="189843328"/>
        <c:crosses val="autoZero"/>
        <c:auto val="1"/>
        <c:lblAlgn val="ctr"/>
        <c:lblOffset val="0"/>
      </c:catAx>
      <c:valAx>
        <c:axId val="189843328"/>
        <c:scaling>
          <c:orientation val="minMax"/>
          <c:max val="100000"/>
          <c:min val="-1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/>
                  <a:t>€bn</a:t>
                </a:r>
              </a:p>
            </c:rich>
          </c:tx>
          <c:layout/>
        </c:title>
        <c:numFmt formatCode="#,##0,;\-#,##0," sourceLinked="0"/>
        <c:tickLblPos val="nextTo"/>
        <c:txPr>
          <a:bodyPr/>
          <a:lstStyle/>
          <a:p>
            <a:pPr>
              <a:defRPr lang="en-IE" b="0" i="0" baseline="0"/>
            </a:pPr>
            <a:endParaRPr lang="en-US"/>
          </a:p>
        </c:txPr>
        <c:crossAx val="1898417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IE"/>
          </a:pPr>
          <a:endParaRPr lang="en-US"/>
        </a:p>
      </c:txPr>
    </c:legend>
    <c:plotVisOnly val="1"/>
    <c:dispBlanksAs val="gap"/>
  </c:chart>
  <c:txPr>
    <a:bodyPr/>
    <a:lstStyle/>
    <a:p>
      <a:pPr>
        <a:defRPr sz="1700" b="1" i="0" baseline="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3600" dirty="0" smtClean="0"/>
              <a:t>Imports</a:t>
            </a:r>
            <a:endParaRPr lang="en-US" sz="3600" dirty="0"/>
          </a:p>
        </c:rich>
      </c:tx>
      <c:layout>
        <c:manualLayout>
          <c:xMode val="edge"/>
          <c:yMode val="edge"/>
          <c:x val="3.6774028536456075E-3"/>
          <c:y val="2.5690430314707791E-3"/>
        </c:manualLayout>
      </c:layout>
      <c:overlay val="1"/>
    </c:title>
    <c:plotArea>
      <c:layout/>
      <c:barChart>
        <c:barDir val="col"/>
        <c:grouping val="clustered"/>
        <c:ser>
          <c:idx val="1"/>
          <c:order val="0"/>
          <c:tx>
            <c:strRef>
              <c:f>'2010'!$A$57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339933"/>
            </a:solidFill>
          </c:spPr>
          <c:cat>
            <c:strRef>
              <c:f>'2010'!$D$55</c:f>
              <c:strCache>
                <c:ptCount val="1"/>
                <c:pt idx="0">
                  <c:v>Royalties/Licences</c:v>
                </c:pt>
              </c:strCache>
            </c:strRef>
          </c:cat>
          <c:val>
            <c:numRef>
              <c:f>'2010'!$D$57</c:f>
              <c:numCache>
                <c:formatCode>#,##0</c:formatCode>
                <c:ptCount val="1"/>
                <c:pt idx="0">
                  <c:v>28.533000000000001</c:v>
                </c:pt>
              </c:numCache>
            </c:numRef>
          </c:val>
        </c:ser>
        <c:ser>
          <c:idx val="2"/>
          <c:order val="1"/>
          <c:tx>
            <c:strRef>
              <c:f>'2010'!$A$58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'2010'!$D$55</c:f>
              <c:strCache>
                <c:ptCount val="1"/>
                <c:pt idx="0">
                  <c:v>Royalties/Licences</c:v>
                </c:pt>
              </c:strCache>
            </c:strRef>
          </c:cat>
          <c:val>
            <c:numRef>
              <c:f>'2010'!$D$58</c:f>
              <c:numCache>
                <c:formatCode>#,##0</c:formatCode>
                <c:ptCount val="1"/>
                <c:pt idx="0">
                  <c:v>15.129363</c:v>
                </c:pt>
              </c:numCache>
            </c:numRef>
          </c:val>
        </c:ser>
        <c:ser>
          <c:idx val="3"/>
          <c:order val="2"/>
          <c:tx>
            <c:strRef>
              <c:f>'2010'!$A$59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'2010'!$D$55</c:f>
              <c:strCache>
                <c:ptCount val="1"/>
                <c:pt idx="0">
                  <c:v>Royalties/Licences</c:v>
                </c:pt>
              </c:strCache>
            </c:strRef>
          </c:cat>
          <c:val>
            <c:numRef>
              <c:f>'2010'!$D$59</c:f>
              <c:numCache>
                <c:formatCode>#,##0</c:formatCode>
                <c:ptCount val="1"/>
                <c:pt idx="0">
                  <c:v>9.7540000000000013</c:v>
                </c:pt>
              </c:numCache>
            </c:numRef>
          </c:val>
        </c:ser>
        <c:ser>
          <c:idx val="4"/>
          <c:order val="3"/>
          <c:tx>
            <c:strRef>
              <c:f>'2010'!$A$60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'2010'!$D$55</c:f>
              <c:strCache>
                <c:ptCount val="1"/>
                <c:pt idx="0">
                  <c:v>Royalties/Licences</c:v>
                </c:pt>
              </c:strCache>
            </c:strRef>
          </c:cat>
          <c:val>
            <c:numRef>
              <c:f>'2010'!$D$60</c:f>
              <c:numCache>
                <c:formatCode>#,##0</c:formatCode>
                <c:ptCount val="1"/>
                <c:pt idx="0">
                  <c:v>6.1561599999999945</c:v>
                </c:pt>
              </c:numCache>
            </c:numRef>
          </c:val>
        </c:ser>
        <c:ser>
          <c:idx val="5"/>
          <c:order val="4"/>
          <c:tx>
            <c:strRef>
              <c:f>'2010'!$A$61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'2010'!$D$55</c:f>
              <c:strCache>
                <c:ptCount val="1"/>
                <c:pt idx="0">
                  <c:v>Royalties/Licences</c:v>
                </c:pt>
              </c:strCache>
            </c:strRef>
          </c:cat>
          <c:val>
            <c:numRef>
              <c:f>'2010'!$D$61</c:f>
              <c:numCache>
                <c:formatCode>#,##0</c:formatCode>
                <c:ptCount val="1"/>
                <c:pt idx="0">
                  <c:v>5.2594899999999996</c:v>
                </c:pt>
              </c:numCache>
            </c:numRef>
          </c:val>
        </c:ser>
        <c:ser>
          <c:idx val="6"/>
          <c:order val="5"/>
          <c:tx>
            <c:strRef>
              <c:f>'2010'!$A$62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006699">
                <a:lumMod val="40000"/>
                <a:lumOff val="60000"/>
              </a:srgbClr>
            </a:solidFill>
          </c:spPr>
          <c:cat>
            <c:strRef>
              <c:f>'2010'!$D$55</c:f>
              <c:strCache>
                <c:ptCount val="1"/>
                <c:pt idx="0">
                  <c:v>Royalties/Licences</c:v>
                </c:pt>
              </c:strCache>
            </c:strRef>
          </c:cat>
          <c:val>
            <c:numRef>
              <c:f>'2010'!$D$62</c:f>
              <c:numCache>
                <c:formatCode>#,##0</c:formatCode>
                <c:ptCount val="1"/>
                <c:pt idx="0">
                  <c:v>25</c:v>
                </c:pt>
              </c:numCache>
            </c:numRef>
          </c:val>
        </c:ser>
        <c:axId val="191106048"/>
        <c:axId val="191116032"/>
      </c:barChart>
      <c:catAx>
        <c:axId val="1911060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116032"/>
        <c:crosses val="autoZero"/>
        <c:auto val="1"/>
        <c:lblAlgn val="ctr"/>
        <c:lblOffset val="100"/>
      </c:catAx>
      <c:valAx>
        <c:axId val="191116032"/>
        <c:scaling>
          <c:orientation val="minMax"/>
          <c:max val="30"/>
        </c:scaling>
        <c:axPos val="l"/>
        <c:majorGridlines/>
        <c:numFmt formatCode="#,##0" sourceLinked="1"/>
        <c:tickLblPos val="high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106048"/>
        <c:crosses val="autoZero"/>
        <c:crossBetween val="between"/>
      </c:valAx>
    </c:plotArea>
    <c:legend>
      <c:legendPos val="l"/>
      <c:layout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1327320448580314E-2"/>
          <c:y val="5.0925925925925923E-2"/>
          <c:w val="0.9010544500119303"/>
          <c:h val="0.79869969378827999"/>
        </c:manualLayout>
      </c:layout>
      <c:barChart>
        <c:barDir val="bar"/>
        <c:grouping val="stacked"/>
        <c:ser>
          <c:idx val="0"/>
          <c:order val="0"/>
          <c:tx>
            <c:strRef>
              <c:f>country!$I$1</c:f>
              <c:strCache>
                <c:ptCount val="1"/>
                <c:pt idx="0">
                  <c:v>Exports</c:v>
                </c:pt>
              </c:strCache>
            </c:strRef>
          </c:tx>
          <c:cat>
            <c:strRef>
              <c:f>country!$H$2:$H$9</c:f>
              <c:strCache>
                <c:ptCount val="8"/>
                <c:pt idx="0">
                  <c:v>Other</c:v>
                </c:pt>
                <c:pt idx="1">
                  <c:v>US</c:v>
                </c:pt>
                <c:pt idx="2">
                  <c:v>Asia</c:v>
                </c:pt>
                <c:pt idx="3">
                  <c:v>Other Europe</c:v>
                </c:pt>
                <c:pt idx="4">
                  <c:v>Germany</c:v>
                </c:pt>
                <c:pt idx="5">
                  <c:v>UK</c:v>
                </c:pt>
                <c:pt idx="6">
                  <c:v>France</c:v>
                </c:pt>
                <c:pt idx="7">
                  <c:v>Netherlands </c:v>
                </c:pt>
              </c:strCache>
            </c:strRef>
          </c:cat>
          <c:val>
            <c:numRef>
              <c:f>country!$I$2:$I$9</c:f>
              <c:numCache>
                <c:formatCode>0%</c:formatCode>
                <c:ptCount val="8"/>
                <c:pt idx="0">
                  <c:v>0.15000000000000005</c:v>
                </c:pt>
                <c:pt idx="1">
                  <c:v>7.0000000000000021E-2</c:v>
                </c:pt>
                <c:pt idx="2">
                  <c:v>0.1</c:v>
                </c:pt>
                <c:pt idx="3">
                  <c:v>0.26</c:v>
                </c:pt>
                <c:pt idx="4">
                  <c:v>0.11</c:v>
                </c:pt>
                <c:pt idx="5">
                  <c:v>0.19</c:v>
                </c:pt>
                <c:pt idx="6">
                  <c:v>7.0000000000000021E-2</c:v>
                </c:pt>
                <c:pt idx="7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country!$J$1</c:f>
              <c:strCache>
                <c:ptCount val="1"/>
                <c:pt idx="0">
                  <c:v>Imports</c:v>
                </c:pt>
              </c:strCache>
            </c:strRef>
          </c:tx>
          <c:cat>
            <c:strRef>
              <c:f>country!$H$2:$H$9</c:f>
              <c:strCache>
                <c:ptCount val="8"/>
                <c:pt idx="0">
                  <c:v>Other</c:v>
                </c:pt>
                <c:pt idx="1">
                  <c:v>US</c:v>
                </c:pt>
                <c:pt idx="2">
                  <c:v>Asia</c:v>
                </c:pt>
                <c:pt idx="3">
                  <c:v>Other Europe</c:v>
                </c:pt>
                <c:pt idx="4">
                  <c:v>Germany</c:v>
                </c:pt>
                <c:pt idx="5">
                  <c:v>UK</c:v>
                </c:pt>
                <c:pt idx="6">
                  <c:v>France</c:v>
                </c:pt>
                <c:pt idx="7">
                  <c:v>Netherlands </c:v>
                </c:pt>
              </c:strCache>
            </c:strRef>
          </c:cat>
          <c:val>
            <c:numRef>
              <c:f>country!$J$2:$J$9</c:f>
              <c:numCache>
                <c:formatCode>0%</c:formatCode>
                <c:ptCount val="8"/>
                <c:pt idx="0">
                  <c:v>-0.13</c:v>
                </c:pt>
                <c:pt idx="1">
                  <c:v>-0.3000000000000001</c:v>
                </c:pt>
                <c:pt idx="2">
                  <c:v>-2.0000000000000007E-2</c:v>
                </c:pt>
                <c:pt idx="3">
                  <c:v>-0.21000000000000005</c:v>
                </c:pt>
                <c:pt idx="4">
                  <c:v>-4.0000000000000015E-2</c:v>
                </c:pt>
                <c:pt idx="5">
                  <c:v>-0.13</c:v>
                </c:pt>
                <c:pt idx="6">
                  <c:v>-4.0000000000000015E-2</c:v>
                </c:pt>
                <c:pt idx="7">
                  <c:v>-0.13</c:v>
                </c:pt>
              </c:numCache>
            </c:numRef>
          </c:val>
        </c:ser>
        <c:overlap val="100"/>
        <c:axId val="191329792"/>
        <c:axId val="191331328"/>
      </c:barChart>
      <c:catAx>
        <c:axId val="191329792"/>
        <c:scaling>
          <c:orientation val="minMax"/>
        </c:scaling>
        <c:axPos val="l"/>
        <c:majorTickMark val="none"/>
        <c:tickLblPos val="high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lang="en-US" sz="1800" b="1"/>
            </a:pPr>
            <a:endParaRPr lang="en-US"/>
          </a:p>
        </c:txPr>
        <c:crossAx val="191331328"/>
        <c:crosses val="autoZero"/>
        <c:auto val="1"/>
        <c:lblAlgn val="ctr"/>
        <c:lblOffset val="0"/>
      </c:catAx>
      <c:valAx>
        <c:axId val="19133132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en-US" sz="1800" b="1"/>
            </a:pPr>
            <a:endParaRPr lang="en-US"/>
          </a:p>
        </c:txPr>
        <c:crossAx val="191329792"/>
        <c:crosses val="autoZero"/>
        <c:crossBetween val="between"/>
      </c:valAx>
    </c:plotArea>
    <c:plotVisOnly val="1"/>
  </c:chart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5258092738414E-2"/>
          <c:y val="3.5578218385352432E-2"/>
          <c:w val="0.89165496500437469"/>
          <c:h val="0.7639258134901864"/>
        </c:manualLayout>
      </c:layout>
      <c:lineChart>
        <c:grouping val="standard"/>
        <c:ser>
          <c:idx val="1"/>
          <c:order val="0"/>
          <c:tx>
            <c:strRef>
              <c:f>Positions!$A$5</c:f>
              <c:strCache>
                <c:ptCount val="1"/>
                <c:pt idx="0">
                  <c:v>Direct Investment in Ireland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Positions!$B$2:$L$3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Positions!$B$5:$L$5</c:f>
              <c:numCache>
                <c:formatCode>#,##0</c:formatCode>
                <c:ptCount val="11"/>
                <c:pt idx="0">
                  <c:v>136.58100000000007</c:v>
                </c:pt>
                <c:pt idx="1">
                  <c:v>152.108</c:v>
                </c:pt>
                <c:pt idx="2">
                  <c:v>174.404</c:v>
                </c:pt>
                <c:pt idx="3">
                  <c:v>176.435</c:v>
                </c:pt>
                <c:pt idx="4">
                  <c:v>152.446</c:v>
                </c:pt>
                <c:pt idx="5">
                  <c:v>138.62</c:v>
                </c:pt>
                <c:pt idx="6">
                  <c:v>118.824</c:v>
                </c:pt>
                <c:pt idx="7">
                  <c:v>138.36200000000036</c:v>
                </c:pt>
                <c:pt idx="8">
                  <c:v>135.29499999999999</c:v>
                </c:pt>
                <c:pt idx="9">
                  <c:v>171.76599999999999</c:v>
                </c:pt>
                <c:pt idx="10">
                  <c:v>184.92500000000001</c:v>
                </c:pt>
              </c:numCache>
            </c:numRef>
          </c:val>
        </c:ser>
        <c:ser>
          <c:idx val="0"/>
          <c:order val="1"/>
          <c:tx>
            <c:strRef>
              <c:f>Positions!$A$4</c:f>
              <c:strCache>
                <c:ptCount val="1"/>
                <c:pt idx="0">
                  <c:v>Direct Investment Abroad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Positions!$B$2:$L$3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Positions!$B$4:$L$4</c:f>
              <c:numCache>
                <c:formatCode>#,##0</c:formatCode>
                <c:ptCount val="11"/>
                <c:pt idx="0">
                  <c:v>30.010999999999999</c:v>
                </c:pt>
                <c:pt idx="1">
                  <c:v>46.316999999999993</c:v>
                </c:pt>
                <c:pt idx="2">
                  <c:v>56.148000000000003</c:v>
                </c:pt>
                <c:pt idx="3">
                  <c:v>58.053999999999995</c:v>
                </c:pt>
                <c:pt idx="4">
                  <c:v>78.328999999999979</c:v>
                </c:pt>
                <c:pt idx="5">
                  <c:v>88.287000000000006</c:v>
                </c:pt>
                <c:pt idx="6">
                  <c:v>91.668999999999983</c:v>
                </c:pt>
                <c:pt idx="7">
                  <c:v>101.93600000000002</c:v>
                </c:pt>
                <c:pt idx="8">
                  <c:v>121.381</c:v>
                </c:pt>
                <c:pt idx="9">
                  <c:v>200.82600000000036</c:v>
                </c:pt>
                <c:pt idx="10">
                  <c:v>260.99199999999865</c:v>
                </c:pt>
              </c:numCache>
            </c:numRef>
          </c:val>
        </c:ser>
        <c:marker val="1"/>
        <c:axId val="191352192"/>
        <c:axId val="191407232"/>
      </c:lineChart>
      <c:catAx>
        <c:axId val="1913521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lang="en-US" sz="1600" b="1"/>
            </a:pPr>
            <a:endParaRPr lang="en-US"/>
          </a:p>
        </c:txPr>
        <c:crossAx val="191407232"/>
        <c:crosses val="autoZero"/>
        <c:auto val="1"/>
        <c:lblAlgn val="ctr"/>
        <c:lblOffset val="100"/>
      </c:catAx>
      <c:valAx>
        <c:axId val="191407232"/>
        <c:scaling>
          <c:orientation val="minMax"/>
          <c:max val="27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352192"/>
        <c:crosses val="autoZero"/>
        <c:crossBetween val="midCat"/>
      </c:valAx>
    </c:plotArea>
    <c:plotVisOnly val="1"/>
  </c:chart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9685258092738414E-2"/>
          <c:y val="2.417069462851798E-2"/>
          <c:w val="0.6922772309711287"/>
          <c:h val="0.8350003898027587"/>
        </c:manualLayout>
      </c:layout>
      <c:barChart>
        <c:barDir val="col"/>
        <c:grouping val="stacked"/>
        <c:ser>
          <c:idx val="1"/>
          <c:order val="0"/>
          <c:tx>
            <c:strRef>
              <c:f>Positions!$A$31</c:f>
              <c:strCache>
                <c:ptCount val="1"/>
                <c:pt idx="0">
                  <c:v>Other Capital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Positions!$B$28:$I$29</c:f>
              <c:strCache>
                <c:ptCount val="8"/>
                <c:pt idx="0">
                  <c:v>DIA</c:v>
                </c:pt>
                <c:pt idx="1">
                  <c:v>DII</c:v>
                </c:pt>
                <c:pt idx="2">
                  <c:v>DIA</c:v>
                </c:pt>
                <c:pt idx="3">
                  <c:v>DII</c:v>
                </c:pt>
                <c:pt idx="4">
                  <c:v>DIA</c:v>
                </c:pt>
                <c:pt idx="5">
                  <c:v>DII</c:v>
                </c:pt>
                <c:pt idx="6">
                  <c:v>DIA</c:v>
                </c:pt>
                <c:pt idx="7">
                  <c:v>DII</c:v>
                </c:pt>
              </c:strCache>
            </c:strRef>
          </c:cat>
          <c:val>
            <c:numRef>
              <c:f>Positions!$B$31:$I$31</c:f>
              <c:numCache>
                <c:formatCode>#,##0</c:formatCode>
                <c:ptCount val="8"/>
                <c:pt idx="0" formatCode="General">
                  <c:v>13</c:v>
                </c:pt>
                <c:pt idx="1">
                  <c:v>-43.023000000000003</c:v>
                </c:pt>
                <c:pt idx="2">
                  <c:v>21.411000000000001</c:v>
                </c:pt>
                <c:pt idx="3">
                  <c:v>-47.118000000000002</c:v>
                </c:pt>
                <c:pt idx="4">
                  <c:v>29.390999999999988</c:v>
                </c:pt>
                <c:pt idx="5">
                  <c:v>-47.783000000000001</c:v>
                </c:pt>
                <c:pt idx="6" formatCode="General">
                  <c:v>41</c:v>
                </c:pt>
                <c:pt idx="7" formatCode="General">
                  <c:v>-41</c:v>
                </c:pt>
              </c:numCache>
            </c:numRef>
          </c:val>
        </c:ser>
        <c:ser>
          <c:idx val="0"/>
          <c:order val="1"/>
          <c:tx>
            <c:strRef>
              <c:f>Positions!$A$30</c:f>
              <c:strCache>
                <c:ptCount val="1"/>
                <c:pt idx="0">
                  <c:v>Equity Capital &amp; Reinvested Earnings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Positions!$B$28:$I$29</c:f>
              <c:strCache>
                <c:ptCount val="8"/>
                <c:pt idx="0">
                  <c:v>DIA</c:v>
                </c:pt>
                <c:pt idx="1">
                  <c:v>DII</c:v>
                </c:pt>
                <c:pt idx="2">
                  <c:v>DIA</c:v>
                </c:pt>
                <c:pt idx="3">
                  <c:v>DII</c:v>
                </c:pt>
                <c:pt idx="4">
                  <c:v>DIA</c:v>
                </c:pt>
                <c:pt idx="5">
                  <c:v>DII</c:v>
                </c:pt>
                <c:pt idx="6">
                  <c:v>DIA</c:v>
                </c:pt>
                <c:pt idx="7">
                  <c:v>DII</c:v>
                </c:pt>
              </c:strCache>
            </c:strRef>
          </c:cat>
          <c:val>
            <c:numRef>
              <c:f>Positions!$B$30:$I$30</c:f>
              <c:numCache>
                <c:formatCode>#,##0</c:formatCode>
                <c:ptCount val="8"/>
                <c:pt idx="0" formatCode="General">
                  <c:v>89</c:v>
                </c:pt>
                <c:pt idx="1">
                  <c:v>181.38500000000019</c:v>
                </c:pt>
                <c:pt idx="2">
                  <c:v>99.97</c:v>
                </c:pt>
                <c:pt idx="3">
                  <c:v>182.41299999999998</c:v>
                </c:pt>
                <c:pt idx="4">
                  <c:v>171.435</c:v>
                </c:pt>
                <c:pt idx="5">
                  <c:v>219.548</c:v>
                </c:pt>
                <c:pt idx="6" formatCode="General">
                  <c:v>220</c:v>
                </c:pt>
                <c:pt idx="7" formatCode="General">
                  <c:v>226</c:v>
                </c:pt>
              </c:numCache>
            </c:numRef>
          </c:val>
        </c:ser>
        <c:overlap val="100"/>
        <c:axId val="191271680"/>
        <c:axId val="191273216"/>
      </c:barChart>
      <c:catAx>
        <c:axId val="191271680"/>
        <c:scaling>
          <c:orientation val="minMax"/>
        </c:scaling>
        <c:axPos val="b"/>
        <c:tickLblPos val="low"/>
        <c:spPr>
          <a:ln w="28575">
            <a:solidFill>
              <a:srgbClr val="000000"/>
            </a:solidFill>
          </a:ln>
        </c:spPr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273216"/>
        <c:crosses val="autoZero"/>
        <c:auto val="1"/>
        <c:lblAlgn val="ctr"/>
        <c:lblOffset val="100"/>
        <c:noMultiLvlLbl val="1"/>
      </c:catAx>
      <c:valAx>
        <c:axId val="191273216"/>
        <c:scaling>
          <c:orientation val="minMax"/>
          <c:max val="260"/>
          <c:min val="-50"/>
        </c:scaling>
        <c:axPos val="l"/>
        <c:majorGridlines>
          <c:spPr>
            <a:ln w="3175"/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27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90693350831274"/>
          <c:y val="0.29297554910899298"/>
          <c:w val="0.22275973315835521"/>
          <c:h val="0.32457521757148788"/>
        </c:manualLayout>
      </c:layout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</c:chart>
  <c:externalData r:id="rId2"/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524911756720136"/>
          <c:y val="2.3417171774391551E-2"/>
          <c:w val="0.6321633179473255"/>
          <c:h val="0.92918484110349564"/>
        </c:manualLayout>
      </c:layout>
      <c:barChart>
        <c:barDir val="col"/>
        <c:grouping val="stacked"/>
        <c:ser>
          <c:idx val="0"/>
          <c:order val="0"/>
          <c:tx>
            <c:strRef>
              <c:f>Positions!$A$43</c:f>
              <c:strCache>
                <c:ptCount val="1"/>
                <c:pt idx="0">
                  <c:v>Luxembourg</c:v>
                </c:pt>
              </c:strCache>
            </c:strRef>
          </c:tx>
          <c:cat>
            <c:strRef>
              <c:f>(Positions!$B$42,Positions!$F$42)</c:f>
              <c:strCache>
                <c:ptCount val="2"/>
                <c:pt idx="0">
                  <c:v>DIA</c:v>
                </c:pt>
                <c:pt idx="1">
                  <c:v>DII</c:v>
                </c:pt>
              </c:strCache>
            </c:strRef>
          </c:cat>
          <c:val>
            <c:numRef>
              <c:f>(Positions!$B$43,Positions!$F$43)</c:f>
              <c:numCache>
                <c:formatCode>#,##0</c:formatCode>
                <c:ptCount val="2"/>
                <c:pt idx="0">
                  <c:v>40.016999999999996</c:v>
                </c:pt>
                <c:pt idx="1">
                  <c:v>25.891999999999999</c:v>
                </c:pt>
              </c:numCache>
            </c:numRef>
          </c:val>
        </c:ser>
        <c:ser>
          <c:idx val="1"/>
          <c:order val="1"/>
          <c:tx>
            <c:strRef>
              <c:f>Positions!$A$44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(Positions!$B$42,Positions!$F$42)</c:f>
              <c:strCache>
                <c:ptCount val="2"/>
                <c:pt idx="0">
                  <c:v>DIA</c:v>
                </c:pt>
                <c:pt idx="1">
                  <c:v>DII</c:v>
                </c:pt>
              </c:strCache>
            </c:strRef>
          </c:cat>
          <c:val>
            <c:numRef>
              <c:f>(Positions!$B$44,Positions!$F$44)</c:f>
              <c:numCache>
                <c:formatCode>#,##0</c:formatCode>
                <c:ptCount val="2"/>
                <c:pt idx="0">
                  <c:v>40.01</c:v>
                </c:pt>
                <c:pt idx="1">
                  <c:v>23.832999999999988</c:v>
                </c:pt>
              </c:numCache>
            </c:numRef>
          </c:val>
        </c:ser>
        <c:ser>
          <c:idx val="5"/>
          <c:order val="2"/>
          <c:tx>
            <c:strRef>
              <c:f>Positions!$A$46</c:f>
              <c:strCache>
                <c:ptCount val="1"/>
                <c:pt idx="0">
                  <c:v>Netherlands </c:v>
                </c:pt>
              </c:strCache>
            </c:strRef>
          </c:tx>
          <c:val>
            <c:numRef>
              <c:f>(Positions!$B$46,Positions!$F$46)</c:f>
              <c:numCache>
                <c:formatCode>#,##0</c:formatCode>
                <c:ptCount val="2"/>
                <c:pt idx="0">
                  <c:v>29</c:v>
                </c:pt>
                <c:pt idx="1">
                  <c:v>23.867000000000001</c:v>
                </c:pt>
              </c:numCache>
            </c:numRef>
          </c:val>
        </c:ser>
        <c:ser>
          <c:idx val="2"/>
          <c:order val="3"/>
          <c:tx>
            <c:strRef>
              <c:f>Positions!$A$45</c:f>
              <c:strCache>
                <c:ptCount val="1"/>
                <c:pt idx="0">
                  <c:v>US</c:v>
                </c:pt>
              </c:strCache>
            </c:strRef>
          </c:tx>
          <c:cat>
            <c:strRef>
              <c:f>(Positions!$B$42,Positions!$F$42)</c:f>
              <c:strCache>
                <c:ptCount val="2"/>
                <c:pt idx="0">
                  <c:v>DIA</c:v>
                </c:pt>
                <c:pt idx="1">
                  <c:v>DII</c:v>
                </c:pt>
              </c:strCache>
            </c:strRef>
          </c:cat>
          <c:val>
            <c:numRef>
              <c:f>(Positions!$B$45,Positions!$F$45)</c:f>
              <c:numCache>
                <c:formatCode>General</c:formatCode>
                <c:ptCount val="2"/>
                <c:pt idx="0" formatCode="#,##0">
                  <c:v>24.422999999999945</c:v>
                </c:pt>
                <c:pt idx="1">
                  <c:v>14</c:v>
                </c:pt>
              </c:numCache>
            </c:numRef>
          </c:val>
        </c:ser>
        <c:ser>
          <c:idx val="3"/>
          <c:order val="4"/>
          <c:tx>
            <c:strRef>
              <c:f>Positions!$A$47</c:f>
              <c:strCache>
                <c:ptCount val="1"/>
                <c:pt idx="0">
                  <c:v>Offshore centres</c:v>
                </c:pt>
              </c:strCache>
            </c:strRef>
          </c:tx>
          <c:cat>
            <c:strRef>
              <c:f>(Positions!$B$42,Positions!$F$42)</c:f>
              <c:strCache>
                <c:ptCount val="2"/>
                <c:pt idx="0">
                  <c:v>DIA</c:v>
                </c:pt>
                <c:pt idx="1">
                  <c:v>DII</c:v>
                </c:pt>
              </c:strCache>
            </c:strRef>
          </c:cat>
          <c:val>
            <c:numRef>
              <c:f>(Positions!$B$47,Positions!$F$47)</c:f>
              <c:numCache>
                <c:formatCode>#,##0</c:formatCode>
                <c:ptCount val="2"/>
                <c:pt idx="0">
                  <c:v>67.581999999999994</c:v>
                </c:pt>
                <c:pt idx="1">
                  <c:v>38.888999999999996</c:v>
                </c:pt>
              </c:numCache>
            </c:numRef>
          </c:val>
        </c:ser>
        <c:ser>
          <c:idx val="4"/>
          <c:order val="5"/>
          <c:tx>
            <c:strRef>
              <c:f>Positions!$A$48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68600"/>
            </a:solidFill>
          </c:spPr>
          <c:cat>
            <c:strRef>
              <c:f>(Positions!$B$42,Positions!$F$42)</c:f>
              <c:strCache>
                <c:ptCount val="2"/>
                <c:pt idx="0">
                  <c:v>DIA</c:v>
                </c:pt>
                <c:pt idx="1">
                  <c:v>DII</c:v>
                </c:pt>
              </c:strCache>
            </c:strRef>
          </c:cat>
          <c:val>
            <c:numRef>
              <c:f>(Positions!$B$48,Positions!$F$48)</c:f>
              <c:numCache>
                <c:formatCode>#,##0</c:formatCode>
                <c:ptCount val="2"/>
                <c:pt idx="0">
                  <c:v>59.968000000000018</c:v>
                </c:pt>
                <c:pt idx="1">
                  <c:v>58.519000000000005</c:v>
                </c:pt>
              </c:numCache>
            </c:numRef>
          </c:val>
        </c:ser>
        <c:overlap val="100"/>
        <c:axId val="191568128"/>
        <c:axId val="191553536"/>
      </c:barChart>
      <c:catAx>
        <c:axId val="1915681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553536"/>
        <c:crosses val="autoZero"/>
        <c:auto val="1"/>
        <c:lblAlgn val="ctr"/>
        <c:lblOffset val="100"/>
      </c:catAx>
      <c:valAx>
        <c:axId val="191553536"/>
        <c:scaling>
          <c:orientation val="minMax"/>
          <c:max val="265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56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71128608923879"/>
          <c:y val="0.32792103325213917"/>
          <c:w val="0.16931170241650828"/>
          <c:h val="0.32976944428709032"/>
        </c:manualLayout>
      </c:layout>
      <c:txPr>
        <a:bodyPr/>
        <a:lstStyle/>
        <a:p>
          <a:pPr>
            <a:defRPr lang="en-US" sz="1400" b="1"/>
          </a:pPr>
          <a:endParaRPr lang="en-US"/>
        </a:p>
      </c:txPr>
    </c:legend>
    <c:plotVisOnly val="1"/>
  </c:chart>
  <c:externalData r:id="rId2"/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018591426071857E-2"/>
          <c:y val="7.8046586314302863E-2"/>
          <c:w val="0.70267574365704366"/>
          <c:h val="0.88567586914043661"/>
        </c:manualLayout>
      </c:layout>
      <c:barChart>
        <c:barDir val="col"/>
        <c:grouping val="clustered"/>
        <c:ser>
          <c:idx val="0"/>
          <c:order val="0"/>
          <c:tx>
            <c:strRef>
              <c:f>Positions!$A$124</c:f>
              <c:strCache>
                <c:ptCount val="1"/>
                <c:pt idx="0">
                  <c:v>Manufacturing</c:v>
                </c:pt>
              </c:strCache>
            </c:strRef>
          </c:tx>
          <c:cat>
            <c:strRef>
              <c:f>Positions!$B$123</c:f>
              <c:strCache>
                <c:ptCount val="1"/>
                <c:pt idx="0">
                  <c:v>DIA</c:v>
                </c:pt>
              </c:strCache>
            </c:strRef>
          </c:cat>
          <c:val>
            <c:numRef>
              <c:f>Positions!$B$124</c:f>
              <c:numCache>
                <c:formatCode>0</c:formatCode>
                <c:ptCount val="1"/>
                <c:pt idx="0">
                  <c:v>13.341000000000001</c:v>
                </c:pt>
              </c:numCache>
            </c:numRef>
          </c:val>
        </c:ser>
        <c:ser>
          <c:idx val="2"/>
          <c:order val="1"/>
          <c:tx>
            <c:strRef>
              <c:f>Positions!$A$126</c:f>
              <c:strCache>
                <c:ptCount val="1"/>
                <c:pt idx="0">
                  <c:v>Trade and repairs</c:v>
                </c:pt>
              </c:strCache>
            </c:strRef>
          </c:tx>
          <c:cat>
            <c:strRef>
              <c:f>Positions!$B$123</c:f>
              <c:strCache>
                <c:ptCount val="1"/>
                <c:pt idx="0">
                  <c:v>DIA</c:v>
                </c:pt>
              </c:strCache>
            </c:strRef>
          </c:cat>
          <c:val>
            <c:numRef>
              <c:f>Positions!$B$126</c:f>
              <c:numCache>
                <c:formatCode>0</c:formatCode>
                <c:ptCount val="1"/>
                <c:pt idx="0">
                  <c:v>17.231000000000005</c:v>
                </c:pt>
              </c:numCache>
            </c:numRef>
          </c:val>
        </c:ser>
        <c:ser>
          <c:idx val="3"/>
          <c:order val="2"/>
          <c:tx>
            <c:strRef>
              <c:f>Positions!$A$127</c:f>
              <c:strCache>
                <c:ptCount val="1"/>
                <c:pt idx="0">
                  <c:v>Financial intermediation</c:v>
                </c:pt>
              </c:strCache>
            </c:strRef>
          </c:tx>
          <c:cat>
            <c:strRef>
              <c:f>Positions!$B$123</c:f>
              <c:strCache>
                <c:ptCount val="1"/>
                <c:pt idx="0">
                  <c:v>DIA</c:v>
                </c:pt>
              </c:strCache>
            </c:strRef>
          </c:cat>
          <c:val>
            <c:numRef>
              <c:f>Positions!$B$127</c:f>
              <c:numCache>
                <c:formatCode>0</c:formatCode>
                <c:ptCount val="1"/>
                <c:pt idx="0">
                  <c:v>28.830000000000005</c:v>
                </c:pt>
              </c:numCache>
            </c:numRef>
          </c:val>
        </c:ser>
        <c:ser>
          <c:idx val="5"/>
          <c:order val="3"/>
          <c:tx>
            <c:strRef>
              <c:f>Positions!$A$129</c:f>
              <c:strCache>
                <c:ptCount val="1"/>
                <c:pt idx="0">
                  <c:v>Computer activities</c:v>
                </c:pt>
              </c:strCache>
            </c:strRef>
          </c:tx>
          <c:cat>
            <c:strRef>
              <c:f>Positions!$B$123</c:f>
              <c:strCache>
                <c:ptCount val="1"/>
                <c:pt idx="0">
                  <c:v>DIA</c:v>
                </c:pt>
              </c:strCache>
            </c:strRef>
          </c:cat>
          <c:val>
            <c:numRef>
              <c:f>Positions!$B$129</c:f>
              <c:numCache>
                <c:formatCode>0</c:formatCode>
                <c:ptCount val="1"/>
                <c:pt idx="0">
                  <c:v>20.541</c:v>
                </c:pt>
              </c:numCache>
            </c:numRef>
          </c:val>
        </c:ser>
        <c:ser>
          <c:idx val="6"/>
          <c:order val="4"/>
          <c:tx>
            <c:strRef>
              <c:f>Positions!$A$130</c:f>
              <c:strCache>
                <c:ptCount val="1"/>
                <c:pt idx="0">
                  <c:v>Other business activities</c:v>
                </c:pt>
              </c:strCache>
            </c:strRef>
          </c:tx>
          <c:cat>
            <c:strRef>
              <c:f>Positions!$B$123</c:f>
              <c:strCache>
                <c:ptCount val="1"/>
                <c:pt idx="0">
                  <c:v>DIA</c:v>
                </c:pt>
              </c:strCache>
            </c:strRef>
          </c:cat>
          <c:val>
            <c:numRef>
              <c:f>Positions!$B$130</c:f>
              <c:numCache>
                <c:formatCode>0</c:formatCode>
                <c:ptCount val="1"/>
                <c:pt idx="0">
                  <c:v>138</c:v>
                </c:pt>
              </c:numCache>
            </c:numRef>
          </c:val>
        </c:ser>
        <c:ser>
          <c:idx val="7"/>
          <c:order val="5"/>
          <c:tx>
            <c:strRef>
              <c:f>Positions!$A$131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Positions!$B$123</c:f>
              <c:strCache>
                <c:ptCount val="1"/>
                <c:pt idx="0">
                  <c:v>DIA</c:v>
                </c:pt>
              </c:strCache>
            </c:strRef>
          </c:cat>
          <c:val>
            <c:numRef>
              <c:f>Positions!$B$131</c:f>
              <c:numCache>
                <c:formatCode>0</c:formatCode>
                <c:ptCount val="1"/>
                <c:pt idx="0">
                  <c:v>43.056999999999995</c:v>
                </c:pt>
              </c:numCache>
            </c:numRef>
          </c:val>
        </c:ser>
        <c:axId val="191679872"/>
        <c:axId val="190981248"/>
      </c:barChart>
      <c:catAx>
        <c:axId val="191679872"/>
        <c:scaling>
          <c:orientation val="minMax"/>
        </c:scaling>
        <c:delete val="1"/>
        <c:axPos val="b"/>
        <c:tickLblPos val="nextTo"/>
        <c:crossAx val="190981248"/>
        <c:crosses val="autoZero"/>
        <c:auto val="1"/>
        <c:lblAlgn val="ctr"/>
        <c:lblOffset val="100"/>
      </c:catAx>
      <c:valAx>
        <c:axId val="190981248"/>
        <c:scaling>
          <c:orientation val="minMax"/>
          <c:max val="14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67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63057742782226"/>
          <c:y val="7.3078798196908462E-2"/>
          <c:w val="0.22698053368328958"/>
          <c:h val="0.89561144537522486"/>
        </c:manualLayout>
      </c:layout>
      <c:txPr>
        <a:bodyPr/>
        <a:lstStyle/>
        <a:p>
          <a:pPr>
            <a:defRPr lang="en-US" sz="1800" b="1"/>
          </a:pPr>
          <a:endParaRPr lang="en-US"/>
        </a:p>
      </c:txPr>
    </c:legend>
    <c:plotVisOnly val="1"/>
  </c:chart>
  <c:externalData r:id="rId2"/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190823786511702E-2"/>
          <c:y val="8.880425272927861E-2"/>
          <c:w val="0.63034560057675293"/>
          <c:h val="0.87553159115980073"/>
        </c:manualLayout>
      </c:layout>
      <c:barChart>
        <c:barDir val="col"/>
        <c:grouping val="clustered"/>
        <c:ser>
          <c:idx val="1"/>
          <c:order val="0"/>
          <c:tx>
            <c:strRef>
              <c:f>Positions!$A$125</c:f>
              <c:strCache>
                <c:ptCount val="1"/>
                <c:pt idx="0">
                  <c:v>Chemicals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Positions!$C$125</c:f>
              <c:numCache>
                <c:formatCode>0</c:formatCode>
                <c:ptCount val="1"/>
                <c:pt idx="0">
                  <c:v>11.674000000000001</c:v>
                </c:pt>
              </c:numCache>
            </c:numRef>
          </c:val>
        </c:ser>
        <c:ser>
          <c:idx val="2"/>
          <c:order val="1"/>
          <c:tx>
            <c:strRef>
              <c:f>Positions!$A$126</c:f>
              <c:strCache>
                <c:ptCount val="1"/>
                <c:pt idx="0">
                  <c:v>Trade and repairs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Positions!$C$126</c:f>
              <c:numCache>
                <c:formatCode>0</c:formatCode>
                <c:ptCount val="1"/>
                <c:pt idx="0">
                  <c:v>10.967000000000002</c:v>
                </c:pt>
              </c:numCache>
            </c:numRef>
          </c:val>
        </c:ser>
        <c:ser>
          <c:idx val="3"/>
          <c:order val="2"/>
          <c:tx>
            <c:strRef>
              <c:f>Positions!$A$127</c:f>
              <c:strCache>
                <c:ptCount val="1"/>
                <c:pt idx="0">
                  <c:v>Financial intermediation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Positions!$C$127</c:f>
              <c:numCache>
                <c:formatCode>0</c:formatCode>
                <c:ptCount val="1"/>
                <c:pt idx="0">
                  <c:v>54.006</c:v>
                </c:pt>
              </c:numCache>
            </c:numRef>
          </c:val>
        </c:ser>
        <c:ser>
          <c:idx val="4"/>
          <c:order val="3"/>
          <c:tx>
            <c:strRef>
              <c:f>Positions!$A$128</c:f>
              <c:strCache>
                <c:ptCount val="1"/>
                <c:pt idx="0">
                  <c:v>Insurance companies and pension funds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Positions!$C$128</c:f>
              <c:numCache>
                <c:formatCode>0</c:formatCode>
                <c:ptCount val="1"/>
                <c:pt idx="0">
                  <c:v>28.193000000000001</c:v>
                </c:pt>
              </c:numCache>
            </c:numRef>
          </c:val>
        </c:ser>
        <c:ser>
          <c:idx val="5"/>
          <c:order val="4"/>
          <c:tx>
            <c:strRef>
              <c:f>Positions!$A$129</c:f>
              <c:strCache>
                <c:ptCount val="1"/>
                <c:pt idx="0">
                  <c:v>Computer activities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Positions!$C$129</c:f>
              <c:numCache>
                <c:formatCode>0</c:formatCode>
                <c:ptCount val="1"/>
                <c:pt idx="0">
                  <c:v>20.102</c:v>
                </c:pt>
              </c:numCache>
            </c:numRef>
          </c:val>
        </c:ser>
        <c:ser>
          <c:idx val="6"/>
          <c:order val="5"/>
          <c:tx>
            <c:strRef>
              <c:f>Positions!$A$130</c:f>
              <c:strCache>
                <c:ptCount val="1"/>
                <c:pt idx="0">
                  <c:v>Other business activities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Positions!$C$130</c:f>
              <c:numCache>
                <c:formatCode>0</c:formatCode>
                <c:ptCount val="1"/>
                <c:pt idx="0">
                  <c:v>39</c:v>
                </c:pt>
              </c:numCache>
            </c:numRef>
          </c:val>
        </c:ser>
        <c:ser>
          <c:idx val="7"/>
          <c:order val="6"/>
          <c:tx>
            <c:strRef>
              <c:f>Positions!$A$131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Positions!$C$123</c:f>
              <c:strCache>
                <c:ptCount val="1"/>
                <c:pt idx="0">
                  <c:v>DII</c:v>
                </c:pt>
              </c:strCache>
            </c:strRef>
          </c:cat>
          <c:val>
            <c:numRef>
              <c:f>Positions!$C$131</c:f>
              <c:numCache>
                <c:formatCode>0</c:formatCode>
                <c:ptCount val="1"/>
                <c:pt idx="0">
                  <c:v>21.057999999999993</c:v>
                </c:pt>
              </c:numCache>
            </c:numRef>
          </c:val>
        </c:ser>
        <c:axId val="191440384"/>
        <c:axId val="191441920"/>
      </c:barChart>
      <c:catAx>
        <c:axId val="191440384"/>
        <c:scaling>
          <c:orientation val="minMax"/>
        </c:scaling>
        <c:delete val="1"/>
        <c:axPos val="b"/>
        <c:tickLblPos val="nextTo"/>
        <c:crossAx val="191441920"/>
        <c:crosses val="autoZero"/>
        <c:auto val="1"/>
        <c:lblAlgn val="ctr"/>
        <c:lblOffset val="100"/>
      </c:catAx>
      <c:valAx>
        <c:axId val="191441920"/>
        <c:scaling>
          <c:orientation val="minMax"/>
          <c:max val="6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19144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82110551631695"/>
          <c:y val="7.8882802693141713E-2"/>
          <c:w val="0.27459520349655864"/>
          <c:h val="0.87846627867168781"/>
        </c:manualLayout>
      </c:layout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/>
      <c:lineChart>
        <c:grouping val="standard"/>
        <c:ser>
          <c:idx val="0"/>
          <c:order val="0"/>
          <c:tx>
            <c:strRef>
              <c:f>Fin_Acc!$B$7</c:f>
              <c:strCache>
                <c:ptCount val="1"/>
                <c:pt idx="0">
                  <c:v>Assets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Fin_Acc!$A$8:$A$38</c:f>
              <c:strCache>
                <c:ptCount val="31"/>
                <c:pt idx="0">
                  <c:v>2004q1</c:v>
                </c:pt>
                <c:pt idx="1">
                  <c:v>2004q2</c:v>
                </c:pt>
                <c:pt idx="2">
                  <c:v>2004q3</c:v>
                </c:pt>
                <c:pt idx="3">
                  <c:v>2004q4</c:v>
                </c:pt>
                <c:pt idx="4">
                  <c:v>2005q1</c:v>
                </c:pt>
                <c:pt idx="5">
                  <c:v>2005q2</c:v>
                </c:pt>
                <c:pt idx="6">
                  <c:v>2005q3</c:v>
                </c:pt>
                <c:pt idx="7">
                  <c:v>2005q4</c:v>
                </c:pt>
                <c:pt idx="8">
                  <c:v>2006q1</c:v>
                </c:pt>
                <c:pt idx="9">
                  <c:v>2006q2</c:v>
                </c:pt>
                <c:pt idx="10">
                  <c:v>2006q3</c:v>
                </c:pt>
                <c:pt idx="11">
                  <c:v>2006q4</c:v>
                </c:pt>
                <c:pt idx="12">
                  <c:v>2007q1</c:v>
                </c:pt>
                <c:pt idx="13">
                  <c:v>2007q2</c:v>
                </c:pt>
                <c:pt idx="14">
                  <c:v>2007q3</c:v>
                </c:pt>
                <c:pt idx="15">
                  <c:v>2007q4</c:v>
                </c:pt>
                <c:pt idx="16">
                  <c:v>2008q1</c:v>
                </c:pt>
                <c:pt idx="17">
                  <c:v>2008q2</c:v>
                </c:pt>
                <c:pt idx="18">
                  <c:v>2008q3</c:v>
                </c:pt>
                <c:pt idx="19">
                  <c:v>2008q4</c:v>
                </c:pt>
                <c:pt idx="20">
                  <c:v>2009q1</c:v>
                </c:pt>
                <c:pt idx="21">
                  <c:v>2009q2</c:v>
                </c:pt>
                <c:pt idx="22">
                  <c:v>2009q3</c:v>
                </c:pt>
                <c:pt idx="23">
                  <c:v>2009q4</c:v>
                </c:pt>
                <c:pt idx="24">
                  <c:v>2010q1</c:v>
                </c:pt>
                <c:pt idx="25">
                  <c:v>2010q2</c:v>
                </c:pt>
                <c:pt idx="26">
                  <c:v>2010q3</c:v>
                </c:pt>
                <c:pt idx="27">
                  <c:v>2010q4</c:v>
                </c:pt>
                <c:pt idx="28">
                  <c:v>2011q1</c:v>
                </c:pt>
                <c:pt idx="29">
                  <c:v>2011q2</c:v>
                </c:pt>
                <c:pt idx="30">
                  <c:v>2011q3</c:v>
                </c:pt>
              </c:strCache>
            </c:strRef>
          </c:cat>
          <c:val>
            <c:numRef>
              <c:f>Fin_Acc!$B$8:$B$38</c:f>
              <c:numCache>
                <c:formatCode>General</c:formatCode>
                <c:ptCount val="31"/>
                <c:pt idx="0">
                  <c:v>-70406</c:v>
                </c:pt>
                <c:pt idx="1">
                  <c:v>-38835</c:v>
                </c:pt>
                <c:pt idx="2">
                  <c:v>-36281</c:v>
                </c:pt>
                <c:pt idx="3">
                  <c:v>-50827</c:v>
                </c:pt>
                <c:pt idx="4">
                  <c:v>-72238</c:v>
                </c:pt>
                <c:pt idx="5">
                  <c:v>-64167</c:v>
                </c:pt>
                <c:pt idx="6">
                  <c:v>-39145</c:v>
                </c:pt>
                <c:pt idx="7">
                  <c:v>-66488</c:v>
                </c:pt>
                <c:pt idx="8">
                  <c:v>-72015</c:v>
                </c:pt>
                <c:pt idx="9">
                  <c:v>-70925</c:v>
                </c:pt>
                <c:pt idx="10">
                  <c:v>-91528</c:v>
                </c:pt>
                <c:pt idx="11">
                  <c:v>-110046</c:v>
                </c:pt>
                <c:pt idx="12">
                  <c:v>-100235</c:v>
                </c:pt>
                <c:pt idx="13">
                  <c:v>-109700</c:v>
                </c:pt>
                <c:pt idx="14">
                  <c:v>-62331</c:v>
                </c:pt>
                <c:pt idx="15">
                  <c:v>-71677</c:v>
                </c:pt>
                <c:pt idx="16">
                  <c:v>-125760</c:v>
                </c:pt>
                <c:pt idx="17">
                  <c:v>-43941</c:v>
                </c:pt>
                <c:pt idx="18">
                  <c:v>63870</c:v>
                </c:pt>
                <c:pt idx="19">
                  <c:v>-2277</c:v>
                </c:pt>
                <c:pt idx="20">
                  <c:v>24390</c:v>
                </c:pt>
                <c:pt idx="21">
                  <c:v>2749</c:v>
                </c:pt>
                <c:pt idx="22">
                  <c:v>4041</c:v>
                </c:pt>
                <c:pt idx="23">
                  <c:v>13441</c:v>
                </c:pt>
                <c:pt idx="24">
                  <c:v>-21502</c:v>
                </c:pt>
                <c:pt idx="25">
                  <c:v>-15722</c:v>
                </c:pt>
                <c:pt idx="26">
                  <c:v>-46179</c:v>
                </c:pt>
                <c:pt idx="27">
                  <c:v>66898</c:v>
                </c:pt>
                <c:pt idx="28">
                  <c:v>20063</c:v>
                </c:pt>
                <c:pt idx="29">
                  <c:v>1538</c:v>
                </c:pt>
                <c:pt idx="30">
                  <c:v>-16085</c:v>
                </c:pt>
              </c:numCache>
            </c:numRef>
          </c:val>
        </c:ser>
        <c:ser>
          <c:idx val="1"/>
          <c:order val="1"/>
          <c:tx>
            <c:strRef>
              <c:f>Fin_Acc!$C$7</c:f>
              <c:strCache>
                <c:ptCount val="1"/>
                <c:pt idx="0">
                  <c:v>Liabilities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Fin_Acc!$A$8:$A$38</c:f>
              <c:strCache>
                <c:ptCount val="31"/>
                <c:pt idx="0">
                  <c:v>2004q1</c:v>
                </c:pt>
                <c:pt idx="1">
                  <c:v>2004q2</c:v>
                </c:pt>
                <c:pt idx="2">
                  <c:v>2004q3</c:v>
                </c:pt>
                <c:pt idx="3">
                  <c:v>2004q4</c:v>
                </c:pt>
                <c:pt idx="4">
                  <c:v>2005q1</c:v>
                </c:pt>
                <c:pt idx="5">
                  <c:v>2005q2</c:v>
                </c:pt>
                <c:pt idx="6">
                  <c:v>2005q3</c:v>
                </c:pt>
                <c:pt idx="7">
                  <c:v>2005q4</c:v>
                </c:pt>
                <c:pt idx="8">
                  <c:v>2006q1</c:v>
                </c:pt>
                <c:pt idx="9">
                  <c:v>2006q2</c:v>
                </c:pt>
                <c:pt idx="10">
                  <c:v>2006q3</c:v>
                </c:pt>
                <c:pt idx="11">
                  <c:v>2006q4</c:v>
                </c:pt>
                <c:pt idx="12">
                  <c:v>2007q1</c:v>
                </c:pt>
                <c:pt idx="13">
                  <c:v>2007q2</c:v>
                </c:pt>
                <c:pt idx="14">
                  <c:v>2007q3</c:v>
                </c:pt>
                <c:pt idx="15">
                  <c:v>2007q4</c:v>
                </c:pt>
                <c:pt idx="16">
                  <c:v>2008q1</c:v>
                </c:pt>
                <c:pt idx="17">
                  <c:v>2008q2</c:v>
                </c:pt>
                <c:pt idx="18">
                  <c:v>2008q3</c:v>
                </c:pt>
                <c:pt idx="19">
                  <c:v>2008q4</c:v>
                </c:pt>
                <c:pt idx="20">
                  <c:v>2009q1</c:v>
                </c:pt>
                <c:pt idx="21">
                  <c:v>2009q2</c:v>
                </c:pt>
                <c:pt idx="22">
                  <c:v>2009q3</c:v>
                </c:pt>
                <c:pt idx="23">
                  <c:v>2009q4</c:v>
                </c:pt>
                <c:pt idx="24">
                  <c:v>2010q1</c:v>
                </c:pt>
                <c:pt idx="25">
                  <c:v>2010q2</c:v>
                </c:pt>
                <c:pt idx="26">
                  <c:v>2010q3</c:v>
                </c:pt>
                <c:pt idx="27">
                  <c:v>2010q4</c:v>
                </c:pt>
                <c:pt idx="28">
                  <c:v>2011q1</c:v>
                </c:pt>
                <c:pt idx="29">
                  <c:v>2011q2</c:v>
                </c:pt>
                <c:pt idx="30">
                  <c:v>2011q3</c:v>
                </c:pt>
              </c:strCache>
            </c:strRef>
          </c:cat>
          <c:val>
            <c:numRef>
              <c:f>Fin_Acc!$C$8:$C$38</c:f>
              <c:numCache>
                <c:formatCode>General</c:formatCode>
                <c:ptCount val="31"/>
                <c:pt idx="0">
                  <c:v>68501</c:v>
                </c:pt>
                <c:pt idx="1">
                  <c:v>39166</c:v>
                </c:pt>
                <c:pt idx="2">
                  <c:v>39198</c:v>
                </c:pt>
                <c:pt idx="3">
                  <c:v>53283</c:v>
                </c:pt>
                <c:pt idx="4">
                  <c:v>69435</c:v>
                </c:pt>
                <c:pt idx="5">
                  <c:v>67617</c:v>
                </c:pt>
                <c:pt idx="6">
                  <c:v>37678</c:v>
                </c:pt>
                <c:pt idx="7">
                  <c:v>66824</c:v>
                </c:pt>
                <c:pt idx="8">
                  <c:v>70295</c:v>
                </c:pt>
                <c:pt idx="9">
                  <c:v>71951</c:v>
                </c:pt>
                <c:pt idx="10">
                  <c:v>92874</c:v>
                </c:pt>
                <c:pt idx="11">
                  <c:v>114164</c:v>
                </c:pt>
                <c:pt idx="12">
                  <c:v>102535</c:v>
                </c:pt>
                <c:pt idx="13">
                  <c:v>111804</c:v>
                </c:pt>
                <c:pt idx="14">
                  <c:v>64029</c:v>
                </c:pt>
                <c:pt idx="15">
                  <c:v>77626</c:v>
                </c:pt>
                <c:pt idx="16">
                  <c:v>133965</c:v>
                </c:pt>
                <c:pt idx="17">
                  <c:v>53689</c:v>
                </c:pt>
                <c:pt idx="18">
                  <c:v>-63433</c:v>
                </c:pt>
                <c:pt idx="19">
                  <c:v>17</c:v>
                </c:pt>
                <c:pt idx="20">
                  <c:v>-27358</c:v>
                </c:pt>
                <c:pt idx="21">
                  <c:v>5905</c:v>
                </c:pt>
                <c:pt idx="22">
                  <c:v>-6995</c:v>
                </c:pt>
                <c:pt idx="23">
                  <c:v>-17056</c:v>
                </c:pt>
                <c:pt idx="24">
                  <c:v>14953</c:v>
                </c:pt>
                <c:pt idx="25">
                  <c:v>25156</c:v>
                </c:pt>
                <c:pt idx="26">
                  <c:v>51727</c:v>
                </c:pt>
                <c:pt idx="27">
                  <c:v>-62939</c:v>
                </c:pt>
                <c:pt idx="28">
                  <c:v>-14208</c:v>
                </c:pt>
                <c:pt idx="29">
                  <c:v>-1813</c:v>
                </c:pt>
                <c:pt idx="30">
                  <c:v>18771</c:v>
                </c:pt>
              </c:numCache>
            </c:numRef>
          </c:val>
        </c:ser>
        <c:ser>
          <c:idx val="3"/>
          <c:order val="2"/>
          <c:tx>
            <c:strRef>
              <c:f>Fin_Acc!$D$7</c:f>
              <c:strCache>
                <c:ptCount val="1"/>
                <c:pt idx="0">
                  <c:v>Net E&amp;O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Fin_Acc!$A$8:$A$38</c:f>
              <c:strCache>
                <c:ptCount val="31"/>
                <c:pt idx="0">
                  <c:v>2004q1</c:v>
                </c:pt>
                <c:pt idx="1">
                  <c:v>2004q2</c:v>
                </c:pt>
                <c:pt idx="2">
                  <c:v>2004q3</c:v>
                </c:pt>
                <c:pt idx="3">
                  <c:v>2004q4</c:v>
                </c:pt>
                <c:pt idx="4">
                  <c:v>2005q1</c:v>
                </c:pt>
                <c:pt idx="5">
                  <c:v>2005q2</c:v>
                </c:pt>
                <c:pt idx="6">
                  <c:v>2005q3</c:v>
                </c:pt>
                <c:pt idx="7">
                  <c:v>2005q4</c:v>
                </c:pt>
                <c:pt idx="8">
                  <c:v>2006q1</c:v>
                </c:pt>
                <c:pt idx="9">
                  <c:v>2006q2</c:v>
                </c:pt>
                <c:pt idx="10">
                  <c:v>2006q3</c:v>
                </c:pt>
                <c:pt idx="11">
                  <c:v>2006q4</c:v>
                </c:pt>
                <c:pt idx="12">
                  <c:v>2007q1</c:v>
                </c:pt>
                <c:pt idx="13">
                  <c:v>2007q2</c:v>
                </c:pt>
                <c:pt idx="14">
                  <c:v>2007q3</c:v>
                </c:pt>
                <c:pt idx="15">
                  <c:v>2007q4</c:v>
                </c:pt>
                <c:pt idx="16">
                  <c:v>2008q1</c:v>
                </c:pt>
                <c:pt idx="17">
                  <c:v>2008q2</c:v>
                </c:pt>
                <c:pt idx="18">
                  <c:v>2008q3</c:v>
                </c:pt>
                <c:pt idx="19">
                  <c:v>2008q4</c:v>
                </c:pt>
                <c:pt idx="20">
                  <c:v>2009q1</c:v>
                </c:pt>
                <c:pt idx="21">
                  <c:v>2009q2</c:v>
                </c:pt>
                <c:pt idx="22">
                  <c:v>2009q3</c:v>
                </c:pt>
                <c:pt idx="23">
                  <c:v>2009q4</c:v>
                </c:pt>
                <c:pt idx="24">
                  <c:v>2010q1</c:v>
                </c:pt>
                <c:pt idx="25">
                  <c:v>2010q2</c:v>
                </c:pt>
                <c:pt idx="26">
                  <c:v>2010q3</c:v>
                </c:pt>
                <c:pt idx="27">
                  <c:v>2010q4</c:v>
                </c:pt>
                <c:pt idx="28">
                  <c:v>2011q1</c:v>
                </c:pt>
                <c:pt idx="29">
                  <c:v>2011q2</c:v>
                </c:pt>
                <c:pt idx="30">
                  <c:v>2011q3</c:v>
                </c:pt>
              </c:strCache>
            </c:strRef>
          </c:cat>
          <c:val>
            <c:numRef>
              <c:f>Fin_Acc!$D$8:$D$38</c:f>
              <c:numCache>
                <c:formatCode>General</c:formatCode>
                <c:ptCount val="31"/>
                <c:pt idx="0">
                  <c:v>2035</c:v>
                </c:pt>
                <c:pt idx="1">
                  <c:v>-125</c:v>
                </c:pt>
                <c:pt idx="2">
                  <c:v>-2578</c:v>
                </c:pt>
                <c:pt idx="3">
                  <c:v>-2544</c:v>
                </c:pt>
                <c:pt idx="4">
                  <c:v>4733</c:v>
                </c:pt>
                <c:pt idx="5">
                  <c:v>-2178</c:v>
                </c:pt>
                <c:pt idx="6">
                  <c:v>2665</c:v>
                </c:pt>
                <c:pt idx="7">
                  <c:v>692</c:v>
                </c:pt>
                <c:pt idx="8">
                  <c:v>3944</c:v>
                </c:pt>
                <c:pt idx="9">
                  <c:v>402</c:v>
                </c:pt>
                <c:pt idx="10">
                  <c:v>-110</c:v>
                </c:pt>
                <c:pt idx="11">
                  <c:v>-2925</c:v>
                </c:pt>
                <c:pt idx="12">
                  <c:v>1277</c:v>
                </c:pt>
                <c:pt idx="13">
                  <c:v>-5</c:v>
                </c:pt>
                <c:pt idx="14">
                  <c:v>-47</c:v>
                </c:pt>
                <c:pt idx="15">
                  <c:v>-3191</c:v>
                </c:pt>
                <c:pt idx="16">
                  <c:v>-4231</c:v>
                </c:pt>
                <c:pt idx="17">
                  <c:v>-7233</c:v>
                </c:pt>
                <c:pt idx="18">
                  <c:v>2558</c:v>
                </c:pt>
                <c:pt idx="19">
                  <c:v>2896</c:v>
                </c:pt>
                <c:pt idx="20">
                  <c:v>5525</c:v>
                </c:pt>
                <c:pt idx="21">
                  <c:v>-7180</c:v>
                </c:pt>
                <c:pt idx="22">
                  <c:v>3665</c:v>
                </c:pt>
                <c:pt idx="23">
                  <c:v>4823</c:v>
                </c:pt>
                <c:pt idx="24">
                  <c:v>7983</c:v>
                </c:pt>
                <c:pt idx="25">
                  <c:v>-8919</c:v>
                </c:pt>
                <c:pt idx="26">
                  <c:v>-6724</c:v>
                </c:pt>
                <c:pt idx="27">
                  <c:v>-4819</c:v>
                </c:pt>
                <c:pt idx="28">
                  <c:v>-4837</c:v>
                </c:pt>
                <c:pt idx="29">
                  <c:v>772</c:v>
                </c:pt>
                <c:pt idx="30">
                  <c:v>-3524</c:v>
                </c:pt>
              </c:numCache>
            </c:numRef>
          </c:val>
        </c:ser>
        <c:marker val="1"/>
        <c:axId val="189354752"/>
        <c:axId val="189356288"/>
      </c:lineChart>
      <c:catAx>
        <c:axId val="189354752"/>
        <c:scaling>
          <c:orientation val="minMax"/>
        </c:scaling>
        <c:axPos val="b"/>
        <c:majorTickMark val="in"/>
        <c:tickLblPos val="low"/>
        <c:spPr>
          <a:ln w="31750">
            <a:solidFill>
              <a:srgbClr val="FF0000"/>
            </a:solidFill>
          </a:ln>
        </c:spPr>
        <c:txPr>
          <a:bodyPr/>
          <a:lstStyle/>
          <a:p>
            <a:pPr>
              <a:defRPr lang="en-IE" sz="1600" baseline="0"/>
            </a:pPr>
            <a:endParaRPr lang="en-US"/>
          </a:p>
        </c:txPr>
        <c:crossAx val="189356288"/>
        <c:crosses val="autoZero"/>
        <c:auto val="1"/>
        <c:lblAlgn val="ctr"/>
        <c:lblOffset val="100"/>
        <c:tickLblSkip val="4"/>
      </c:catAx>
      <c:valAx>
        <c:axId val="189356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 sz="1600" baseline="0"/>
                </a:pPr>
                <a:r>
                  <a:rPr lang="en-IE" sz="1600" baseline="0" dirty="0" smtClean="0"/>
                  <a:t>€</a:t>
                </a:r>
                <a:r>
                  <a:rPr lang="en-IE" sz="1600" baseline="0" dirty="0" err="1" smtClean="0"/>
                  <a:t>bns</a:t>
                </a:r>
                <a:endParaRPr lang="en-IE" sz="1600" baseline="0" dirty="0"/>
              </a:p>
            </c:rich>
          </c:tx>
          <c:layout/>
        </c:title>
        <c:numFmt formatCode="#,##0,;\-#,##0,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E" sz="1700" baseline="0"/>
            </a:pPr>
            <a:endParaRPr lang="en-US"/>
          </a:p>
        </c:txPr>
        <c:crossAx val="189354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IE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10"/>
  <c:chart>
    <c:title>
      <c:tx>
        <c:rich>
          <a:bodyPr/>
          <a:lstStyle/>
          <a:p>
            <a:pPr>
              <a:defRPr lang="en-IE"/>
            </a:pPr>
            <a:r>
              <a:rPr lang="en-US"/>
              <a:t>Financial account asset flows</a:t>
            </a:r>
          </a:p>
        </c:rich>
      </c:tx>
      <c:layout>
        <c:manualLayout>
          <c:xMode val="edge"/>
          <c:yMode val="edge"/>
          <c:x val="0.30934017595307983"/>
          <c:y val="5.9633027522935866E-2"/>
        </c:manualLayout>
      </c:layout>
    </c:title>
    <c:plotArea>
      <c:layout>
        <c:manualLayout>
          <c:layoutTarget val="inner"/>
          <c:xMode val="edge"/>
          <c:yMode val="edge"/>
          <c:x val="8.7840494938132729E-2"/>
          <c:y val="0.18842592592592594"/>
          <c:w val="0.89930236220472437"/>
          <c:h val="0.6538739428404792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Direct Investment 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Sheet1!$B$2:$N$2</c:f>
              <c:numCache>
                <c:formatCode>#,##0</c:formatCode>
                <c:ptCount val="13"/>
                <c:pt idx="0">
                  <c:v>3483</c:v>
                </c:pt>
                <c:pt idx="1">
                  <c:v>5734</c:v>
                </c:pt>
                <c:pt idx="2">
                  <c:v>5024</c:v>
                </c:pt>
                <c:pt idx="3">
                  <c:v>4543</c:v>
                </c:pt>
                <c:pt idx="4">
                  <c:v>11715</c:v>
                </c:pt>
                <c:pt idx="5">
                  <c:v>4917</c:v>
                </c:pt>
                <c:pt idx="6">
                  <c:v>14552</c:v>
                </c:pt>
                <c:pt idx="7">
                  <c:v>11509</c:v>
                </c:pt>
                <c:pt idx="8">
                  <c:v>12215</c:v>
                </c:pt>
                <c:pt idx="9">
                  <c:v>15450</c:v>
                </c:pt>
                <c:pt idx="10">
                  <c:v>12936</c:v>
                </c:pt>
                <c:pt idx="11">
                  <c:v>19159</c:v>
                </c:pt>
                <c:pt idx="12">
                  <c:v>13441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Portfolio Investment 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Sheet1!$B$5:$N$5</c:f>
              <c:numCache>
                <c:formatCode>#,##0</c:formatCode>
                <c:ptCount val="13"/>
                <c:pt idx="0">
                  <c:v>46921</c:v>
                </c:pt>
                <c:pt idx="1">
                  <c:v>78019</c:v>
                </c:pt>
                <c:pt idx="2">
                  <c:v>89246</c:v>
                </c:pt>
                <c:pt idx="3">
                  <c:v>124488</c:v>
                </c:pt>
                <c:pt idx="4">
                  <c:v>113094</c:v>
                </c:pt>
                <c:pt idx="5">
                  <c:v>144682</c:v>
                </c:pt>
                <c:pt idx="6">
                  <c:v>135116</c:v>
                </c:pt>
                <c:pt idx="7">
                  <c:v>120759</c:v>
                </c:pt>
                <c:pt idx="8">
                  <c:v>213418</c:v>
                </c:pt>
                <c:pt idx="9">
                  <c:v>170847</c:v>
                </c:pt>
                <c:pt idx="10">
                  <c:v>27429</c:v>
                </c:pt>
                <c:pt idx="11" formatCode="General">
                  <c:v>-298</c:v>
                </c:pt>
                <c:pt idx="12">
                  <c:v>-18708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Other Investment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Sheet1!$B$8:$N$8</c:f>
              <c:numCache>
                <c:formatCode>#,##0</c:formatCode>
                <c:ptCount val="13"/>
                <c:pt idx="0">
                  <c:v>18036</c:v>
                </c:pt>
                <c:pt idx="1">
                  <c:v>36055</c:v>
                </c:pt>
                <c:pt idx="2">
                  <c:v>39802</c:v>
                </c:pt>
                <c:pt idx="3">
                  <c:v>24092</c:v>
                </c:pt>
                <c:pt idx="4">
                  <c:v>33030</c:v>
                </c:pt>
                <c:pt idx="5">
                  <c:v>58354</c:v>
                </c:pt>
                <c:pt idx="6">
                  <c:v>47858</c:v>
                </c:pt>
                <c:pt idx="7">
                  <c:v>111242</c:v>
                </c:pt>
                <c:pt idx="8">
                  <c:v>118968</c:v>
                </c:pt>
                <c:pt idx="9">
                  <c:v>157634</c:v>
                </c:pt>
                <c:pt idx="10">
                  <c:v>67665</c:v>
                </c:pt>
                <c:pt idx="11">
                  <c:v>-63403</c:v>
                </c:pt>
                <c:pt idx="12">
                  <c:v>21777</c:v>
                </c:pt>
              </c:numCache>
            </c:numRef>
          </c:val>
        </c:ser>
        <c:ser>
          <c:idx val="3"/>
          <c:order val="3"/>
          <c:tx>
            <c:strRef>
              <c:f>Sheet1!$A$11</c:f>
              <c:strCache>
                <c:ptCount val="1"/>
                <c:pt idx="0">
                  <c:v>Reserve Assets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Sheet1!$B$11:$N$11</c:f>
              <c:numCache>
                <c:formatCode>#,##0</c:formatCode>
                <c:ptCount val="13"/>
                <c:pt idx="0">
                  <c:v>-2280</c:v>
                </c:pt>
                <c:pt idx="1">
                  <c:v>1746</c:v>
                </c:pt>
                <c:pt idx="2" formatCode="General">
                  <c:v>-142</c:v>
                </c:pt>
                <c:pt idx="3" formatCode="General">
                  <c:v>-441</c:v>
                </c:pt>
                <c:pt idx="4" formatCode="General">
                  <c:v>343</c:v>
                </c:pt>
                <c:pt idx="5">
                  <c:v>1770</c:v>
                </c:pt>
                <c:pt idx="6">
                  <c:v>1177</c:v>
                </c:pt>
                <c:pt idx="7">
                  <c:v>1472</c:v>
                </c:pt>
                <c:pt idx="8" formatCode="General">
                  <c:v>87</c:v>
                </c:pt>
                <c:pt idx="9" formatCode="General">
                  <c:v>-12</c:v>
                </c:pt>
                <c:pt idx="10" formatCode="General">
                  <c:v>-78</c:v>
                </c:pt>
                <c:pt idx="11" formatCode="General">
                  <c:v>79</c:v>
                </c:pt>
                <c:pt idx="12" formatCode="General">
                  <c:v>5</c:v>
                </c:pt>
              </c:numCache>
            </c:numRef>
          </c:val>
        </c:ser>
        <c:marker val="1"/>
        <c:axId val="189933440"/>
        <c:axId val="189934976"/>
      </c:lineChart>
      <c:catAx>
        <c:axId val="18993344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25400">
            <a:solidFill>
              <a:srgbClr val="FF0000"/>
            </a:solidFill>
          </a:ln>
        </c:spPr>
        <c:txPr>
          <a:bodyPr/>
          <a:lstStyle/>
          <a:p>
            <a:pPr>
              <a:defRPr lang="en-IE" sz="1400" baseline="0"/>
            </a:pPr>
            <a:endParaRPr lang="en-US"/>
          </a:p>
        </c:txPr>
        <c:crossAx val="189934976"/>
        <c:crosses val="autoZero"/>
        <c:auto val="1"/>
        <c:lblAlgn val="ctr"/>
        <c:lblOffset val="0"/>
      </c:catAx>
      <c:valAx>
        <c:axId val="189934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 sz="1400" baseline="0"/>
                </a:pPr>
                <a:r>
                  <a:rPr lang="en-IE" sz="1400" baseline="0" dirty="0" smtClean="0"/>
                  <a:t>€</a:t>
                </a:r>
                <a:r>
                  <a:rPr lang="en-IE" sz="1400" baseline="0" dirty="0" err="1" smtClean="0"/>
                  <a:t>bn</a:t>
                </a:r>
                <a:endParaRPr lang="en-IE" sz="1400" baseline="0" dirty="0"/>
              </a:p>
            </c:rich>
          </c:tx>
          <c:layout/>
        </c:title>
        <c:numFmt formatCode="#,##0,;\-#,##0," sourceLinked="0"/>
        <c:majorTickMark val="none"/>
        <c:tickLblPos val="low"/>
        <c:spPr>
          <a:ln w="9525">
            <a:noFill/>
          </a:ln>
        </c:spPr>
        <c:txPr>
          <a:bodyPr/>
          <a:lstStyle/>
          <a:p>
            <a:pPr>
              <a:defRPr lang="en-IE" sz="1400" baseline="0"/>
            </a:pPr>
            <a:endParaRPr lang="en-US"/>
          </a:p>
        </c:txPr>
        <c:crossAx val="189933440"/>
        <c:crosses val="autoZero"/>
        <c:crossBetween val="between"/>
        <c:majorUnit val="50000"/>
      </c:valAx>
    </c:plotArea>
    <c:legend>
      <c:legendPos val="b"/>
      <c:layout/>
      <c:txPr>
        <a:bodyPr/>
        <a:lstStyle/>
        <a:p>
          <a:pPr>
            <a:defRPr lang="en-IE" sz="14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10"/>
  <c:chart>
    <c:title>
      <c:tx>
        <c:rich>
          <a:bodyPr/>
          <a:lstStyle/>
          <a:p>
            <a:pPr>
              <a:defRPr lang="en-IE"/>
            </a:pPr>
            <a:r>
              <a:rPr lang="en-US" dirty="0"/>
              <a:t>Financial account liability flows</a:t>
            </a:r>
          </a:p>
        </c:rich>
      </c:tx>
      <c:layout>
        <c:manualLayout>
          <c:xMode val="edge"/>
          <c:yMode val="edge"/>
          <c:x val="0.29526144283510924"/>
          <c:y val="6.896551724137930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Direct Investment in Ireland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Sheet1!$B$3:$N$3</c:f>
              <c:numCache>
                <c:formatCode>#,##0</c:formatCode>
                <c:ptCount val="13"/>
                <c:pt idx="0">
                  <c:v>7905</c:v>
                </c:pt>
                <c:pt idx="1">
                  <c:v>17093</c:v>
                </c:pt>
                <c:pt idx="2">
                  <c:v>27981</c:v>
                </c:pt>
                <c:pt idx="3">
                  <c:v>10785</c:v>
                </c:pt>
                <c:pt idx="4">
                  <c:v>31158</c:v>
                </c:pt>
                <c:pt idx="5">
                  <c:v>20185</c:v>
                </c:pt>
                <c:pt idx="6">
                  <c:v>-8543</c:v>
                </c:pt>
                <c:pt idx="7">
                  <c:v>-25482</c:v>
                </c:pt>
                <c:pt idx="8">
                  <c:v>-4418</c:v>
                </c:pt>
                <c:pt idx="9">
                  <c:v>18052</c:v>
                </c:pt>
                <c:pt idx="10">
                  <c:v>-11232</c:v>
                </c:pt>
                <c:pt idx="11">
                  <c:v>18687</c:v>
                </c:pt>
                <c:pt idx="12">
                  <c:v>19880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Portfolio Investment Liabilities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Sheet1!$B$6:$N$6</c:f>
              <c:numCache>
                <c:formatCode>#,##0</c:formatCode>
                <c:ptCount val="13"/>
                <c:pt idx="0">
                  <c:v>38455</c:v>
                </c:pt>
                <c:pt idx="1">
                  <c:v>63677</c:v>
                </c:pt>
                <c:pt idx="2">
                  <c:v>83888</c:v>
                </c:pt>
                <c:pt idx="3">
                  <c:v>99328</c:v>
                </c:pt>
                <c:pt idx="4">
                  <c:v>75114</c:v>
                </c:pt>
                <c:pt idx="5">
                  <c:v>104705</c:v>
                </c:pt>
                <c:pt idx="6">
                  <c:v>149403</c:v>
                </c:pt>
                <c:pt idx="7">
                  <c:v>173459</c:v>
                </c:pt>
                <c:pt idx="8">
                  <c:v>221553</c:v>
                </c:pt>
                <c:pt idx="9">
                  <c:v>163564</c:v>
                </c:pt>
                <c:pt idx="10">
                  <c:v>-18322</c:v>
                </c:pt>
                <c:pt idx="11">
                  <c:v>22328</c:v>
                </c:pt>
                <c:pt idx="12">
                  <c:v>75279</c:v>
                </c:pt>
              </c:numCache>
            </c:numRef>
          </c:val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Other Investment Liabilities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cat>
          <c:val>
            <c:numRef>
              <c:f>Sheet1!$B$9:$N$9</c:f>
              <c:numCache>
                <c:formatCode>#,##0</c:formatCode>
                <c:ptCount val="13"/>
                <c:pt idx="0">
                  <c:v>25494</c:v>
                </c:pt>
                <c:pt idx="1">
                  <c:v>35081</c:v>
                </c:pt>
                <c:pt idx="2">
                  <c:v>30765</c:v>
                </c:pt>
                <c:pt idx="3">
                  <c:v>43131</c:v>
                </c:pt>
                <c:pt idx="4">
                  <c:v>52293</c:v>
                </c:pt>
                <c:pt idx="5">
                  <c:v>79922</c:v>
                </c:pt>
                <c:pt idx="6">
                  <c:v>59288</c:v>
                </c:pt>
                <c:pt idx="7">
                  <c:v>93577</c:v>
                </c:pt>
                <c:pt idx="8">
                  <c:v>132149</c:v>
                </c:pt>
                <c:pt idx="9">
                  <c:v>174378</c:v>
                </c:pt>
                <c:pt idx="10">
                  <c:v>153792</c:v>
                </c:pt>
                <c:pt idx="11">
                  <c:v>-86519</c:v>
                </c:pt>
                <c:pt idx="12">
                  <c:v>-66262</c:v>
                </c:pt>
              </c:numCache>
            </c:numRef>
          </c:val>
        </c:ser>
        <c:marker val="1"/>
        <c:axId val="189965440"/>
        <c:axId val="189966976"/>
      </c:lineChart>
      <c:catAx>
        <c:axId val="18996544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25400">
            <a:solidFill>
              <a:srgbClr val="FF0000"/>
            </a:solidFill>
          </a:ln>
        </c:spPr>
        <c:txPr>
          <a:bodyPr/>
          <a:lstStyle/>
          <a:p>
            <a:pPr>
              <a:defRPr lang="en-IE" sz="1400" baseline="0"/>
            </a:pPr>
            <a:endParaRPr lang="en-US"/>
          </a:p>
        </c:txPr>
        <c:crossAx val="189966976"/>
        <c:crosses val="autoZero"/>
        <c:auto val="1"/>
        <c:lblAlgn val="ctr"/>
        <c:lblOffset val="0"/>
      </c:catAx>
      <c:valAx>
        <c:axId val="189966976"/>
        <c:scaling>
          <c:orientation val="minMax"/>
          <c:min val="-1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 sz="1400" baseline="0" dirty="0" smtClean="0"/>
                  <a:t>€</a:t>
                </a:r>
                <a:r>
                  <a:rPr lang="en-IE" sz="1400" baseline="0" dirty="0" err="1" smtClean="0"/>
                  <a:t>bn</a:t>
                </a:r>
                <a:endParaRPr lang="en-IE" sz="1400" baseline="0" dirty="0"/>
              </a:p>
            </c:rich>
          </c:tx>
          <c:layout/>
        </c:title>
        <c:numFmt formatCode="#,##0,;\-#,##0,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E" sz="1400" baseline="0"/>
            </a:pPr>
            <a:endParaRPr lang="en-US"/>
          </a:p>
        </c:txPr>
        <c:crossAx val="18996544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Misc!$A$2</c:f>
              <c:strCache>
                <c:ptCount val="1"/>
                <c:pt idx="0">
                  <c:v>Assets </c:v>
                </c:pt>
              </c:strCache>
            </c:strRef>
          </c:tx>
          <c:cat>
            <c:strRef>
              <c:f>Misc!$B$1:$F$1</c:f>
              <c:strCache>
                <c:ptCount val="5"/>
                <c:pt idx="0">
                  <c:v>New Zealand </c:v>
                </c:pt>
                <c:pt idx="1">
                  <c:v>Portugal </c:v>
                </c:pt>
                <c:pt idx="2">
                  <c:v>Spain</c:v>
                </c:pt>
                <c:pt idx="3">
                  <c:v>Ireland </c:v>
                </c:pt>
                <c:pt idx="4">
                  <c:v>Netherlands</c:v>
                </c:pt>
              </c:strCache>
            </c:strRef>
          </c:cat>
          <c:val>
            <c:numRef>
              <c:f>Misc!$B$2:$F$2</c:f>
              <c:numCache>
                <c:formatCode>#,##0</c:formatCode>
                <c:ptCount val="5"/>
                <c:pt idx="0">
                  <c:v>106134</c:v>
                </c:pt>
                <c:pt idx="1">
                  <c:v>301125</c:v>
                </c:pt>
                <c:pt idx="2">
                  <c:v>1141900</c:v>
                </c:pt>
                <c:pt idx="3">
                  <c:v>2587556</c:v>
                </c:pt>
                <c:pt idx="4">
                  <c:v>2866301</c:v>
                </c:pt>
              </c:numCache>
            </c:numRef>
          </c:val>
        </c:ser>
        <c:ser>
          <c:idx val="1"/>
          <c:order val="1"/>
          <c:tx>
            <c:strRef>
              <c:f>Misc!$A$3</c:f>
              <c:strCache>
                <c:ptCount val="1"/>
                <c:pt idx="0">
                  <c:v>Liabilities </c:v>
                </c:pt>
              </c:strCache>
            </c:strRef>
          </c:tx>
          <c:cat>
            <c:strRef>
              <c:f>Misc!$B$1:$F$1</c:f>
              <c:strCache>
                <c:ptCount val="5"/>
                <c:pt idx="0">
                  <c:v>New Zealand </c:v>
                </c:pt>
                <c:pt idx="1">
                  <c:v>Portugal </c:v>
                </c:pt>
                <c:pt idx="2">
                  <c:v>Spain</c:v>
                </c:pt>
                <c:pt idx="3">
                  <c:v>Ireland </c:v>
                </c:pt>
                <c:pt idx="4">
                  <c:v>Netherlands</c:v>
                </c:pt>
              </c:strCache>
            </c:strRef>
          </c:cat>
          <c:val>
            <c:numRef>
              <c:f>Misc!$B$3:$F$3</c:f>
              <c:numCache>
                <c:formatCode>#,##0</c:formatCode>
                <c:ptCount val="5"/>
                <c:pt idx="0">
                  <c:v>190056</c:v>
                </c:pt>
                <c:pt idx="1">
                  <c:v>478252</c:v>
                </c:pt>
                <c:pt idx="2">
                  <c:v>2136400</c:v>
                </c:pt>
                <c:pt idx="3">
                  <c:v>2735556</c:v>
                </c:pt>
                <c:pt idx="4">
                  <c:v>2660279</c:v>
                </c:pt>
              </c:numCache>
            </c:numRef>
          </c:val>
        </c:ser>
        <c:ser>
          <c:idx val="2"/>
          <c:order val="2"/>
          <c:tx>
            <c:strRef>
              <c:f>Misc!$A$4</c:f>
              <c:strCache>
                <c:ptCount val="1"/>
                <c:pt idx="0">
                  <c:v>Net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cat>
            <c:strRef>
              <c:f>Misc!$B$1:$F$1</c:f>
              <c:strCache>
                <c:ptCount val="5"/>
                <c:pt idx="0">
                  <c:v>New Zealand </c:v>
                </c:pt>
                <c:pt idx="1">
                  <c:v>Portugal </c:v>
                </c:pt>
                <c:pt idx="2">
                  <c:v>Spain</c:v>
                </c:pt>
                <c:pt idx="3">
                  <c:v>Ireland </c:v>
                </c:pt>
                <c:pt idx="4">
                  <c:v>Netherlands</c:v>
                </c:pt>
              </c:strCache>
            </c:strRef>
          </c:cat>
          <c:val>
            <c:numRef>
              <c:f>Misc!$B$4:$F$4</c:f>
              <c:numCache>
                <c:formatCode>#,##0</c:formatCode>
                <c:ptCount val="5"/>
                <c:pt idx="0">
                  <c:v>-83921</c:v>
                </c:pt>
                <c:pt idx="1">
                  <c:v>-177128</c:v>
                </c:pt>
                <c:pt idx="2">
                  <c:v>-994500</c:v>
                </c:pt>
                <c:pt idx="3">
                  <c:v>-148000</c:v>
                </c:pt>
                <c:pt idx="4">
                  <c:v>206022</c:v>
                </c:pt>
              </c:numCache>
            </c:numRef>
          </c:val>
        </c:ser>
        <c:gapWidth val="75"/>
        <c:overlap val="-25"/>
        <c:axId val="190079744"/>
        <c:axId val="190081280"/>
      </c:barChart>
      <c:catAx>
        <c:axId val="1900797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lang="en-IE" sz="1600" baseline="0"/>
            </a:pPr>
            <a:endParaRPr lang="en-US"/>
          </a:p>
        </c:txPr>
        <c:crossAx val="190081280"/>
        <c:crosses val="autoZero"/>
        <c:auto val="1"/>
        <c:lblAlgn val="ctr"/>
        <c:lblOffset val="100"/>
      </c:catAx>
      <c:valAx>
        <c:axId val="190081280"/>
        <c:scaling>
          <c:orientation val="minMax"/>
          <c:max val="3000000"/>
          <c:min val="-10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 sz="1400" baseline="0"/>
                </a:pPr>
                <a:r>
                  <a:rPr lang="en-IE" sz="1400" baseline="0" dirty="0" smtClean="0"/>
                  <a:t>€</a:t>
                </a:r>
                <a:r>
                  <a:rPr lang="en-IE" sz="1400" baseline="0" dirty="0" err="1" smtClean="0"/>
                  <a:t>bn</a:t>
                </a:r>
                <a:endParaRPr lang="en-IE" sz="1400" baseline="0" dirty="0"/>
              </a:p>
            </c:rich>
          </c:tx>
          <c:layout/>
        </c:title>
        <c:numFmt formatCode="#,##0,;\-#,##0,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E" sz="1600" baseline="0"/>
            </a:pPr>
            <a:endParaRPr lang="en-US"/>
          </a:p>
        </c:txPr>
        <c:crossAx val="190079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en-IE" sz="16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Net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2011q3</c:v>
                </c:pt>
              </c:strCache>
            </c:strRef>
          </c:cat>
          <c:val>
            <c:numRef>
              <c:f>Sheet1!$B$2:$M$2</c:f>
              <c:numCache>
                <c:formatCode>_-* #,##0_-;\-* #,##0_-;_-* "-"??_-;_-@_-</c:formatCode>
                <c:ptCount val="12"/>
                <c:pt idx="0">
                  <c:v>-8374</c:v>
                </c:pt>
                <c:pt idx="1">
                  <c:v>-17847</c:v>
                </c:pt>
                <c:pt idx="2">
                  <c:v>-23429</c:v>
                </c:pt>
                <c:pt idx="3">
                  <c:v>-28149</c:v>
                </c:pt>
                <c:pt idx="4">
                  <c:v>-26908</c:v>
                </c:pt>
                <c:pt idx="5">
                  <c:v>-39988</c:v>
                </c:pt>
                <c:pt idx="6">
                  <c:v>-9452</c:v>
                </c:pt>
                <c:pt idx="7">
                  <c:v>-36929</c:v>
                </c:pt>
                <c:pt idx="8">
                  <c:v>-128577</c:v>
                </c:pt>
                <c:pt idx="9">
                  <c:v>-157075</c:v>
                </c:pt>
                <c:pt idx="10">
                  <c:v>-141812</c:v>
                </c:pt>
                <c:pt idx="11">
                  <c:v>-148000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IFSC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2011q3</c:v>
                </c:pt>
              </c:strCache>
            </c:strRef>
          </c:cat>
          <c:val>
            <c:numRef>
              <c:f>Sheet1!$B$3:$M$3</c:f>
              <c:numCache>
                <c:formatCode>_-* #,##0_-;\-* #,##0_-;_-* "-"??_-;_-@_-</c:formatCode>
                <c:ptCount val="12"/>
                <c:pt idx="0">
                  <c:v>32121</c:v>
                </c:pt>
                <c:pt idx="1">
                  <c:v>38734</c:v>
                </c:pt>
                <c:pt idx="2">
                  <c:v>47093</c:v>
                </c:pt>
                <c:pt idx="3">
                  <c:v>57885</c:v>
                </c:pt>
                <c:pt idx="4">
                  <c:v>66381</c:v>
                </c:pt>
                <c:pt idx="5">
                  <c:v>51933</c:v>
                </c:pt>
                <c:pt idx="6">
                  <c:v>62930</c:v>
                </c:pt>
                <c:pt idx="7">
                  <c:v>82503</c:v>
                </c:pt>
                <c:pt idx="8">
                  <c:v>21643</c:v>
                </c:pt>
                <c:pt idx="9">
                  <c:v>-16621</c:v>
                </c:pt>
                <c:pt idx="10">
                  <c:v>-7482</c:v>
                </c:pt>
                <c:pt idx="11">
                  <c:v>20668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Non-IFSC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2011q3</c:v>
                </c:pt>
              </c:strCache>
            </c:strRef>
          </c:cat>
          <c:val>
            <c:numRef>
              <c:f>Sheet1!$B$4:$M$4</c:f>
              <c:numCache>
                <c:formatCode>_-* #,##0_-;\-* #,##0_-;_-* "-"??_-;_-@_-</c:formatCode>
                <c:ptCount val="12"/>
                <c:pt idx="0">
                  <c:v>-40495</c:v>
                </c:pt>
                <c:pt idx="1">
                  <c:v>-56581</c:v>
                </c:pt>
                <c:pt idx="2">
                  <c:v>-70522</c:v>
                </c:pt>
                <c:pt idx="3">
                  <c:v>-86034</c:v>
                </c:pt>
                <c:pt idx="4">
                  <c:v>-93289</c:v>
                </c:pt>
                <c:pt idx="5">
                  <c:v>-91921</c:v>
                </c:pt>
                <c:pt idx="6">
                  <c:v>-72382</c:v>
                </c:pt>
                <c:pt idx="7">
                  <c:v>-119432</c:v>
                </c:pt>
                <c:pt idx="8">
                  <c:v>-150219</c:v>
                </c:pt>
                <c:pt idx="9">
                  <c:v>-140454</c:v>
                </c:pt>
                <c:pt idx="10">
                  <c:v>-134327</c:v>
                </c:pt>
                <c:pt idx="11">
                  <c:v>-168668</c:v>
                </c:pt>
              </c:numCache>
            </c:numRef>
          </c:val>
        </c:ser>
        <c:marker val="1"/>
        <c:axId val="204778880"/>
        <c:axId val="204784768"/>
      </c:lineChart>
      <c:catAx>
        <c:axId val="204778880"/>
        <c:scaling>
          <c:orientation val="minMax"/>
        </c:scaling>
        <c:axPos val="b"/>
        <c:majorTickMark val="in"/>
        <c:tickLblPos val="low"/>
        <c:spPr>
          <a:ln w="38100" cmpd="sng"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04784768"/>
        <c:crosses val="autoZero"/>
        <c:auto val="1"/>
        <c:lblAlgn val="ctr"/>
        <c:lblOffset val="100"/>
      </c:catAx>
      <c:valAx>
        <c:axId val="204784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 dirty="0" smtClean="0"/>
                  <a:t>€</a:t>
                </a:r>
                <a:r>
                  <a:rPr lang="en-IE" dirty="0" err="1" smtClean="0"/>
                  <a:t>bn</a:t>
                </a:r>
                <a:endParaRPr lang="en-IE" dirty="0"/>
              </a:p>
            </c:rich>
          </c:tx>
          <c:layout/>
        </c:title>
        <c:numFmt formatCode="#,##0,;\-#,##0," sourceLinked="0"/>
        <c:maj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04778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/>
      <c:lineChart>
        <c:grouping val="standard"/>
        <c:ser>
          <c:idx val="0"/>
          <c:order val="0"/>
          <c:tx>
            <c:strRef>
              <c:f>Ext_Debt!$B$6</c:f>
              <c:strCache>
                <c:ptCount val="1"/>
                <c:pt idx="0">
                  <c:v>Net IIP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Ext_Debt!$A$7:$A$37</c:f>
              <c:strCache>
                <c:ptCount val="31"/>
                <c:pt idx="0">
                  <c:v>2003q4</c:v>
                </c:pt>
                <c:pt idx="1">
                  <c:v>200q41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</c:strCache>
            </c:strRef>
          </c:cat>
          <c:val>
            <c:numRef>
              <c:f>Ext_Debt!$B$7:$B$37</c:f>
              <c:numCache>
                <c:formatCode>General</c:formatCode>
                <c:ptCount val="31"/>
                <c:pt idx="0">
                  <c:v>-28151</c:v>
                </c:pt>
                <c:pt idx="1">
                  <c:v>-29204</c:v>
                </c:pt>
                <c:pt idx="2">
                  <c:v>-35207</c:v>
                </c:pt>
                <c:pt idx="3">
                  <c:v>-31724</c:v>
                </c:pt>
                <c:pt idx="4">
                  <c:v>-26903</c:v>
                </c:pt>
                <c:pt idx="5">
                  <c:v>-51797</c:v>
                </c:pt>
                <c:pt idx="6">
                  <c:v>-44561</c:v>
                </c:pt>
                <c:pt idx="7">
                  <c:v>-43441</c:v>
                </c:pt>
                <c:pt idx="8">
                  <c:v>-39986</c:v>
                </c:pt>
                <c:pt idx="9">
                  <c:v>-54807</c:v>
                </c:pt>
                <c:pt idx="10">
                  <c:v>-40802</c:v>
                </c:pt>
                <c:pt idx="11">
                  <c:v>-15346</c:v>
                </c:pt>
                <c:pt idx="12">
                  <c:v>-9452</c:v>
                </c:pt>
                <c:pt idx="13">
                  <c:v>-14878</c:v>
                </c:pt>
                <c:pt idx="14">
                  <c:v>-8500</c:v>
                </c:pt>
                <c:pt idx="15">
                  <c:v>-18504</c:v>
                </c:pt>
                <c:pt idx="16">
                  <c:v>-36928</c:v>
                </c:pt>
                <c:pt idx="17">
                  <c:v>-73774</c:v>
                </c:pt>
                <c:pt idx="18">
                  <c:v>-65444</c:v>
                </c:pt>
                <c:pt idx="19">
                  <c:v>-80802</c:v>
                </c:pt>
                <c:pt idx="20">
                  <c:v>-136274</c:v>
                </c:pt>
                <c:pt idx="21">
                  <c:v>-170768</c:v>
                </c:pt>
                <c:pt idx="22">
                  <c:v>-170391</c:v>
                </c:pt>
                <c:pt idx="23">
                  <c:v>-178332</c:v>
                </c:pt>
                <c:pt idx="24">
                  <c:v>-165619</c:v>
                </c:pt>
                <c:pt idx="25">
                  <c:v>-136748</c:v>
                </c:pt>
                <c:pt idx="26">
                  <c:v>-135827</c:v>
                </c:pt>
                <c:pt idx="27">
                  <c:v>-150061</c:v>
                </c:pt>
                <c:pt idx="28">
                  <c:v>-141811</c:v>
                </c:pt>
                <c:pt idx="29">
                  <c:v>-154865</c:v>
                </c:pt>
                <c:pt idx="30">
                  <c:v>-134326</c:v>
                </c:pt>
              </c:numCache>
            </c:numRef>
          </c:val>
        </c:ser>
        <c:ser>
          <c:idx val="1"/>
          <c:order val="1"/>
          <c:tx>
            <c:strRef>
              <c:f>Ext_Debt!$C$6</c:f>
              <c:strCache>
                <c:ptCount val="1"/>
                <c:pt idx="0">
                  <c:v>Gross Ext Debt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Ext_Debt!$A$7:$A$37</c:f>
              <c:strCache>
                <c:ptCount val="31"/>
                <c:pt idx="0">
                  <c:v>2003q4</c:v>
                </c:pt>
                <c:pt idx="1">
                  <c:v>200q41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</c:strCache>
            </c:strRef>
          </c:cat>
          <c:val>
            <c:numRef>
              <c:f>Ext_Debt!$C$7:$C$37</c:f>
              <c:numCache>
                <c:formatCode>General</c:formatCode>
                <c:ptCount val="31"/>
                <c:pt idx="0">
                  <c:v>636925</c:v>
                </c:pt>
                <c:pt idx="1">
                  <c:v>691703</c:v>
                </c:pt>
                <c:pt idx="2">
                  <c:v>728133</c:v>
                </c:pt>
                <c:pt idx="3">
                  <c:v>747154</c:v>
                </c:pt>
                <c:pt idx="4">
                  <c:v>814445</c:v>
                </c:pt>
                <c:pt idx="5">
                  <c:v>900765</c:v>
                </c:pt>
                <c:pt idx="6">
                  <c:v>991209</c:v>
                </c:pt>
                <c:pt idx="7">
                  <c:v>1058787</c:v>
                </c:pt>
                <c:pt idx="8">
                  <c:v>1132651</c:v>
                </c:pt>
                <c:pt idx="9">
                  <c:v>1158489</c:v>
                </c:pt>
                <c:pt idx="10">
                  <c:v>1196765</c:v>
                </c:pt>
                <c:pt idx="11">
                  <c:v>1258180</c:v>
                </c:pt>
                <c:pt idx="12">
                  <c:v>1338748</c:v>
                </c:pt>
                <c:pt idx="13">
                  <c:v>1406159</c:v>
                </c:pt>
                <c:pt idx="14">
                  <c:v>1483352</c:v>
                </c:pt>
                <c:pt idx="15">
                  <c:v>1525578</c:v>
                </c:pt>
                <c:pt idx="16">
                  <c:v>1540239</c:v>
                </c:pt>
                <c:pt idx="17">
                  <c:v>1629457</c:v>
                </c:pt>
                <c:pt idx="18">
                  <c:v>1659218</c:v>
                </c:pt>
                <c:pt idx="19">
                  <c:v>1705334</c:v>
                </c:pt>
                <c:pt idx="20">
                  <c:v>1805025</c:v>
                </c:pt>
                <c:pt idx="21">
                  <c:v>1843060</c:v>
                </c:pt>
                <c:pt idx="22">
                  <c:v>1839784</c:v>
                </c:pt>
                <c:pt idx="23">
                  <c:v>1790273</c:v>
                </c:pt>
                <c:pt idx="24">
                  <c:v>1770305</c:v>
                </c:pt>
                <c:pt idx="25">
                  <c:v>1792347</c:v>
                </c:pt>
                <c:pt idx="26">
                  <c:v>1854571</c:v>
                </c:pt>
                <c:pt idx="27">
                  <c:v>1819882</c:v>
                </c:pt>
                <c:pt idx="28">
                  <c:v>1723856</c:v>
                </c:pt>
                <c:pt idx="29">
                  <c:v>1676771</c:v>
                </c:pt>
                <c:pt idx="30">
                  <c:v>1630961</c:v>
                </c:pt>
              </c:numCache>
            </c:numRef>
          </c:val>
        </c:ser>
        <c:ser>
          <c:idx val="2"/>
          <c:order val="2"/>
          <c:tx>
            <c:strRef>
              <c:f>Ext_Debt!$D$6</c:f>
              <c:strCache>
                <c:ptCount val="1"/>
                <c:pt idx="0">
                  <c:v>Net Ext Debt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Ext_Debt!$A$7:$A$37</c:f>
              <c:strCache>
                <c:ptCount val="31"/>
                <c:pt idx="0">
                  <c:v>2003q4</c:v>
                </c:pt>
                <c:pt idx="1">
                  <c:v>200q41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</c:strCache>
            </c:strRef>
          </c:cat>
          <c:val>
            <c:numRef>
              <c:f>Ext_Debt!$D$7:$D$37</c:f>
              <c:numCache>
                <c:formatCode>General</c:formatCode>
                <c:ptCount val="31"/>
                <c:pt idx="0">
                  <c:v>-301437</c:v>
                </c:pt>
                <c:pt idx="1">
                  <c:v>-327258</c:v>
                </c:pt>
                <c:pt idx="2">
                  <c:v>-317219</c:v>
                </c:pt>
                <c:pt idx="3">
                  <c:v>-318591</c:v>
                </c:pt>
                <c:pt idx="4">
                  <c:v>-301476</c:v>
                </c:pt>
                <c:pt idx="5">
                  <c:v>-295542</c:v>
                </c:pt>
                <c:pt idx="6">
                  <c:v>-327979</c:v>
                </c:pt>
                <c:pt idx="7">
                  <c:v>-326032</c:v>
                </c:pt>
                <c:pt idx="8">
                  <c:v>-342107</c:v>
                </c:pt>
                <c:pt idx="9">
                  <c:v>-323044</c:v>
                </c:pt>
                <c:pt idx="10">
                  <c:v>-316458</c:v>
                </c:pt>
                <c:pt idx="11">
                  <c:v>-349392</c:v>
                </c:pt>
                <c:pt idx="12">
                  <c:v>-359747</c:v>
                </c:pt>
                <c:pt idx="13">
                  <c:v>-383188</c:v>
                </c:pt>
                <c:pt idx="14">
                  <c:v>-410755</c:v>
                </c:pt>
                <c:pt idx="15">
                  <c:v>-403672</c:v>
                </c:pt>
                <c:pt idx="16">
                  <c:v>-402114</c:v>
                </c:pt>
                <c:pt idx="17">
                  <c:v>-357167</c:v>
                </c:pt>
                <c:pt idx="18">
                  <c:v>-369656</c:v>
                </c:pt>
                <c:pt idx="19">
                  <c:v>-326071</c:v>
                </c:pt>
                <c:pt idx="20">
                  <c:v>-287731</c:v>
                </c:pt>
                <c:pt idx="21">
                  <c:v>-272230</c:v>
                </c:pt>
                <c:pt idx="22">
                  <c:v>-305412</c:v>
                </c:pt>
                <c:pt idx="23">
                  <c:v>-288114</c:v>
                </c:pt>
                <c:pt idx="24">
                  <c:v>-330987</c:v>
                </c:pt>
                <c:pt idx="25">
                  <c:v>-379364</c:v>
                </c:pt>
                <c:pt idx="26">
                  <c:v>-440604</c:v>
                </c:pt>
                <c:pt idx="27">
                  <c:v>-429325</c:v>
                </c:pt>
                <c:pt idx="28">
                  <c:v>-461613</c:v>
                </c:pt>
                <c:pt idx="29">
                  <c:v>-439658</c:v>
                </c:pt>
                <c:pt idx="30">
                  <c:v>-469033</c:v>
                </c:pt>
              </c:numCache>
            </c:numRef>
          </c:val>
        </c:ser>
        <c:marker val="1"/>
        <c:axId val="189859712"/>
        <c:axId val="189861248"/>
      </c:lineChart>
      <c:catAx>
        <c:axId val="189859712"/>
        <c:scaling>
          <c:orientation val="minMax"/>
        </c:scaling>
        <c:axPos val="b"/>
        <c:numFmt formatCode="General" sourceLinked="1"/>
        <c:majorTickMark val="in"/>
        <c:tickLblPos val="low"/>
        <c:spPr>
          <a:ln w="25400">
            <a:solidFill>
              <a:srgbClr val="000000"/>
            </a:solidFill>
          </a:ln>
        </c:spPr>
        <c:txPr>
          <a:bodyPr rot="-5400000" vert="horz"/>
          <a:lstStyle/>
          <a:p>
            <a:pPr>
              <a:defRPr lang="en-IE" sz="1800" baseline="0"/>
            </a:pPr>
            <a:endParaRPr lang="en-US"/>
          </a:p>
        </c:txPr>
        <c:crossAx val="189861248"/>
        <c:crosses val="autoZero"/>
        <c:auto val="1"/>
        <c:lblAlgn val="ctr"/>
        <c:lblOffset val="10"/>
        <c:tickLblSkip val="4"/>
      </c:catAx>
      <c:valAx>
        <c:axId val="189861248"/>
        <c:scaling>
          <c:orientation val="minMax"/>
          <c:min val="-5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IE" dirty="0" smtClean="0"/>
                  <a:t>€</a:t>
                </a:r>
                <a:r>
                  <a:rPr lang="en-IE" dirty="0" err="1" smtClean="0"/>
                  <a:t>bn</a:t>
                </a:r>
                <a:endParaRPr lang="en-IE" dirty="0"/>
              </a:p>
            </c:rich>
          </c:tx>
          <c:layout/>
        </c:title>
        <c:numFmt formatCode="#,##0,;\-#,##0,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E" sz="1800" baseline="0"/>
            </a:pPr>
            <a:endParaRPr lang="en-US"/>
          </a:p>
        </c:txPr>
        <c:crossAx val="189859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IE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plotArea>
      <c:layout/>
      <c:barChart>
        <c:barDir val="col"/>
        <c:grouping val="clustered"/>
        <c:ser>
          <c:idx val="0"/>
          <c:order val="0"/>
          <c:tx>
            <c:strRef>
              <c:f>IFSC_ext_Debt!$B$2</c:f>
              <c:strCache>
                <c:ptCount val="1"/>
                <c:pt idx="0">
                  <c:v>IFSC</c:v>
                </c:pt>
              </c:strCache>
            </c:strRef>
          </c:tx>
          <c:cat>
            <c:strRef>
              <c:f>IFSC_ext_Debt!$A$3:$A$10</c:f>
              <c:strCache>
                <c:ptCount val="8"/>
                <c:pt idx="0">
                  <c:v>General Government</c:v>
                </c:pt>
                <c:pt idx="1">
                  <c:v>Monetary Authority</c:v>
                </c:pt>
                <c:pt idx="2">
                  <c:v>Monetary Financial Institutions</c:v>
                </c:pt>
                <c:pt idx="3">
                  <c:v>Other Sectors</c:v>
                </c:pt>
                <c:pt idx="4">
                  <c:v>Direct Investment</c:v>
                </c:pt>
                <c:pt idx="5">
                  <c:v>Gross External Debt</c:v>
                </c:pt>
                <c:pt idx="7">
                  <c:v>Net External Debt</c:v>
                </c:pt>
              </c:strCache>
            </c:strRef>
          </c:cat>
          <c:val>
            <c:numRef>
              <c:f>IFSC_ext_Debt!$B$3:$B$10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262993</c:v>
                </c:pt>
                <c:pt idx="3">
                  <c:v>746564</c:v>
                </c:pt>
                <c:pt idx="4">
                  <c:v>180700</c:v>
                </c:pt>
                <c:pt idx="5" formatCode="#,##0;\-#,##0">
                  <c:v>1190257</c:v>
                </c:pt>
                <c:pt idx="7" formatCode="#,##0;\-#,##0">
                  <c:v>-643901</c:v>
                </c:pt>
              </c:numCache>
            </c:numRef>
          </c:val>
        </c:ser>
        <c:ser>
          <c:idx val="1"/>
          <c:order val="1"/>
          <c:tx>
            <c:strRef>
              <c:f>IFSC_ext_Debt!$C$2</c:f>
              <c:strCache>
                <c:ptCount val="1"/>
                <c:pt idx="0">
                  <c:v>non-IFSC</c:v>
                </c:pt>
              </c:strCache>
            </c:strRef>
          </c:tx>
          <c:cat>
            <c:strRef>
              <c:f>IFSC_ext_Debt!$A$3:$A$10</c:f>
              <c:strCache>
                <c:ptCount val="8"/>
                <c:pt idx="0">
                  <c:v>General Government</c:v>
                </c:pt>
                <c:pt idx="1">
                  <c:v>Monetary Authority</c:v>
                </c:pt>
                <c:pt idx="2">
                  <c:v>Monetary Financial Institutions</c:v>
                </c:pt>
                <c:pt idx="3">
                  <c:v>Other Sectors</c:v>
                </c:pt>
                <c:pt idx="4">
                  <c:v>Direct Investment</c:v>
                </c:pt>
                <c:pt idx="5">
                  <c:v>Gross External Debt</c:v>
                </c:pt>
                <c:pt idx="7">
                  <c:v>Net External Debt</c:v>
                </c:pt>
              </c:strCache>
            </c:strRef>
          </c:cat>
          <c:val>
            <c:numRef>
              <c:f>IFSC_ext_Debt!$C$3:$C$10</c:f>
              <c:numCache>
                <c:formatCode>#,##0</c:formatCode>
                <c:ptCount val="8"/>
                <c:pt idx="0">
                  <c:v>102054</c:v>
                </c:pt>
                <c:pt idx="1">
                  <c:v>123341</c:v>
                </c:pt>
                <c:pt idx="2">
                  <c:v>120543</c:v>
                </c:pt>
                <c:pt idx="3">
                  <c:v>65186</c:v>
                </c:pt>
                <c:pt idx="4">
                  <c:v>70499</c:v>
                </c:pt>
                <c:pt idx="5" formatCode="#,##0;\-#,##0">
                  <c:v>481623</c:v>
                </c:pt>
                <c:pt idx="7" formatCode="#,##0;\-#,##0">
                  <c:v>134897</c:v>
                </c:pt>
              </c:numCache>
            </c:numRef>
          </c:val>
        </c:ser>
        <c:axId val="189905920"/>
        <c:axId val="189911808"/>
      </c:barChart>
      <c:catAx>
        <c:axId val="189905920"/>
        <c:scaling>
          <c:orientation val="minMax"/>
        </c:scaling>
        <c:axPos val="b"/>
        <c:tickLblPos val="low"/>
        <c:spPr>
          <a:ln w="25400">
            <a:solidFill>
              <a:srgbClr val="000000"/>
            </a:solidFill>
          </a:ln>
        </c:spPr>
        <c:txPr>
          <a:bodyPr rot="-2700000"/>
          <a:lstStyle/>
          <a:p>
            <a:pPr>
              <a:defRPr lang="en-IE" sz="1400" baseline="0"/>
            </a:pPr>
            <a:endParaRPr lang="en-US"/>
          </a:p>
        </c:txPr>
        <c:crossAx val="189911808"/>
        <c:crosses val="autoZero"/>
        <c:auto val="1"/>
        <c:lblAlgn val="ctr"/>
        <c:lblOffset val="100"/>
      </c:catAx>
      <c:valAx>
        <c:axId val="189911808"/>
        <c:scaling>
          <c:orientation val="minMax"/>
          <c:max val="1300000"/>
          <c:min val="-7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IE" sz="1400" baseline="0"/>
                </a:pPr>
                <a:r>
                  <a:rPr lang="en-IE" sz="1400" baseline="0" dirty="0" smtClean="0"/>
                  <a:t>€</a:t>
                </a:r>
                <a:r>
                  <a:rPr lang="en-IE" sz="1400" baseline="0" dirty="0" err="1" smtClean="0"/>
                  <a:t>bn</a:t>
                </a:r>
                <a:endParaRPr lang="en-IE" sz="1400" baseline="0" dirty="0" smtClean="0"/>
              </a:p>
            </c:rich>
          </c:tx>
          <c:layout/>
        </c:title>
        <c:numFmt formatCode="#,##0,;\-#,##0," sourceLinked="0"/>
        <c:tickLblPos val="nextTo"/>
        <c:txPr>
          <a:bodyPr/>
          <a:lstStyle/>
          <a:p>
            <a:pPr>
              <a:defRPr lang="en-IE" sz="1600" baseline="0"/>
            </a:pPr>
            <a:endParaRPr lang="en-US"/>
          </a:p>
        </c:txPr>
        <c:crossAx val="189905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IE" sz="1400" baseline="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7839-02B2-4816-83F5-3BA6F02F3E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980BC9C-6AF6-438C-A053-C8FD7D54C056}">
      <dgm:prSet/>
      <dgm:spPr/>
      <dgm:t>
        <a:bodyPr/>
        <a:lstStyle/>
        <a:p>
          <a:pPr rtl="0"/>
          <a:r>
            <a:rPr lang="en-IE" b="0" dirty="0" smtClean="0"/>
            <a:t>Thank you for your attention</a:t>
          </a:r>
          <a:endParaRPr lang="en-IE" dirty="0"/>
        </a:p>
      </dgm:t>
    </dgm:pt>
    <dgm:pt modelId="{EE71DABB-A945-4356-872C-7F319CF67F38}" type="parTrans" cxnId="{7D24261D-5B89-401A-9FED-5284A75FD408}">
      <dgm:prSet/>
      <dgm:spPr/>
      <dgm:t>
        <a:bodyPr/>
        <a:lstStyle/>
        <a:p>
          <a:endParaRPr lang="en-IE"/>
        </a:p>
      </dgm:t>
    </dgm:pt>
    <dgm:pt modelId="{BA1E45BC-9C84-4E4E-AF88-A3EB7E35F6EB}" type="sibTrans" cxnId="{7D24261D-5B89-401A-9FED-5284A75FD408}">
      <dgm:prSet/>
      <dgm:spPr/>
      <dgm:t>
        <a:bodyPr/>
        <a:lstStyle/>
        <a:p>
          <a:endParaRPr lang="en-IE"/>
        </a:p>
      </dgm:t>
    </dgm:pt>
    <dgm:pt modelId="{987F56A6-3737-488B-8359-EE5271045478}" type="pres">
      <dgm:prSet presAssocID="{16FA7839-02B2-4816-83F5-3BA6F02F3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BAC1530-22DC-4A34-B8A6-7AE94F960BA9}" type="pres">
      <dgm:prSet presAssocID="{3980BC9C-6AF6-438C-A053-C8FD7D54C056}" presName="linNode" presStyleCnt="0"/>
      <dgm:spPr/>
    </dgm:pt>
    <dgm:pt modelId="{C63B727E-FFEA-471B-9880-A3E7D32D13DF}" type="pres">
      <dgm:prSet presAssocID="{3980BC9C-6AF6-438C-A053-C8FD7D54C056}" presName="parentText" presStyleLbl="node1" presStyleIdx="0" presStyleCnt="1" custScaleX="236064" custScaleY="191056" custLinFactNeighborX="371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D24261D-5B89-401A-9FED-5284A75FD408}" srcId="{16FA7839-02B2-4816-83F5-3BA6F02F3E7C}" destId="{3980BC9C-6AF6-438C-A053-C8FD7D54C056}" srcOrd="0" destOrd="0" parTransId="{EE71DABB-A945-4356-872C-7F319CF67F38}" sibTransId="{BA1E45BC-9C84-4E4E-AF88-A3EB7E35F6EB}"/>
    <dgm:cxn modelId="{ED33EE3E-C3A6-46B0-AE5F-14EEB36DC9A0}" type="presOf" srcId="{3980BC9C-6AF6-438C-A053-C8FD7D54C056}" destId="{C63B727E-FFEA-471B-9880-A3E7D32D13DF}" srcOrd="0" destOrd="0" presId="urn:microsoft.com/office/officeart/2005/8/layout/vList5"/>
    <dgm:cxn modelId="{31F4000F-F9B2-4E5E-BCBF-2244F43A943B}" type="presOf" srcId="{16FA7839-02B2-4816-83F5-3BA6F02F3E7C}" destId="{987F56A6-3737-488B-8359-EE5271045478}" srcOrd="0" destOrd="0" presId="urn:microsoft.com/office/officeart/2005/8/layout/vList5"/>
    <dgm:cxn modelId="{089BFEFF-4F5B-4178-AC8D-B80DA1E00F2F}" type="presParOf" srcId="{987F56A6-3737-488B-8359-EE5271045478}" destId="{5BAC1530-22DC-4A34-B8A6-7AE94F960BA9}" srcOrd="0" destOrd="0" presId="urn:microsoft.com/office/officeart/2005/8/layout/vList5"/>
    <dgm:cxn modelId="{96A23EB7-DF91-4FC0-B980-2EBBD6479468}" type="presParOf" srcId="{5BAC1530-22DC-4A34-B8A6-7AE94F960BA9}" destId="{C63B727E-FFEA-471B-9880-A3E7D32D13DF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0.10027</cdr:x>
      <cdr:y>0.10764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16869" cy="587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b="1" dirty="0" smtClean="0"/>
            <a:t>€bn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0.10027</cdr:x>
      <cdr:y>0.10942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16869" cy="587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b="1" dirty="0" smtClean="0"/>
            <a:t>€bn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0.64306</cdr:x>
      <cdr:y>0.08166</cdr:y>
    </cdr:from>
    <cdr:to>
      <cdr:x>0.82639</cdr:x>
      <cdr:y>0.23791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0130" y="459442"/>
          <a:ext cx="1676369" cy="879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Service Exports</a:t>
          </a:r>
          <a:endParaRPr lang="en-US" sz="24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0.05573</cdr:x>
      <cdr:y>0.09722</cdr:y>
    </cdr:from>
    <cdr:to>
      <cdr:x>0.25755</cdr:x>
      <cdr:y>0.25347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9575" y="502520"/>
          <a:ext cx="1845442" cy="807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rgbClr val="C00000"/>
              </a:solidFill>
            </a:rPr>
            <a:t>Service Imports</a:t>
          </a:r>
          <a:endParaRPr lang="en-US" sz="2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0.19306</cdr:x>
      <cdr:y>0.08804</cdr:y>
    </cdr:from>
    <cdr:to>
      <cdr:x>0.24306</cdr:x>
      <cdr:y>0.49888</cdr:y>
    </cdr:to>
    <cdr:sp macro="" textlink="">
      <cdr:nvSpPr>
        <cdr:cNvPr id="4" name="Left Brace 3"/>
        <cdr:cNvSpPr/>
      </cdr:nvSpPr>
      <cdr:spPr bwMode="auto">
        <a:xfrm xmlns:a="http://schemas.openxmlformats.org/drawingml/2006/main">
          <a:off x="1765320" y="495299"/>
          <a:ext cx="457200" cy="2311427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66CC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0488" tIns="44450" rIns="90488" bIns="44450" numCol="1" anchor="b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b="1" dirty="0">
            <a:solidFill>
              <a:srgbClr val="66CC00"/>
            </a:solidFill>
          </a:endParaRPr>
        </a:p>
      </cdr:txBody>
    </cdr:sp>
  </cdr:relSizeAnchor>
  <cdr:relSizeAnchor xmlns:cdr="http://schemas.openxmlformats.org/drawingml/2006/chartDrawing">
    <cdr:from>
      <cdr:x>0.04583</cdr:x>
      <cdr:y>0.26636</cdr:y>
    </cdr:from>
    <cdr:to>
      <cdr:x>0.18611</cdr:x>
      <cdr:y>0.31828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9110" y="1498583"/>
          <a:ext cx="1282720" cy="292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IE" sz="2000" b="1" dirty="0" smtClean="0">
              <a:solidFill>
                <a:srgbClr val="66CC00"/>
              </a:solidFill>
            </a:rPr>
            <a:t>Europe</a:t>
          </a:r>
          <a:endParaRPr lang="en-US" sz="2000" b="1" dirty="0">
            <a:solidFill>
              <a:srgbClr val="66CC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0.10027</cdr:x>
      <cdr:y>0.09592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16869" cy="545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US" sz="1600" b="1" dirty="0" smtClean="0">
              <a:solidFill>
                <a:srgbClr val="000000"/>
              </a:solidFill>
            </a:rPr>
            <a:t>€bn</a:t>
          </a:r>
          <a:endParaRPr lang="en-US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0.10027</cdr:x>
      <cdr:y>0.09592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916869" cy="545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US" sz="1600" b="1" dirty="0" smtClean="0">
              <a:solidFill>
                <a:srgbClr val="000000"/>
              </a:solidFill>
            </a:rPr>
            <a:t>€bn</a:t>
          </a:r>
          <a:endParaRPr lang="en-US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0.0875</cdr:x>
      <cdr:y>0.23214</cdr:y>
    </cdr:from>
    <cdr:to>
      <cdr:x>0.49167</cdr:x>
      <cdr:y>0.29911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0100" y="1320800"/>
          <a:ext cx="36957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IE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Direct Investment in Ireland (DII)</a:t>
          </a:r>
          <a:endParaRPr lang="en-US" sz="16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0.09306</cdr:x>
      <cdr:y>0.53125</cdr:y>
    </cdr:from>
    <cdr:to>
      <cdr:x>0.49722</cdr:x>
      <cdr:y>0.59821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0900" y="3022600"/>
          <a:ext cx="36957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IE" sz="1600" b="1" dirty="0" smtClean="0">
              <a:solidFill>
                <a:srgbClr val="0357BD"/>
              </a:solidFill>
            </a:rPr>
            <a:t>Direct Investment Abroad (DIA)</a:t>
          </a:r>
          <a:endParaRPr lang="en-US" sz="1600" b="1" dirty="0">
            <a:solidFill>
              <a:srgbClr val="0357BD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0.25694</cdr:x>
      <cdr:y>0</cdr:y>
    </cdr:from>
    <cdr:to>
      <cdr:x>0.37917</cdr:x>
      <cdr:y>0.08998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349500" y="-101600"/>
          <a:ext cx="1117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IE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en-IE" dirty="0" smtClean="0">
              <a:solidFill>
                <a:srgbClr val="000000"/>
              </a:solidFill>
            </a:rPr>
            <a:t>2008</a:t>
          </a:r>
        </a:p>
      </cdr:txBody>
    </cdr:sp>
  </cdr:relSizeAnchor>
  <cdr:relSizeAnchor xmlns:cdr="http://schemas.openxmlformats.org/drawingml/2006/chartDrawing">
    <cdr:from>
      <cdr:x>0.43889</cdr:x>
      <cdr:y>0</cdr:y>
    </cdr:from>
    <cdr:to>
      <cdr:x>0.56111</cdr:x>
      <cdr:y>0.08998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4013200" y="-63500"/>
          <a:ext cx="1117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IE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en-IE" dirty="0" smtClean="0">
              <a:solidFill>
                <a:srgbClr val="000000"/>
              </a:solidFill>
            </a:rPr>
            <a:t>2009</a:t>
          </a:r>
        </a:p>
      </cdr:txBody>
    </cdr:sp>
  </cdr:relSizeAnchor>
  <cdr:relSizeAnchor xmlns:cdr="http://schemas.openxmlformats.org/drawingml/2006/chartDrawing">
    <cdr:from>
      <cdr:x>0.63056</cdr:x>
      <cdr:y>0</cdr:y>
    </cdr:from>
    <cdr:to>
      <cdr:x>0.75278</cdr:x>
      <cdr:y>0.08998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5765800" y="-63500"/>
          <a:ext cx="1117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IE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en-IE" dirty="0" smtClean="0">
              <a:solidFill>
                <a:srgbClr val="000000"/>
              </a:solidFill>
            </a:rPr>
            <a:t>2010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0.05029</cdr:x>
      <cdr:y>0</cdr:y>
    </cdr:from>
    <cdr:to>
      <cdr:x>0.15402</cdr:x>
      <cdr:y>0.10305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492" y="-152400"/>
          <a:ext cx="916890" cy="54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IE"/>
          </a:defPPr>
          <a:lvl1pPr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r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en-US" sz="1600" b="1" dirty="0" smtClean="0">
              <a:solidFill>
                <a:srgbClr val="000000"/>
              </a:solidFill>
            </a:rPr>
            <a:t>€bn</a:t>
          </a:r>
          <a:endParaRPr lang="en-US" sz="1600" b="1" dirty="0">
            <a:solidFill>
              <a:srgbClr val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0.10027</cdr:x>
      <cdr:y>0.10558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16890" cy="54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US" sz="1600" b="1" dirty="0" smtClean="0">
              <a:solidFill>
                <a:srgbClr val="000000"/>
              </a:solidFill>
            </a:rPr>
            <a:t>€bn</a:t>
          </a:r>
          <a:endParaRPr lang="en-US" sz="1600" b="1" dirty="0">
            <a:solidFill>
              <a:srgbClr val="0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0.10328</cdr:x>
      <cdr:y>0.1038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916890" cy="545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l"/>
          <a:r>
            <a:rPr lang="en-US" sz="1600" b="1" dirty="0" smtClean="0">
              <a:solidFill>
                <a:srgbClr val="000000"/>
              </a:solidFill>
            </a:rPr>
            <a:t>€bn</a:t>
          </a:r>
          <a:endParaRPr lang="en-US" sz="1600" b="1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50888"/>
            <a:ext cx="4946650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527" y="4716385"/>
            <a:ext cx="4891621" cy="4470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98" tIns="44456" rIns="90498" bIns="44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50888"/>
            <a:ext cx="4946650" cy="37099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50888"/>
            <a:ext cx="4946650" cy="3709987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50888"/>
            <a:ext cx="4946650" cy="370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50888"/>
            <a:ext cx="4946650" cy="3709987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50888"/>
            <a:ext cx="4946650" cy="3709987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I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/>
          <a:lstStyle/>
          <a:p>
            <a:fld id="{A69B7380-3EB1-4857-ACE6-99E9D2EB442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4385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 eaLnBrk="0" hangingPunct="0">
              <a:defRPr/>
            </a:pPr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632700" y="4729163"/>
          <a:ext cx="1028700" cy="1379537"/>
        </p:xfrm>
        <a:graphic>
          <a:graphicData uri="http://schemas.openxmlformats.org/presentationml/2006/ole">
            <p:oleObj spid="_x0000_s53250" name="Bitmap Image" r:id="rId3" imgW="1286055" imgH="1724266" progId="PBrush">
              <p:embed/>
            </p:oleObj>
          </a:graphicData>
        </a:graphic>
      </p:graphicFrame>
      <p:sp>
        <p:nvSpPr>
          <p:cNvPr id="2314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714625" y="184150"/>
            <a:ext cx="6216650" cy="917575"/>
          </a:xfrm>
          <a:noFill/>
          <a:ln w="9525"/>
        </p:spPr>
        <p:txBody>
          <a:bodyPr lIns="91440" tIns="45720" rIns="91440" bIns="45720" anchor="t"/>
          <a:lstStyle>
            <a:lvl1pPr algn="l">
              <a:defRPr/>
            </a:lvl1pPr>
          </a:lstStyle>
          <a:p>
            <a:r>
              <a:rPr lang="en-IE"/>
              <a:t>CSO ITSIP Project - implementation of new Data Management System (DMS)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97163" y="1195388"/>
            <a:ext cx="6216650" cy="684212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E"/>
              <a:t>Presenter’s name</a:t>
            </a:r>
          </a:p>
          <a:p>
            <a:r>
              <a:rPr lang="en-IE"/>
              <a:t>Presenter’s title or date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31838" y="6324600"/>
            <a:ext cx="2895600" cy="457200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DB709D1D-6DCF-4DBD-B1E3-26FDFCC5D58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3" y="0"/>
            <a:ext cx="2009775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575" y="0"/>
            <a:ext cx="5881688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3349B980-82B2-4291-8F29-8C252E25D77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63" y="0"/>
            <a:ext cx="4989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0575" y="1798638"/>
            <a:ext cx="3944938" cy="4208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3" y="1798638"/>
            <a:ext cx="3946525" cy="4208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52EE4BB0-7F1C-413A-97FB-2D976140018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63" y="0"/>
            <a:ext cx="4989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0575" y="1798638"/>
            <a:ext cx="8043863" cy="42084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39988A24-749F-44E2-BEEE-44BFC21C3FA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48D7B-5595-42E3-AF81-E37DFEC259B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2DE99CA3-9B7B-494D-8B8F-1FA581ABA5C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75" y="1798638"/>
            <a:ext cx="3944938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3" y="1798638"/>
            <a:ext cx="3946525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6088844E-5C0E-4348-817C-43B187098FB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9DFFB78B-E660-4DE8-BC59-14198CC3E96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38062817-A0AB-4406-8D5C-D2051410A3B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F7AF4-3C99-498B-888C-8CDF4C277BC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34A788D6-7DDC-43B4-AA67-C19EC843231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E05E8FBC-1016-4EC7-9516-FA572A9787A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C Banner"/>
          <p:cNvSpPr>
            <a:spLocks noChangeArrowheads="1"/>
          </p:cNvSpPr>
          <p:nvPr/>
        </p:nvSpPr>
        <p:spPr bwMode="auto">
          <a:xfrm>
            <a:off x="0" y="-261938"/>
            <a:ext cx="9144000" cy="149860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798638"/>
            <a:ext cx="8043863" cy="4208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3" y="6348413"/>
            <a:ext cx="8094662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0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3EF2C571-156D-4917-905F-11003303530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82863" y="0"/>
            <a:ext cx="4989512" cy="1143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35000" y="831850"/>
            <a:ext cx="8267699" cy="917575"/>
          </a:xfrm>
          <a:noFill/>
          <a:ln w="12700"/>
        </p:spPr>
        <p:txBody>
          <a:bodyPr/>
          <a:lstStyle/>
          <a:p>
            <a:r>
              <a:rPr lang="en-IE" sz="2800" dirty="0" smtClean="0"/>
              <a:t>Balance of Payments</a:t>
            </a:r>
            <a:r>
              <a:rPr lang="en-IE" sz="2800" b="0" i="1" dirty="0" smtClean="0"/>
              <a:t/>
            </a:r>
            <a:br>
              <a:rPr lang="en-IE" sz="2800" b="0" i="1" dirty="0" smtClean="0"/>
            </a:br>
            <a:r>
              <a:rPr lang="en-IE" sz="2800" b="0" i="1" dirty="0" smtClean="0"/>
              <a:t>Outputs of the Balance of Payments Division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28775" y="2298700"/>
            <a:ext cx="6216650" cy="684213"/>
          </a:xfrm>
          <a:ln w="12700"/>
        </p:spPr>
        <p:txBody>
          <a:bodyPr/>
          <a:lstStyle/>
          <a:p>
            <a:r>
              <a:rPr lang="en-IE" sz="2400" i="1" dirty="0" smtClean="0"/>
              <a:t>CSO 23/2/2012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76325" y="4938713"/>
            <a:ext cx="408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 sz="2000" b="0" dirty="0">
              <a:solidFill>
                <a:srgbClr val="66CC00"/>
              </a:solidFill>
              <a:latin typeface="Times New Roman" pitchFamily="18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382713" y="4141788"/>
            <a:ext cx="5995987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IE" i="1" dirty="0" smtClean="0">
                <a:solidFill>
                  <a:schemeClr val="tx1"/>
                </a:solidFill>
              </a:rPr>
              <a:t>Stephen </a:t>
            </a:r>
            <a:r>
              <a:rPr lang="en-IE" i="1" dirty="0" err="1" smtClean="0">
                <a:solidFill>
                  <a:schemeClr val="tx1"/>
                </a:solidFill>
              </a:rPr>
              <a:t>Treacy</a:t>
            </a:r>
            <a:r>
              <a:rPr lang="en-IE" i="1" dirty="0" smtClean="0">
                <a:solidFill>
                  <a:schemeClr val="tx1"/>
                </a:solidFill>
              </a:rPr>
              <a:t> &amp; Stephen </a:t>
            </a:r>
            <a:r>
              <a:rPr lang="en-IE" i="1" dirty="0" err="1" smtClean="0">
                <a:solidFill>
                  <a:schemeClr val="tx1"/>
                </a:solidFill>
              </a:rPr>
              <a:t>McDonagh</a:t>
            </a:r>
            <a:endParaRPr lang="en-IE" i="1" dirty="0">
              <a:solidFill>
                <a:schemeClr val="tx1"/>
              </a:solidFill>
            </a:endParaRPr>
          </a:p>
          <a:p>
            <a:pPr eaLnBrk="0" hangingPunct="0">
              <a:lnSpc>
                <a:spcPct val="110000"/>
              </a:lnSpc>
            </a:pPr>
            <a:endParaRPr lang="en-IE" sz="20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n-IE" sz="2000" dirty="0" smtClean="0">
                <a:solidFill>
                  <a:schemeClr val="tx1"/>
                </a:solidFill>
              </a:rPr>
              <a:t>Balance of Payments </a:t>
            </a:r>
          </a:p>
          <a:p>
            <a:pPr eaLnBrk="0" hangingPunct="0">
              <a:lnSpc>
                <a:spcPct val="110000"/>
              </a:lnSpc>
            </a:pPr>
            <a:r>
              <a:rPr lang="en-IE" sz="2000" dirty="0" smtClean="0">
                <a:solidFill>
                  <a:schemeClr val="tx1"/>
                </a:solidFill>
              </a:rPr>
              <a:t>Analysis &amp; Dissemination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6721475" cy="1143000"/>
          </a:xfrm>
        </p:spPr>
        <p:txBody>
          <a:bodyPr/>
          <a:lstStyle/>
          <a:p>
            <a:pPr algn="l"/>
            <a:r>
              <a:rPr lang="en-IE" dirty="0" smtClean="0"/>
              <a:t>Net International Investment Position</a:t>
            </a:r>
            <a:br>
              <a:rPr lang="en-IE" dirty="0" smtClean="0"/>
            </a:br>
            <a:r>
              <a:rPr lang="en-IE" dirty="0" smtClean="0"/>
              <a:t>2000 – quarter 3 2011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48D7B-5595-42E3-AF81-E37DFEC259BE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7800" y="1346200"/>
          <a:ext cx="8656639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6543675" cy="1143000"/>
          </a:xfrm>
        </p:spPr>
        <p:txBody>
          <a:bodyPr/>
          <a:lstStyle/>
          <a:p>
            <a:pPr algn="l"/>
            <a:r>
              <a:rPr lang="en-IE" dirty="0" smtClean="0"/>
              <a:t>Quarterly External Debt Statistics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48D7B-5595-42E3-AF81-E37DFEC259BE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54000" y="1244600"/>
          <a:ext cx="85217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0"/>
            <a:ext cx="6607175" cy="1143000"/>
          </a:xfrm>
        </p:spPr>
        <p:txBody>
          <a:bodyPr/>
          <a:lstStyle/>
          <a:p>
            <a:pPr algn="l"/>
            <a:r>
              <a:rPr lang="en-IE" dirty="0" smtClean="0"/>
              <a:t>IFSC/Non-IFSC External Debt q3-2011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38062817-A0AB-4406-8D5C-D2051410A3B3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43479"/>
          <a:ext cx="9144000" cy="53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rot="5400000">
            <a:off x="4826000" y="3340100"/>
            <a:ext cx="3454400" cy="1588"/>
          </a:xfrm>
          <a:prstGeom prst="line">
            <a:avLst/>
          </a:prstGeom>
          <a:solidFill>
            <a:srgbClr val="068600"/>
          </a:solidFill>
          <a:ln w="31750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7010400" cy="1143000"/>
          </a:xfrm>
        </p:spPr>
        <p:txBody>
          <a:bodyPr/>
          <a:lstStyle/>
          <a:p>
            <a:pPr algn="l"/>
            <a:r>
              <a:rPr lang="en-IE" dirty="0" smtClean="0"/>
              <a:t>Co-ordinated Portfolio Investment Survey 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38062817-A0AB-4406-8D5C-D2051410A3B3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36662"/>
          <a:ext cx="9144000" cy="510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0"/>
            <a:ext cx="7226300" cy="1143000"/>
          </a:xfrm>
        </p:spPr>
        <p:txBody>
          <a:bodyPr/>
          <a:lstStyle/>
          <a:p>
            <a:pPr algn="l"/>
            <a:r>
              <a:rPr lang="en-IE" dirty="0" smtClean="0"/>
              <a:t>CPIS comparison between Irish and World data</a:t>
            </a:r>
            <a:endParaRPr lang="en-IE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90500" y="1181100"/>
          <a:ext cx="87122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" y="3873500"/>
          <a:ext cx="8991600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33525" y="603250"/>
            <a:ext cx="6216650" cy="1835150"/>
          </a:xfrm>
        </p:spPr>
        <p:txBody>
          <a:bodyPr/>
          <a:lstStyle/>
          <a:p>
            <a:r>
              <a:rPr lang="en-IE" sz="2800" dirty="0" smtClean="0"/>
              <a:t>Annual International Trade in Services</a:t>
            </a:r>
            <a:br>
              <a:rPr lang="en-IE" sz="2800" dirty="0" smtClean="0"/>
            </a:br>
            <a:endParaRPr lang="en-IE" sz="2800" b="0" i="1" dirty="0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076325" y="4938713"/>
            <a:ext cx="408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GB" sz="2000" b="0" dirty="0">
              <a:solidFill>
                <a:srgbClr val="66CC00"/>
              </a:solidFill>
              <a:latin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482725"/>
            <a:ext cx="556260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 smtClean="0"/>
              <a:t>Growth of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16</a:t>
            </a:fld>
            <a:endParaRPr lang="en-I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1557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6163" y="317500"/>
            <a:ext cx="6627812" cy="876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of Services</a:t>
            </a: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663" y="0"/>
            <a:ext cx="4989512" cy="1143000"/>
          </a:xfrm>
        </p:spPr>
        <p:txBody>
          <a:bodyPr/>
          <a:lstStyle/>
          <a:p>
            <a:r>
              <a:rPr lang="en-IE" dirty="0" smtClean="0"/>
              <a:t>Alternative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17</a:t>
            </a:fld>
            <a:endParaRPr lang="en-I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155700"/>
          <a:ext cx="9144000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6163" y="317500"/>
            <a:ext cx="6627812" cy="876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of Services (2)</a:t>
            </a: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0"/>
            <a:ext cx="6769100" cy="1143000"/>
          </a:xfrm>
        </p:spPr>
        <p:txBody>
          <a:bodyPr/>
          <a:lstStyle/>
          <a:p>
            <a:r>
              <a:rPr lang="en-IE" dirty="0" smtClean="0"/>
              <a:t>Top 10 EU countries’ trade in services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18</a:t>
            </a:fld>
            <a:endParaRPr lang="en-IE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0" y="1251134"/>
            <a:ext cx="916869" cy="5457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€bn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6913" y="6575425"/>
            <a:ext cx="8094662" cy="282575"/>
          </a:xfrm>
        </p:spPr>
        <p:txBody>
          <a:bodyPr/>
          <a:lstStyle/>
          <a:p>
            <a:r>
              <a:rPr lang="en-IE" dirty="0"/>
              <a:t>Central Statistics Office, Ireland                                                                                                                                                                        </a:t>
            </a:r>
            <a:fld id="{4062F6F9-2C4E-4CC4-8A50-AEDA7631AAAD}" type="slidenum">
              <a:rPr lang="en-IE"/>
              <a:pPr/>
              <a:t>19</a:t>
            </a:fld>
            <a:endParaRPr lang="en-IE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17500"/>
            <a:ext cx="6627812" cy="876300"/>
          </a:xfrm>
        </p:spPr>
        <p:txBody>
          <a:bodyPr/>
          <a:lstStyle/>
          <a:p>
            <a:pPr algn="ctr"/>
            <a:r>
              <a:rPr lang="en-GB" sz="2800" dirty="0" smtClean="0"/>
              <a:t>Main Service Categories</a:t>
            </a:r>
            <a:endParaRPr lang="en-GB" sz="2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-546100" y="1155700"/>
          <a:ext cx="5384801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368800" y="1155700"/>
          <a:ext cx="5257800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6708775" cy="1143000"/>
          </a:xfrm>
        </p:spPr>
        <p:txBody>
          <a:bodyPr/>
          <a:lstStyle/>
          <a:p>
            <a:pPr algn="l"/>
            <a:r>
              <a:rPr lang="en-IE" dirty="0" smtClean="0"/>
              <a:t>What this presentation will cover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IE" sz="2400" dirty="0" smtClean="0"/>
              <a:t>Balance of Payments (</a:t>
            </a:r>
            <a:r>
              <a:rPr lang="en-IE" sz="2400" dirty="0" err="1" smtClean="0"/>
              <a:t>BoP</a:t>
            </a:r>
            <a:r>
              <a:rPr lang="en-IE" sz="2400" dirty="0" smtClean="0"/>
              <a:t>) statistics – </a:t>
            </a:r>
            <a:r>
              <a:rPr lang="en-IE" sz="2400" i="1" dirty="0" smtClean="0">
                <a:solidFill>
                  <a:schemeClr val="accent1"/>
                </a:solidFill>
              </a:rPr>
              <a:t>ST </a:t>
            </a:r>
            <a:endParaRPr lang="en-IE" sz="2400" dirty="0" smtClean="0">
              <a:solidFill>
                <a:schemeClr val="accent1"/>
              </a:solidFill>
            </a:endParaRPr>
          </a:p>
          <a:p>
            <a:pPr>
              <a:spcAft>
                <a:spcPts val="1800"/>
              </a:spcAft>
            </a:pPr>
            <a:r>
              <a:rPr lang="en-IE" sz="2400" dirty="0" smtClean="0"/>
              <a:t>International Investment Position (IIP) and related statistics – </a:t>
            </a:r>
            <a:r>
              <a:rPr lang="en-IE" sz="2400" i="1" dirty="0" smtClean="0">
                <a:solidFill>
                  <a:schemeClr val="accent1"/>
                </a:solidFill>
              </a:rPr>
              <a:t>ST</a:t>
            </a:r>
          </a:p>
          <a:p>
            <a:pPr>
              <a:spcAft>
                <a:spcPts val="1800"/>
              </a:spcAft>
            </a:pPr>
            <a:r>
              <a:rPr lang="en-IE" sz="2400" dirty="0" smtClean="0"/>
              <a:t>Resident holdings of foreign Portfolio Securities – </a:t>
            </a:r>
            <a:r>
              <a:rPr lang="en-IE" sz="2400" i="1" dirty="0" smtClean="0">
                <a:solidFill>
                  <a:schemeClr val="accent1"/>
                </a:solidFill>
              </a:rPr>
              <a:t>ST </a:t>
            </a:r>
          </a:p>
          <a:p>
            <a:pPr>
              <a:spcAft>
                <a:spcPts val="1800"/>
              </a:spcAft>
            </a:pPr>
            <a:r>
              <a:rPr lang="en-IE" sz="2400" dirty="0" smtClean="0"/>
              <a:t>International Trade in Services – </a:t>
            </a:r>
            <a:r>
              <a:rPr lang="en-IE" sz="2400" i="1" dirty="0" err="1" smtClean="0">
                <a:solidFill>
                  <a:schemeClr val="accent1"/>
                </a:solidFill>
              </a:rPr>
              <a:t>SMcD</a:t>
            </a:r>
            <a:endParaRPr lang="en-IE" sz="2400" i="1" dirty="0" smtClean="0">
              <a:solidFill>
                <a:schemeClr val="accent1"/>
              </a:solidFill>
            </a:endParaRPr>
          </a:p>
          <a:p>
            <a:pPr>
              <a:spcAft>
                <a:spcPts val="1800"/>
              </a:spcAft>
            </a:pPr>
            <a:r>
              <a:rPr lang="en-IE" sz="2400" dirty="0" smtClean="0"/>
              <a:t>Foreign Direct Investment – </a:t>
            </a:r>
            <a:r>
              <a:rPr lang="en-IE" sz="2400" i="1" dirty="0" err="1" smtClean="0">
                <a:solidFill>
                  <a:schemeClr val="accent1"/>
                </a:solidFill>
              </a:rPr>
              <a:t>SMcD</a:t>
            </a:r>
            <a:r>
              <a:rPr lang="en-IE" sz="2400" i="1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endParaRPr lang="en-I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48D7B-5595-42E3-AF81-E37DFEC259BE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IE" dirty="0" smtClean="0"/>
              <a:t>Country comparison - computer/Insurance service exports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20</a:t>
            </a:fld>
            <a:endParaRPr lang="en-I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524000"/>
          <a:ext cx="91440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0" y="1251134"/>
            <a:ext cx="916869" cy="5457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€bn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IE" dirty="0" smtClean="0"/>
              <a:t>Country comparison Insurance/Royalties service imports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21</a:t>
            </a:fld>
            <a:endParaRPr lang="en-IE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" y="1508125"/>
          <a:ext cx="38227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670300" y="1498600"/>
          <a:ext cx="54737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0" y="1213034"/>
            <a:ext cx="916869" cy="5457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€bn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506531" y="1200334"/>
            <a:ext cx="916869" cy="5457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€bn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Main partner countries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22</a:t>
            </a:fld>
            <a:endParaRPr lang="en-IE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0" y="1231900"/>
          <a:ext cx="9143999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33525" y="603250"/>
            <a:ext cx="6216650" cy="1835150"/>
          </a:xfrm>
        </p:spPr>
        <p:txBody>
          <a:bodyPr/>
          <a:lstStyle/>
          <a:p>
            <a:r>
              <a:rPr lang="en-IE" sz="2800" dirty="0" smtClean="0"/>
              <a:t>Annual Foreign Direct Investment</a:t>
            </a:r>
            <a:br>
              <a:rPr lang="en-IE" sz="2800" dirty="0" smtClean="0"/>
            </a:br>
            <a:endParaRPr lang="en-IE" sz="2800" b="0" i="1" dirty="0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076325" y="4938713"/>
            <a:ext cx="408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GB" sz="2000" b="0" dirty="0">
              <a:solidFill>
                <a:srgbClr val="66CC00"/>
              </a:solidFill>
              <a:latin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106487"/>
            <a:ext cx="5562600" cy="77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Direct Investment is a category of international investment in which a resident entity in one economy (the direct investor) acquires a lasting interest in another economy (the direct investment enterprise).</a:t>
            </a:r>
          </a:p>
          <a:p>
            <a:endParaRPr lang="en-GB" sz="2400" dirty="0" smtClean="0"/>
          </a:p>
          <a:p>
            <a:r>
              <a:rPr lang="en-IE" sz="2400" dirty="0" smtClean="0"/>
              <a:t>Lasting interest is defined as 10% or greater holding of equity (ordinary shares/voting power)</a:t>
            </a:r>
          </a:p>
          <a:p>
            <a:endParaRPr lang="en-IE" sz="2400" dirty="0" smtClean="0"/>
          </a:p>
          <a:p>
            <a:pPr lvl="1"/>
            <a:r>
              <a:rPr lang="en-IE" sz="2400" dirty="0" smtClean="0"/>
              <a:t>10% or more -&gt; Direct Investment</a:t>
            </a:r>
          </a:p>
          <a:p>
            <a:pPr lvl="1"/>
            <a:r>
              <a:rPr lang="en-IE" sz="2400" dirty="0" smtClean="0"/>
              <a:t>&lt;10% -&gt; Portfolio investment</a:t>
            </a:r>
            <a:endParaRPr lang="en-US" sz="240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24</a:t>
            </a:fld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Directional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25</a:t>
            </a:fld>
            <a:endParaRPr lang="en-IE" dirty="0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3870325" y="1539874"/>
            <a:ext cx="1738313" cy="8985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Country: 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Company 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30201" y="3081338"/>
            <a:ext cx="1765300" cy="969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Country: Ireland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Company 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5922962" y="3094038"/>
            <a:ext cx="2014538" cy="957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Country: France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Company 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1133474" y="1631950"/>
            <a:ext cx="2736000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2854325" y="1811338"/>
            <a:ext cx="914400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€100m equity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>
            <a:off x="1531938" y="1966912"/>
            <a:ext cx="0" cy="11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1135063" y="1631950"/>
            <a:ext cx="0" cy="14400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0" y="1358900"/>
            <a:ext cx="914400" cy="116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€30m loan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>
            <a:off x="5621338" y="1674813"/>
            <a:ext cx="1116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6731000" y="1700212"/>
            <a:ext cx="0" cy="1368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2090737" y="3381375"/>
            <a:ext cx="3816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5" name="Line 13"/>
          <p:cNvSpPr>
            <a:spLocks noChangeShapeType="1"/>
          </p:cNvSpPr>
          <p:nvPr/>
        </p:nvSpPr>
        <p:spPr bwMode="auto">
          <a:xfrm>
            <a:off x="1189037" y="4427538"/>
            <a:ext cx="54000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3403600" y="4025901"/>
            <a:ext cx="1193800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rPr>
              <a:t>Loan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</a:rPr>
              <a:t>€25m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233487" name="Line 15"/>
          <p:cNvSpPr>
            <a:spLocks noChangeShapeType="1"/>
          </p:cNvSpPr>
          <p:nvPr/>
        </p:nvSpPr>
        <p:spPr bwMode="auto">
          <a:xfrm>
            <a:off x="1176338" y="4054474"/>
            <a:ext cx="0" cy="3600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88" name="Line 16"/>
          <p:cNvSpPr>
            <a:spLocks noChangeShapeType="1"/>
          </p:cNvSpPr>
          <p:nvPr/>
        </p:nvSpPr>
        <p:spPr bwMode="auto">
          <a:xfrm flipV="1">
            <a:off x="6583363" y="4067174"/>
            <a:ext cx="0" cy="3600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519238" y="1966913"/>
            <a:ext cx="129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4500" y="4660900"/>
            <a:ext cx="812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smtClean="0">
                <a:solidFill>
                  <a:schemeClr val="tx1"/>
                </a:solidFill>
              </a:rPr>
              <a:t>Direct Investment in Ireland:</a:t>
            </a:r>
          </a:p>
          <a:p>
            <a:pPr algn="l"/>
            <a:r>
              <a:rPr lang="en-IE" b="0" dirty="0" smtClean="0">
                <a:solidFill>
                  <a:srgbClr val="FF0000"/>
                </a:solidFill>
              </a:rPr>
              <a:t>	</a:t>
            </a:r>
            <a:r>
              <a:rPr lang="en-IE" dirty="0" smtClean="0">
                <a:solidFill>
                  <a:schemeClr val="tx1"/>
                </a:solidFill>
              </a:rPr>
              <a:t>€100m </a:t>
            </a:r>
            <a:r>
              <a:rPr lang="en-IE" b="0" dirty="0" smtClean="0">
                <a:solidFill>
                  <a:schemeClr val="tx1"/>
                </a:solidFill>
              </a:rPr>
              <a:t>	(</a:t>
            </a:r>
            <a:r>
              <a:rPr lang="en-IE" b="0" dirty="0" smtClean="0">
                <a:solidFill>
                  <a:srgbClr val="FF0000"/>
                </a:solidFill>
              </a:rPr>
              <a:t>€100m</a:t>
            </a:r>
            <a:r>
              <a:rPr lang="en-IE" b="0" dirty="0" smtClean="0">
                <a:solidFill>
                  <a:schemeClr val="tx1"/>
                </a:solidFill>
              </a:rPr>
              <a:t>)</a:t>
            </a:r>
            <a:endParaRPr lang="en-IE" b="0" dirty="0" smtClean="0">
              <a:solidFill>
                <a:srgbClr val="FF0000"/>
              </a:solidFill>
            </a:endParaRPr>
          </a:p>
          <a:p>
            <a:pPr algn="l"/>
            <a:r>
              <a:rPr lang="en-IE" b="0" dirty="0" smtClean="0">
                <a:solidFill>
                  <a:schemeClr val="tx1"/>
                </a:solidFill>
              </a:rPr>
              <a:t>	</a:t>
            </a:r>
            <a:r>
              <a:rPr lang="en-IE" dirty="0" smtClean="0">
                <a:solidFill>
                  <a:schemeClr val="tx1"/>
                </a:solidFill>
              </a:rPr>
              <a:t>€70m</a:t>
            </a:r>
            <a:r>
              <a:rPr lang="en-IE" b="0" dirty="0" smtClean="0">
                <a:solidFill>
                  <a:schemeClr val="tx1"/>
                </a:solidFill>
              </a:rPr>
              <a:t>		(</a:t>
            </a:r>
            <a:r>
              <a:rPr lang="en-IE" b="0" dirty="0" smtClean="0">
                <a:solidFill>
                  <a:srgbClr val="FF0000"/>
                </a:solidFill>
              </a:rPr>
              <a:t>€100m </a:t>
            </a:r>
            <a:r>
              <a:rPr lang="en-IE" b="0" dirty="0" smtClean="0">
                <a:solidFill>
                  <a:schemeClr val="tx1"/>
                </a:solidFill>
              </a:rPr>
              <a:t>- </a:t>
            </a:r>
            <a:r>
              <a:rPr lang="en-IE" b="0" dirty="0" smtClean="0">
                <a:solidFill>
                  <a:srgbClr val="00B050"/>
                </a:solidFill>
              </a:rPr>
              <a:t>€30m</a:t>
            </a:r>
            <a:r>
              <a:rPr lang="en-IE" b="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IE" b="0" dirty="0" smtClean="0">
                <a:solidFill>
                  <a:schemeClr val="tx1"/>
                </a:solidFill>
              </a:rPr>
              <a:t>	</a:t>
            </a:r>
            <a:r>
              <a:rPr lang="en-IE" dirty="0" smtClean="0">
                <a:solidFill>
                  <a:schemeClr val="tx1"/>
                </a:solidFill>
              </a:rPr>
              <a:t>€45m	</a:t>
            </a:r>
            <a:r>
              <a:rPr lang="en-IE" b="0" dirty="0" smtClean="0">
                <a:solidFill>
                  <a:schemeClr val="tx1"/>
                </a:solidFill>
              </a:rPr>
              <a:t>	(</a:t>
            </a:r>
            <a:r>
              <a:rPr lang="en-IE" b="0" dirty="0" smtClean="0">
                <a:solidFill>
                  <a:srgbClr val="FF0000"/>
                </a:solidFill>
              </a:rPr>
              <a:t>€100m </a:t>
            </a:r>
            <a:r>
              <a:rPr lang="en-IE" b="0" dirty="0" smtClean="0">
                <a:solidFill>
                  <a:schemeClr val="tx1"/>
                </a:solidFill>
              </a:rPr>
              <a:t>- </a:t>
            </a:r>
            <a:r>
              <a:rPr lang="en-IE" b="0" dirty="0" smtClean="0">
                <a:solidFill>
                  <a:srgbClr val="00B050"/>
                </a:solidFill>
              </a:rPr>
              <a:t>€30m </a:t>
            </a:r>
            <a:r>
              <a:rPr lang="en-IE" b="0" dirty="0" smtClean="0">
                <a:solidFill>
                  <a:schemeClr val="tx1"/>
                </a:solidFill>
              </a:rPr>
              <a:t>- </a:t>
            </a:r>
            <a:r>
              <a:rPr lang="en-IE" b="0" dirty="0" smtClean="0">
                <a:solidFill>
                  <a:srgbClr val="00B0F0"/>
                </a:solidFill>
              </a:rPr>
              <a:t>€25m</a:t>
            </a:r>
            <a:r>
              <a:rPr lang="en-IE" b="0" dirty="0" smtClean="0">
                <a:solidFill>
                  <a:schemeClr val="tx1"/>
                </a:solidFill>
              </a:rPr>
              <a:t>)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/>
      <p:bldP spid="233477" grpId="0" animBg="1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5" grpId="0" animBg="1"/>
      <p:bldP spid="233486" grpId="0" animBg="1"/>
      <p:bldP spid="233487" grpId="0" animBg="1"/>
      <p:bldP spid="23348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Direct Investment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26</a:t>
            </a:fld>
            <a:endParaRPr lang="en-I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168400"/>
          <a:ext cx="91440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Composition of FDI (Positions)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27</a:t>
            </a:fld>
            <a:endParaRPr lang="en-IE" dirty="0"/>
          </a:p>
        </p:txBody>
      </p:sp>
      <p:sp>
        <p:nvSpPr>
          <p:cNvPr id="7" name="TextBox 1"/>
          <p:cNvSpPr txBox="1"/>
          <p:nvPr/>
        </p:nvSpPr>
        <p:spPr>
          <a:xfrm>
            <a:off x="0" y="1213027"/>
            <a:ext cx="916869" cy="5457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€bn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0" y="1574800"/>
          <a:ext cx="91440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4700" y="1587500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0"/>
            <a:ext cx="6569075" cy="1143000"/>
          </a:xfrm>
        </p:spPr>
        <p:txBody>
          <a:bodyPr/>
          <a:lstStyle/>
          <a:p>
            <a:r>
              <a:rPr lang="en-IE" dirty="0" smtClean="0"/>
              <a:t>Destination/Source of Investment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28</a:t>
            </a:fld>
            <a:endParaRPr lang="en-I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1938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0"/>
            <a:ext cx="7280275" cy="1143000"/>
          </a:xfrm>
        </p:spPr>
        <p:txBody>
          <a:bodyPr/>
          <a:lstStyle/>
          <a:p>
            <a:r>
              <a:rPr lang="en-IE" dirty="0" smtClean="0"/>
              <a:t>DIA by resident enterprise’s NACE sector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29</a:t>
            </a:fld>
            <a:endParaRPr lang="en-I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333500"/>
          <a:ext cx="91440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6721475" cy="1143000"/>
          </a:xfrm>
        </p:spPr>
        <p:txBody>
          <a:bodyPr/>
          <a:lstStyle/>
          <a:p>
            <a:pPr algn="l"/>
            <a:r>
              <a:rPr lang="en-IE" dirty="0" err="1" smtClean="0"/>
              <a:t>BoP</a:t>
            </a:r>
            <a:r>
              <a:rPr lang="en-IE" dirty="0" smtClean="0"/>
              <a:t> division outputs and releases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1244600"/>
            <a:ext cx="8043863" cy="52197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IE" dirty="0" smtClean="0"/>
              <a:t>Much of our data is produced for International Organisations; </a:t>
            </a:r>
            <a:r>
              <a:rPr lang="en-IE" dirty="0" err="1" smtClean="0"/>
              <a:t>Eurostat</a:t>
            </a:r>
            <a:r>
              <a:rPr lang="en-IE" dirty="0" smtClean="0"/>
              <a:t>, ECB, OECD, IMF, World Bank, UN</a:t>
            </a:r>
            <a:endParaRPr lang="en-IE" dirty="0" smtClean="0">
              <a:solidFill>
                <a:schemeClr val="accent1"/>
              </a:solidFill>
            </a:endParaRPr>
          </a:p>
          <a:p>
            <a:pPr>
              <a:spcAft>
                <a:spcPts val="900"/>
              </a:spcAft>
            </a:pPr>
            <a:r>
              <a:rPr lang="en-IE" dirty="0" smtClean="0"/>
              <a:t>Monthly estimates t+6 weeks, Quarterly data t+90 days, semi-annual t+6 months, Annual data t+9 months</a:t>
            </a:r>
          </a:p>
          <a:p>
            <a:pPr>
              <a:spcAft>
                <a:spcPts val="900"/>
              </a:spcAft>
            </a:pPr>
            <a:r>
              <a:rPr lang="en-IE" dirty="0" smtClean="0"/>
              <a:t>Main use of this data is to compile EU/Euro-Area aggregates and is generally at EU/extra-EU, Euro area/extra Euro-Area level</a:t>
            </a:r>
            <a:endParaRPr lang="en-IE" i="1" dirty="0" smtClean="0">
              <a:solidFill>
                <a:schemeClr val="accent1"/>
              </a:solidFill>
            </a:endParaRPr>
          </a:p>
          <a:p>
            <a:pPr>
              <a:spcAft>
                <a:spcPts val="900"/>
              </a:spcAft>
            </a:pPr>
            <a:r>
              <a:rPr lang="en-IE" dirty="0" smtClean="0"/>
              <a:t>National publications geared towards what users have requested</a:t>
            </a:r>
          </a:p>
          <a:p>
            <a:pPr>
              <a:spcAft>
                <a:spcPts val="900"/>
              </a:spcAft>
            </a:pPr>
            <a:r>
              <a:rPr lang="en-IE" dirty="0" smtClean="0"/>
              <a:t>National Releases contain IFSC/non-IFSC splits to help users understand what’s happening in the core economy</a:t>
            </a:r>
          </a:p>
          <a:p>
            <a:pPr>
              <a:spcAft>
                <a:spcPts val="900"/>
              </a:spcAft>
            </a:pPr>
            <a:r>
              <a:rPr lang="en-IE" dirty="0" smtClean="0"/>
              <a:t>Revisions annually going back two years at a minimum, in conjunction with National Accounts (Financial, non-Financial, Sector Accounts)</a:t>
            </a:r>
          </a:p>
          <a:p>
            <a:pPr>
              <a:spcAft>
                <a:spcPts val="900"/>
              </a:spcAft>
            </a:pPr>
            <a:r>
              <a:rPr lang="en-IE" dirty="0" smtClean="0"/>
              <a:t>Revisions include corrections, annual data and new data sources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48D7B-5595-42E3-AF81-E37DFEC259BE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0300" cy="1143000"/>
          </a:xfrm>
        </p:spPr>
        <p:txBody>
          <a:bodyPr/>
          <a:lstStyle/>
          <a:p>
            <a:r>
              <a:rPr lang="en-IE" dirty="0" smtClean="0"/>
              <a:t>DII by resident enterprise’s NACE sector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30</a:t>
            </a:fld>
            <a:endParaRPr lang="en-I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206500"/>
          <a:ext cx="88773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an Irish company?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Irish owned?</a:t>
            </a:r>
          </a:p>
          <a:p>
            <a:endParaRPr lang="en-IE" dirty="0" smtClean="0"/>
          </a:p>
          <a:p>
            <a:r>
              <a:rPr lang="en-IE" dirty="0" smtClean="0"/>
              <a:t>Head-quartered in Ireland?</a:t>
            </a:r>
          </a:p>
          <a:p>
            <a:endParaRPr lang="en-IE" dirty="0" smtClean="0"/>
          </a:p>
          <a:p>
            <a:r>
              <a:rPr lang="en-IE" dirty="0" smtClean="0"/>
              <a:t>Listed on the Irish Stock Exchange?</a:t>
            </a:r>
          </a:p>
          <a:p>
            <a:endParaRPr lang="en-IE" dirty="0" smtClean="0"/>
          </a:p>
          <a:p>
            <a:r>
              <a:rPr lang="en-IE" dirty="0" smtClean="0"/>
              <a:t>Combination of the above?</a:t>
            </a:r>
          </a:p>
          <a:p>
            <a:endParaRPr lang="en-IE" dirty="0" smtClean="0"/>
          </a:p>
          <a:p>
            <a:r>
              <a:rPr lang="en-IE" dirty="0" smtClean="0"/>
              <a:t>Other?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31</a:t>
            </a:fld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33525" y="603250"/>
            <a:ext cx="6216650" cy="1835150"/>
          </a:xfrm>
        </p:spPr>
        <p:txBody>
          <a:bodyPr/>
          <a:lstStyle/>
          <a:p>
            <a:r>
              <a:rPr lang="en-IE" sz="2800" dirty="0" smtClean="0"/>
              <a:t/>
            </a:r>
            <a:br>
              <a:rPr lang="en-IE" sz="2800" dirty="0" smtClean="0"/>
            </a:br>
            <a:endParaRPr lang="en-IE" sz="2800" b="0" i="1" dirty="0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076325" y="4938713"/>
            <a:ext cx="408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GB" sz="2000" b="0" dirty="0">
              <a:solidFill>
                <a:srgbClr val="66CC00"/>
              </a:solidFill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892300" y="3683000"/>
          <a:ext cx="4927600" cy="212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0"/>
            <a:ext cx="560070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-266700"/>
            <a:ext cx="5600700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612900"/>
            <a:ext cx="5572125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4800" y="1525587"/>
            <a:ext cx="5562600" cy="77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" y="0"/>
            <a:ext cx="556260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8"/>
          <a:srcRect l="18908" t="15630" r="18758" b="10048"/>
          <a:stretch>
            <a:fillRect/>
          </a:stretch>
        </p:blipFill>
        <p:spPr bwMode="auto">
          <a:xfrm>
            <a:off x="1435100" y="723900"/>
            <a:ext cx="64897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38062817-A0AB-4406-8D5C-D2051410A3B3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505575" cy="1143000"/>
          </a:xfrm>
        </p:spPr>
        <p:txBody>
          <a:bodyPr/>
          <a:lstStyle/>
          <a:p>
            <a:pPr algn="l"/>
            <a:r>
              <a:rPr lang="en-IE" dirty="0" smtClean="0"/>
              <a:t>Quarterly Current Account Balance  </a:t>
            </a:r>
            <a:br>
              <a:rPr lang="en-IE" dirty="0" smtClean="0"/>
            </a:br>
            <a:r>
              <a:rPr lang="en-IE" dirty="0" smtClean="0"/>
              <a:t>2001q1 - 2011q3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38062817-A0AB-4406-8D5C-D2051410A3B3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" y="1203325"/>
          <a:ext cx="8801100" cy="534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6696075" cy="1143000"/>
          </a:xfrm>
        </p:spPr>
        <p:txBody>
          <a:bodyPr/>
          <a:lstStyle/>
          <a:p>
            <a:pPr algn="l"/>
            <a:r>
              <a:rPr lang="en-IE" dirty="0" smtClean="0"/>
              <a:t>Current Account comparison q3 2011: </a:t>
            </a:r>
            <a:br>
              <a:rPr lang="en-IE" dirty="0" smtClean="0"/>
            </a:br>
            <a:r>
              <a:rPr lang="en-IE" dirty="0" smtClean="0"/>
              <a:t>Ireland, New Zealand and the Netherlands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38062817-A0AB-4406-8D5C-D2051410A3B3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62050"/>
          <a:ext cx="9144000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6594475" cy="1143000"/>
          </a:xfrm>
        </p:spPr>
        <p:txBody>
          <a:bodyPr/>
          <a:lstStyle/>
          <a:p>
            <a:pPr algn="l"/>
            <a:r>
              <a:rPr lang="en-IE" dirty="0" smtClean="0"/>
              <a:t>Financial Account Flows </a:t>
            </a:r>
            <a:br>
              <a:rPr lang="en-IE" dirty="0" smtClean="0"/>
            </a:br>
            <a:r>
              <a:rPr lang="en-IE" dirty="0" smtClean="0"/>
              <a:t>2004q1 – 2011 q3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E7948D7B-5595-42E3-AF81-E37DFEC259BE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210982"/>
          <a:ext cx="9144000" cy="564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0"/>
            <a:ext cx="7026275" cy="1143000"/>
          </a:xfrm>
        </p:spPr>
        <p:txBody>
          <a:bodyPr/>
          <a:lstStyle/>
          <a:p>
            <a:r>
              <a:rPr lang="en-IE" dirty="0" smtClean="0"/>
              <a:t>Breakdown of Annual Financial Account Flows</a:t>
            </a:r>
            <a:endParaRPr lang="en-IE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130300"/>
          <a:ext cx="88773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4000500"/>
          <a:ext cx="89154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6985000" cy="1143000"/>
          </a:xfrm>
        </p:spPr>
        <p:txBody>
          <a:bodyPr/>
          <a:lstStyle/>
          <a:p>
            <a:pPr algn="l"/>
            <a:r>
              <a:rPr lang="en-IE" dirty="0" smtClean="0"/>
              <a:t>International Investment Position comparison</a:t>
            </a:r>
            <a:br>
              <a:rPr lang="en-IE" dirty="0" smtClean="0"/>
            </a:br>
            <a:r>
              <a:rPr lang="en-IE" dirty="0" smtClean="0"/>
              <a:t>end September 2011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47936158-731D-4DCC-B5B7-F6F371CD220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1"/>
          <p:cNvSpPr txBox="1"/>
          <p:nvPr/>
        </p:nvSpPr>
        <p:spPr>
          <a:xfrm>
            <a:off x="3161717" y="1183928"/>
            <a:ext cx="2134183" cy="6303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b="1" dirty="0" smtClean="0"/>
              <a:t>€ Millions</a:t>
            </a:r>
          </a:p>
          <a:p>
            <a:endParaRPr lang="en-US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84150" y="1295400"/>
          <a:ext cx="864235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IP High Level">
  <a:themeElements>
    <a:clrScheme name="ITSIP High Level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ITSIP High 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86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86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SIP High Leve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On-screen Show (4:3)</PresentationFormat>
  <Paragraphs>159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ITSIP High Level</vt:lpstr>
      <vt:lpstr>Bitmap Image</vt:lpstr>
      <vt:lpstr>Balance of Payments Outputs of the Balance of Payments Division</vt:lpstr>
      <vt:lpstr>What this presentation will cover</vt:lpstr>
      <vt:lpstr>BoP division outputs and releases</vt:lpstr>
      <vt:lpstr>Slide 4</vt:lpstr>
      <vt:lpstr>Quarterly Current Account Balance   2001q1 - 2011q3</vt:lpstr>
      <vt:lpstr>Current Account comparison q3 2011:  Ireland, New Zealand and the Netherlands</vt:lpstr>
      <vt:lpstr>Financial Account Flows  2004q1 – 2011 q3</vt:lpstr>
      <vt:lpstr>Breakdown of Annual Financial Account Flows</vt:lpstr>
      <vt:lpstr>International Investment Position comparison end September 2011 data</vt:lpstr>
      <vt:lpstr>Net International Investment Position 2000 – quarter 3 2011</vt:lpstr>
      <vt:lpstr>Quarterly External Debt Statistics</vt:lpstr>
      <vt:lpstr>IFSC/Non-IFSC External Debt q3-2011</vt:lpstr>
      <vt:lpstr>Co-ordinated Portfolio Investment Survey </vt:lpstr>
      <vt:lpstr>CPIS comparison between Irish and World data</vt:lpstr>
      <vt:lpstr>Annual International Trade in Services </vt:lpstr>
      <vt:lpstr>Growth of Services</vt:lpstr>
      <vt:lpstr>Alternative</vt:lpstr>
      <vt:lpstr>Top 10 EU countries’ trade in services (2010)</vt:lpstr>
      <vt:lpstr>Main Service Categories</vt:lpstr>
      <vt:lpstr>Country comparison - computer/Insurance service exports (2010)</vt:lpstr>
      <vt:lpstr>Country comparison Insurance/Royalties service imports (2010)</vt:lpstr>
      <vt:lpstr>Main partner countries (2010)</vt:lpstr>
      <vt:lpstr>Annual Foreign Direct Investment </vt:lpstr>
      <vt:lpstr>Definition</vt:lpstr>
      <vt:lpstr>Directional principle</vt:lpstr>
      <vt:lpstr>Direct Investment Positions</vt:lpstr>
      <vt:lpstr>Composition of FDI (Positions)</vt:lpstr>
      <vt:lpstr>Destination/Source of Investment (2010)</vt:lpstr>
      <vt:lpstr>DIA by resident enterprise’s NACE sector (2010)</vt:lpstr>
      <vt:lpstr>DII by resident enterprise’s NACE sector (2010)</vt:lpstr>
      <vt:lpstr>What is an Irish company?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Outputs of the Balance of Payments division</dc:title>
  <dc:subject/>
  <dc:creator/>
  <dc:description/>
  <cp:lastModifiedBy/>
  <cp:revision>1</cp:revision>
  <dcterms:created xsi:type="dcterms:W3CDTF">2010-04-09T12:47:49Z</dcterms:created>
  <dcterms:modified xsi:type="dcterms:W3CDTF">2012-02-24T14:12:53Z</dcterms:modified>
  <cp:category/>
</cp:coreProperties>
</file>