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4"/>
  </p:notesMasterIdLst>
  <p:handoutMasterIdLst>
    <p:handoutMasterId r:id="rId15"/>
  </p:handoutMasterIdLst>
  <p:sldIdLst>
    <p:sldId id="311" r:id="rId2"/>
    <p:sldId id="312" r:id="rId3"/>
    <p:sldId id="317" r:id="rId4"/>
    <p:sldId id="308" r:id="rId5"/>
    <p:sldId id="321" r:id="rId6"/>
    <p:sldId id="299" r:id="rId7"/>
    <p:sldId id="314" r:id="rId8"/>
    <p:sldId id="319" r:id="rId9"/>
    <p:sldId id="318" r:id="rId10"/>
    <p:sldId id="323" r:id="rId11"/>
    <p:sldId id="320" r:id="rId12"/>
    <p:sldId id="322" r:id="rId13"/>
  </p:sldIdLst>
  <p:sldSz cx="9144000" cy="5143500" type="screen16x9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9999FF"/>
    <a:srgbClr val="0F2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1" autoAdjust="0"/>
    <p:restoredTop sz="94659" autoAdjust="0"/>
  </p:normalViewPr>
  <p:slideViewPr>
    <p:cSldViewPr>
      <p:cViewPr varScale="1">
        <p:scale>
          <a:sx n="148" d="100"/>
          <a:sy n="148" d="100"/>
        </p:scale>
        <p:origin x="-564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40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62" y="0"/>
            <a:ext cx="2946275" cy="4940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A4729-ABD7-4F69-A66D-327854330575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514"/>
            <a:ext cx="2946275" cy="494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62" y="9378514"/>
            <a:ext cx="2946275" cy="494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B09322-69EB-4FA4-AB21-01781A4F10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38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C12A05-2254-4692-A0C5-EE7753E0ABC2}" type="datetimeFigureOut">
              <a:rPr lang="en-GB"/>
              <a:pPr>
                <a:defRPr/>
              </a:pPr>
              <a:t>17/10/2017</a:t>
            </a:fld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950" y="739775"/>
            <a:ext cx="658177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90269"/>
            <a:ext cx="5438140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824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378824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B2B883-F8D5-4AE8-BE6E-B6BA8AA6AA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803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200" b="0" i="0" u="none" strike="noStrike" kern="1200" baseline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Environmental Service Expenditures</a:t>
            </a:r>
          </a:p>
          <a:p>
            <a:r>
              <a:rPr lang="en-IE" sz="1200" b="0" i="0" u="none" strike="noStrike" kern="1200" baseline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– Pollution control; Remediation; Conservation; Self-generated energy</a:t>
            </a:r>
          </a:p>
          <a:p>
            <a:endParaRPr lang="en-IE" sz="1200" b="0" i="0" u="none" strike="noStrike" kern="1200" baseline="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endParaRPr>
          </a:p>
          <a:p>
            <a:r>
              <a:rPr lang="en-IE" sz="1200" b="0" i="0" u="none" strike="noStrike" kern="1200" baseline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• Resource Management; </a:t>
            </a:r>
            <a:r>
              <a:rPr lang="en-IE" sz="1200" b="0" i="0" u="none" strike="noStrike" baseline="0" dirty="0" smtClean="0">
                <a:latin typeface="Calibri" panose="020F0502020204030204" pitchFamily="34" charset="0"/>
              </a:rPr>
              <a:t>Internal Expenditures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7D11D-CC61-4BDA-9059-7EDBEE460F63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906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7D11D-CC61-4BDA-9059-7EDBEE460F63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81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586DD-4CB1-4754-A5A8-2DAA5D38EAA0}" type="datetime1">
              <a:rPr lang="en-US" smtClean="0"/>
              <a:pPr>
                <a:defRPr/>
              </a:pPr>
              <a:t>10/17/2017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66C78-3901-481F-83CD-AEFD790749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01938-0661-48A0-8E29-89FDD9320679}" type="datetime1">
              <a:rPr lang="en-US" smtClean="0"/>
              <a:pPr>
                <a:defRPr/>
              </a:pPr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Inter-Departmental Marine Coordination Group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49C66-9B7B-4F23-A9FE-521A7B623F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DB18B-7283-4B54-A697-D8422CA77B61}" type="datetime1">
              <a:rPr lang="en-US" smtClean="0"/>
              <a:pPr>
                <a:defRPr/>
              </a:pPr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Font typeface="Arial" charset="0"/>
              <a:buNone/>
            </a:pPr>
            <a:r>
              <a:rPr lang="en-GB" b="1" smtClean="0"/>
              <a:t>Inter-Departmental Marine Coordination Group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DE32E-377F-440C-A0DD-3A88700BF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7E395-6BF8-493D-879B-B68189899560}" type="datetime1">
              <a:rPr lang="en-US" smtClean="0"/>
              <a:pPr>
                <a:defRPr/>
              </a:pPr>
              <a:t>10/17/2017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Inter-Departmental Marine Coordination Group 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D35CA-D5A5-4360-AEDB-E56BB432A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912BE-C645-4296-AF9F-ECB95D755E9B}" type="datetime1">
              <a:rPr lang="en-US" smtClean="0"/>
              <a:pPr>
                <a:defRPr/>
              </a:pPr>
              <a:t>10/17/2017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Inter-Departmental Marine Coordination Group </a:t>
            </a: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615AF-D3A3-4C61-8676-51D9DF5516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BB0E9-6894-4709-8D9C-CB08704837DE}" type="datetime1">
              <a:rPr lang="en-US" smtClean="0"/>
              <a:pPr>
                <a:defRPr/>
              </a:pPr>
              <a:t>10/17/2017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Inter-Departmental Marine Coordination Group 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7E942-5CBC-44F5-A415-813456217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24815-E6A9-4F97-9FD6-B7CA4AF77A79}" type="datetime1">
              <a:rPr lang="en-US" smtClean="0"/>
              <a:pPr>
                <a:defRPr/>
              </a:pPr>
              <a:t>10/17/2017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Inter-Departmental Marine Coordination Group 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EDE73-91C3-4EF5-A881-614EEFE5A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A4F66-C6D1-4F69-8058-EA834BCDA752}" type="datetime1">
              <a:rPr lang="en-US" smtClean="0"/>
              <a:pPr>
                <a:defRPr/>
              </a:pPr>
              <a:t>10/17/2017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Inter-Departmental Marine Coordination Group 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3459C-A6EA-4C78-87E3-E4A41509C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193A5-8950-4B66-B521-4E4C0BAA7301}" type="datetime1">
              <a:rPr lang="en-US" smtClean="0"/>
              <a:pPr>
                <a:defRPr/>
              </a:pPr>
              <a:t>10/17/2017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Inter-Departmental Marine Coordination Group 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7F841-D969-46CE-928D-5A5D78BCD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DB6CE-C029-4E6D-9B22-75735EE9C541}" type="datetime1">
              <a:rPr lang="en-US" smtClean="0"/>
              <a:pPr>
                <a:defRPr/>
              </a:pPr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Inter-Departmental Marine Coordination Group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A1905-74B7-42B1-B5F7-63FCE04410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81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A1E195F-B3C4-49F0-887C-4875F029498F}" type="datetime1">
              <a:rPr lang="en-US" smtClean="0"/>
              <a:pPr>
                <a:defRPr/>
              </a:pPr>
              <a:t>10/17/2017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Inter-Departmental Marine Coordination Group </a:t>
            </a: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1315FE2-E81A-4400-AAAE-CFFB80E7B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4" descr="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901" y="2817186"/>
            <a:ext cx="2447925" cy="14037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47" name="Picture 13" descr="Kinvarra 22-08-10_54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6476" y="2676574"/>
            <a:ext cx="2449513" cy="1403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4"/>
          <p:cNvSpPr>
            <a:spLocks noGrp="1"/>
          </p:cNvSpPr>
          <p:nvPr>
            <p:ph type="title"/>
          </p:nvPr>
        </p:nvSpPr>
        <p:spPr>
          <a:xfrm>
            <a:off x="611188" y="897564"/>
            <a:ext cx="8229600" cy="1444721"/>
          </a:xfrm>
        </p:spPr>
        <p:txBody>
          <a:bodyPr/>
          <a:lstStyle/>
          <a:p>
            <a:r>
              <a:rPr lang="en-IE" sz="4000" b="1" dirty="0"/>
              <a:t>Socio-Economic Marine Research </a:t>
            </a:r>
            <a:r>
              <a:rPr lang="en-IE" sz="4000" b="1" dirty="0" smtClean="0"/>
              <a:t>Data</a:t>
            </a:r>
            <a:br>
              <a:rPr lang="en-IE" sz="4000" b="1" dirty="0" smtClean="0"/>
            </a:br>
            <a:r>
              <a:rPr lang="en-IE" sz="800" b="1" dirty="0" smtClean="0">
                <a:solidFill>
                  <a:schemeClr val="bg1"/>
                </a:solidFill>
              </a:rPr>
              <a:t>kkkk</a:t>
            </a:r>
            <a:r>
              <a:rPr lang="en-IE" sz="4000" b="1" dirty="0" smtClean="0"/>
              <a:t/>
            </a:r>
            <a:br>
              <a:rPr lang="en-IE" sz="4000" b="1" dirty="0" smtClean="0"/>
            </a:br>
            <a:r>
              <a:rPr lang="en-IE" sz="2400" b="1" dirty="0" smtClean="0"/>
              <a:t>Stephen Hynes</a:t>
            </a:r>
            <a:endParaRPr lang="en-IE" sz="2400" b="1" dirty="0"/>
          </a:p>
        </p:txBody>
      </p:sp>
      <p:pic>
        <p:nvPicPr>
          <p:cNvPr id="6149" name="Picture 8" descr="HNV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099" y="2540232"/>
            <a:ext cx="2376488" cy="14156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50" name="Picture 8" descr="Trawl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8740" y="2342285"/>
            <a:ext cx="2447925" cy="1428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4288" y="125564"/>
            <a:ext cx="1822862" cy="48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98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41480"/>
            <a:ext cx="8229600" cy="47556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IE" sz="4000" dirty="0"/>
              <a:t>Ireland’s </a:t>
            </a:r>
            <a:r>
              <a:rPr lang="en-IE" sz="4000" dirty="0" smtClean="0"/>
              <a:t>Blue </a:t>
            </a:r>
            <a:r>
              <a:rPr lang="en-IE" sz="4000" dirty="0"/>
              <a:t>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771550"/>
            <a:ext cx="7920880" cy="381642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IE" sz="2400" dirty="0" smtClean="0"/>
              <a:t>Data Sources</a:t>
            </a:r>
          </a:p>
          <a:p>
            <a:pPr lvl="1">
              <a:spcBef>
                <a:spcPts val="600"/>
              </a:spcBef>
            </a:pPr>
            <a:r>
              <a:rPr lang="en-IE" sz="1800" dirty="0" smtClean="0"/>
              <a:t>STECF </a:t>
            </a:r>
            <a:r>
              <a:rPr lang="en-IE" sz="1800" dirty="0"/>
              <a:t>Data </a:t>
            </a:r>
            <a:r>
              <a:rPr lang="en-IE" sz="1800" dirty="0" smtClean="0"/>
              <a:t>Dissemination</a:t>
            </a:r>
          </a:p>
          <a:p>
            <a:pPr lvl="1">
              <a:spcBef>
                <a:spcPts val="600"/>
              </a:spcBef>
            </a:pPr>
            <a:r>
              <a:rPr lang="en-IE" sz="1800" dirty="0" smtClean="0"/>
              <a:t>ICES </a:t>
            </a:r>
            <a:r>
              <a:rPr lang="en-IE" sz="1800" dirty="0"/>
              <a:t>Catch </a:t>
            </a:r>
            <a:r>
              <a:rPr lang="en-IE" sz="1800" dirty="0" smtClean="0"/>
              <a:t>statistics</a:t>
            </a:r>
          </a:p>
          <a:p>
            <a:pPr lvl="1">
              <a:spcBef>
                <a:spcPts val="600"/>
              </a:spcBef>
            </a:pPr>
            <a:r>
              <a:rPr lang="en-IE" sz="1800" dirty="0" smtClean="0"/>
              <a:t>EPA</a:t>
            </a:r>
          </a:p>
          <a:p>
            <a:pPr lvl="1">
              <a:spcBef>
                <a:spcPts val="600"/>
              </a:spcBef>
            </a:pPr>
            <a:r>
              <a:rPr lang="en-IE" sz="1800" dirty="0" smtClean="0"/>
              <a:t>CSO</a:t>
            </a:r>
          </a:p>
          <a:p>
            <a:pPr lvl="1">
              <a:spcBef>
                <a:spcPts val="600"/>
              </a:spcBef>
            </a:pPr>
            <a:r>
              <a:rPr lang="en-IE" sz="1800" dirty="0" smtClean="0"/>
              <a:t>DAFT.ie</a:t>
            </a:r>
          </a:p>
          <a:p>
            <a:pPr lvl="1">
              <a:spcBef>
                <a:spcPts val="600"/>
              </a:spcBef>
            </a:pPr>
            <a:r>
              <a:rPr lang="en-IE" sz="1800" i="1" dirty="0" smtClean="0"/>
              <a:t>NPWS</a:t>
            </a:r>
          </a:p>
          <a:p>
            <a:pPr lvl="1">
              <a:spcBef>
                <a:spcPts val="600"/>
              </a:spcBef>
            </a:pPr>
            <a:r>
              <a:rPr lang="en-IE" sz="1800" i="1" dirty="0" smtClean="0"/>
              <a:t>Marine Institute</a:t>
            </a:r>
          </a:p>
          <a:p>
            <a:pPr lvl="1">
              <a:spcBef>
                <a:spcPts val="600"/>
              </a:spcBef>
            </a:pPr>
            <a:r>
              <a:rPr lang="en-IE" sz="1800" i="1" dirty="0" smtClean="0"/>
              <a:t>ESRI and Own recreation surveys</a:t>
            </a:r>
          </a:p>
          <a:p>
            <a:pPr lvl="1">
              <a:spcBef>
                <a:spcPts val="600"/>
              </a:spcBef>
            </a:pPr>
            <a:r>
              <a:rPr lang="en-IE" sz="1800" i="1" dirty="0" smtClean="0"/>
              <a:t>Price estimates from academic literature</a:t>
            </a:r>
          </a:p>
        </p:txBody>
      </p:sp>
    </p:spTree>
    <p:extLst>
      <p:ext uri="{BB962C8B-B14F-4D97-AF65-F5344CB8AC3E}">
        <p14:creationId xmlns:p14="http://schemas.microsoft.com/office/powerpoint/2010/main" val="296194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1042988" y="1"/>
            <a:ext cx="7993508" cy="735806"/>
          </a:xfrm>
        </p:spPr>
        <p:txBody>
          <a:bodyPr/>
          <a:lstStyle/>
          <a:p>
            <a:pPr eaLnBrk="1" hangingPunct="1"/>
            <a:r>
              <a:rPr lang="en-IE" sz="3200" dirty="0" smtClean="0"/>
              <a:t>Valuing </a:t>
            </a:r>
            <a:r>
              <a:rPr lang="en-IE" sz="3200" dirty="0"/>
              <a:t>Irish Blue </a:t>
            </a:r>
            <a:r>
              <a:rPr lang="en-IE" sz="3200" dirty="0" smtClean="0"/>
              <a:t>Ecosystem </a:t>
            </a:r>
            <a:r>
              <a:rPr lang="en-IE" sz="3200" dirty="0"/>
              <a:t>Services</a:t>
            </a:r>
            <a:endParaRPr lang="en-GB" sz="3200" dirty="0" smtClean="0">
              <a:latin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51520" y="1005576"/>
          <a:ext cx="8568950" cy="3132853"/>
        </p:xfrm>
        <a:graphic>
          <a:graphicData uri="http://schemas.openxmlformats.org/drawingml/2006/table">
            <a:tbl>
              <a:tblPr firstRow="1" firstCol="1" bandRow="1"/>
              <a:tblGrid>
                <a:gridCol w="2664295"/>
                <a:gridCol w="2736304"/>
                <a:gridCol w="3168351"/>
              </a:tblGrid>
              <a:tr h="360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Ecosystem Service</a:t>
                      </a:r>
                      <a:endParaRPr lang="en-I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CICES Classification</a:t>
                      </a:r>
                      <a:endParaRPr lang="en-I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Quantity of ES</a:t>
                      </a:r>
                      <a:endParaRPr lang="en-I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5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Off shore capture fisheries</a:t>
                      </a: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Wild Animals</a:t>
                      </a:r>
                      <a:endParaRPr lang="en-I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449,848 tonnes</a:t>
                      </a: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05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Inshore capture fisheries</a:t>
                      </a: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Wild Animals</a:t>
                      </a:r>
                      <a:endParaRPr lang="en-I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17,102 tonnes</a:t>
                      </a: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Aquaculture</a:t>
                      </a: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Aquaculture</a:t>
                      </a:r>
                      <a:endParaRPr lang="en-I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35,627 tonnes</a:t>
                      </a: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5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Plants and algae</a:t>
                      </a: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from </a:t>
                      </a:r>
                      <a:r>
                        <a:rPr lang="en-IE" sz="12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Aquaculture</a:t>
                      </a:r>
                      <a:endParaRPr lang="en-I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29,500 tonnes</a:t>
                      </a: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Water for non-drinking purposes</a:t>
                      </a: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Surface </a:t>
                      </a:r>
                      <a:r>
                        <a:rPr lang="en-IE" sz="12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water non-drinking </a:t>
                      </a:r>
                      <a:r>
                        <a:rPr lang="en-IE" sz="12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purposes</a:t>
                      </a:r>
                      <a:endParaRPr lang="en-I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1,019,692,399m</a:t>
                      </a:r>
                      <a:r>
                        <a:rPr lang="en-IE" sz="12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I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5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Urban wastewater discharges</a:t>
                      </a: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Mediation of waste</a:t>
                      </a:r>
                      <a:endParaRPr lang="en-I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14,465,519 kg organic waste</a:t>
                      </a: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0312">
                <a:tc>
                  <a:txBody>
                    <a:bodyPr/>
                    <a:lstStyle/>
                    <a:p>
                      <a:endParaRPr lang="en-IE" sz="1200">
                        <a:effectLst/>
                        <a:latin typeface="Calibri"/>
                      </a:endParaRP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IE" sz="1200">
                        <a:effectLst/>
                        <a:latin typeface="Calibri"/>
                      </a:endParaRP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6,207,986 kg nitrogen</a:t>
                      </a: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312">
                <a:tc>
                  <a:txBody>
                    <a:bodyPr/>
                    <a:lstStyle/>
                    <a:p>
                      <a:endParaRPr lang="en-IE" sz="1200">
                        <a:effectLst/>
                        <a:latin typeface="Calibri"/>
                      </a:endParaRP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 sz="1200">
                        <a:effectLst/>
                        <a:latin typeface="Calibri"/>
                      </a:endParaRP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1,276,828 kg phosphorous</a:t>
                      </a: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Habitat protection</a:t>
                      </a: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Lifecycle and habitat</a:t>
                      </a:r>
                      <a:endParaRPr lang="en-I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773,333 ha of CME inclusive SACs</a:t>
                      </a: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Storm </a:t>
                      </a:r>
                      <a:r>
                        <a:rPr lang="en-IE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protection</a:t>
                      </a:r>
                      <a:endParaRPr lang="en-I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Moderation of flows</a:t>
                      </a:r>
                      <a:endParaRPr lang="en-I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c. </a:t>
                      </a:r>
                      <a:r>
                        <a:rPr lang="en-IE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350km </a:t>
                      </a:r>
                      <a:r>
                        <a:rPr lang="en-IE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protected by saltmarsh</a:t>
                      </a: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Carbon sequestration</a:t>
                      </a: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Climate regulation</a:t>
                      </a:r>
                      <a:endParaRPr lang="en-I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c. 47,000,000 tCO2 </a:t>
                      </a:r>
                      <a:r>
                        <a:rPr lang="en-IE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sequestered</a:t>
                      </a:r>
                      <a:endParaRPr lang="en-I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77" marR="443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413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6228184" y="1826657"/>
            <a:ext cx="2304876" cy="735806"/>
          </a:xfrm>
        </p:spPr>
        <p:txBody>
          <a:bodyPr/>
          <a:lstStyle/>
          <a:p>
            <a:pPr eaLnBrk="1" hangingPunct="1"/>
            <a:r>
              <a:rPr lang="en-IE" sz="3200" dirty="0" smtClean="0"/>
              <a:t>Valuing </a:t>
            </a:r>
            <a:r>
              <a:rPr lang="en-IE" sz="3200" dirty="0"/>
              <a:t>Irish Blue </a:t>
            </a:r>
            <a:r>
              <a:rPr lang="en-IE" sz="3200" dirty="0" smtClean="0"/>
              <a:t>Ecosystem </a:t>
            </a:r>
            <a:r>
              <a:rPr lang="en-IE" sz="3200" dirty="0"/>
              <a:t>Services</a:t>
            </a:r>
            <a:endParaRPr lang="en-GB" sz="3200" dirty="0" smtClean="0">
              <a:latin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539129"/>
              </p:ext>
            </p:extLst>
          </p:nvPr>
        </p:nvGraphicFramePr>
        <p:xfrm>
          <a:off x="24325" y="0"/>
          <a:ext cx="5887310" cy="5143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83968"/>
                <a:gridCol w="1603342"/>
              </a:tblGrid>
              <a:tr h="85725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Ecosystem Service</a:t>
                      </a:r>
                      <a:endParaRPr lang="en-I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84" marR="44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 smtClean="0">
                          <a:effectLst/>
                        </a:rPr>
                        <a:t>Value </a:t>
                      </a:r>
                      <a:r>
                        <a:rPr lang="en-IE" sz="1200" dirty="0">
                          <a:effectLst/>
                        </a:rPr>
                        <a:t>of ES per annum</a:t>
                      </a:r>
                      <a:endParaRPr lang="en-I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84" marR="44084" marT="0" marB="0"/>
                </a:tc>
              </a:tr>
              <a:tr h="42862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Off shore capture fisheries</a:t>
                      </a:r>
                      <a:endParaRPr lang="en-I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84" marR="44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€472,542,000</a:t>
                      </a:r>
                      <a:endParaRPr lang="en-I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84" marR="44084" marT="0" marB="0"/>
                </a:tc>
              </a:tr>
              <a:tr h="42862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Inshore capture fisheries</a:t>
                      </a:r>
                      <a:endParaRPr lang="en-I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84" marR="44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€42,113,000</a:t>
                      </a:r>
                      <a:endParaRPr lang="en-I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84" marR="44084" marT="0" marB="0"/>
                </a:tc>
              </a:tr>
              <a:tr h="42862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Aquaculture</a:t>
                      </a:r>
                      <a:endParaRPr lang="en-I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84" marR="44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€148,769,000</a:t>
                      </a:r>
                      <a:endParaRPr lang="en-I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84" marR="44084" marT="0" marB="0"/>
                </a:tc>
              </a:tr>
              <a:tr h="42862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Algae/ Seaweed harvesting</a:t>
                      </a:r>
                      <a:endParaRPr lang="en-I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84" marR="44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€3,914,000</a:t>
                      </a:r>
                      <a:endParaRPr lang="en-I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84" marR="44084" marT="0" marB="0"/>
                </a:tc>
              </a:tr>
              <a:tr h="42862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Waste </a:t>
                      </a:r>
                      <a:r>
                        <a:rPr lang="en-IE" sz="1200" dirty="0" smtClean="0">
                          <a:effectLst/>
                        </a:rPr>
                        <a:t>services</a:t>
                      </a:r>
                      <a:endParaRPr lang="en-IE" sz="1200" dirty="0">
                        <a:effectLst/>
                      </a:endParaRPr>
                    </a:p>
                  </a:txBody>
                  <a:tcPr marL="44084" marR="44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€</a:t>
                      </a:r>
                      <a:r>
                        <a:rPr lang="en-IE" sz="1200" dirty="0" smtClean="0">
                          <a:effectLst/>
                        </a:rPr>
                        <a:t>316,767,000</a:t>
                      </a:r>
                    </a:p>
                  </a:txBody>
                  <a:tcPr marL="44084" marR="44084" marT="0" marB="0"/>
                </a:tc>
              </a:tr>
              <a:tr h="42862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Coastal defence</a:t>
                      </a:r>
                      <a:endParaRPr lang="en-I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84" marR="44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€11,500,000</a:t>
                      </a:r>
                      <a:endParaRPr lang="en-I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84" marR="44084" marT="0" marB="0"/>
                </a:tc>
              </a:tr>
              <a:tr h="42862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Climate regulation</a:t>
                      </a:r>
                      <a:endParaRPr lang="en-I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84" marR="44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€818,700,000</a:t>
                      </a:r>
                      <a:endParaRPr lang="en-I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84" marR="44084" marT="0" marB="0"/>
                </a:tc>
              </a:tr>
              <a:tr h="42862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IE" sz="1200" dirty="0">
                          <a:effectLst/>
                        </a:rPr>
                        <a:t>Recreational services</a:t>
                      </a:r>
                      <a:endParaRPr lang="en-I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84" marR="44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IE" sz="1200" dirty="0">
                          <a:effectLst/>
                        </a:rPr>
                        <a:t>€1,683,590,000</a:t>
                      </a:r>
                      <a:endParaRPr lang="en-I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84" marR="44084" marT="0" marB="0"/>
                </a:tc>
              </a:tr>
              <a:tr h="42862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Scientific and educational services</a:t>
                      </a:r>
                      <a:endParaRPr lang="en-I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84" marR="44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€11,500,000</a:t>
                      </a:r>
                      <a:endParaRPr lang="en-I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84" marR="44084" marT="0" marB="0" anchor="ctr"/>
                </a:tc>
              </a:tr>
              <a:tr h="42862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Aesthetic services</a:t>
                      </a:r>
                      <a:endParaRPr lang="en-I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84" marR="44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</a:rPr>
                        <a:t>€68,000,000</a:t>
                      </a:r>
                      <a:endParaRPr lang="en-I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84" marR="4408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860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468"/>
            <a:ext cx="8229600" cy="702078"/>
          </a:xfrm>
        </p:spPr>
        <p:txBody>
          <a:bodyPr/>
          <a:lstStyle/>
          <a:p>
            <a:r>
              <a:rPr lang="en-IE" dirty="0" smtClean="0"/>
              <a:t>Overview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43558"/>
            <a:ext cx="8229600" cy="3394472"/>
          </a:xfrm>
        </p:spPr>
        <p:txBody>
          <a:bodyPr/>
          <a:lstStyle/>
          <a:p>
            <a:r>
              <a:rPr lang="en-IE" sz="3000" dirty="0" smtClean="0"/>
              <a:t>Ireland's Ocean </a:t>
            </a:r>
            <a:r>
              <a:rPr lang="en-IE" sz="3000" dirty="0"/>
              <a:t>E</a:t>
            </a:r>
            <a:r>
              <a:rPr lang="en-IE" sz="3000" dirty="0" smtClean="0"/>
              <a:t>conomy </a:t>
            </a:r>
          </a:p>
          <a:p>
            <a:pPr lvl="1"/>
            <a:r>
              <a:rPr lang="en-IE" sz="2600" dirty="0" smtClean="0"/>
              <a:t>Provide estimates for turnover, GVA and employment FTE for the 2008-2016 period</a:t>
            </a:r>
          </a:p>
          <a:p>
            <a:pPr lvl="1"/>
            <a:r>
              <a:rPr lang="en-IE" sz="2600" dirty="0" smtClean="0"/>
              <a:t>Assist in monitoring progress of a number of targets set out in the IMP-HOOW</a:t>
            </a:r>
          </a:p>
          <a:p>
            <a:r>
              <a:rPr lang="en-IE" sz="3000" dirty="0" smtClean="0"/>
              <a:t>Ireland's Blue Economy</a:t>
            </a:r>
          </a:p>
          <a:p>
            <a:pPr lvl="1"/>
            <a:r>
              <a:rPr lang="en-IE" sz="2600" dirty="0" smtClean="0"/>
              <a:t>Marine ecosystem service benefit values</a:t>
            </a:r>
            <a:endParaRPr lang="en-IE" sz="2600" dirty="0"/>
          </a:p>
          <a:p>
            <a:endParaRPr lang="en-IE" dirty="0" smtClean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0735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2585"/>
            <a:ext cx="8229600" cy="528645"/>
          </a:xfrm>
        </p:spPr>
        <p:txBody>
          <a:bodyPr/>
          <a:lstStyle/>
          <a:p>
            <a:r>
              <a:rPr lang="en-IE" sz="3400" b="1" dirty="0"/>
              <a:t>Multiple Lenses on the Blue Economy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27344" y="823091"/>
            <a:ext cx="7645232" cy="3481997"/>
            <a:chOff x="938346" y="1135612"/>
            <a:chExt cx="7630098" cy="4582115"/>
          </a:xfrm>
        </p:grpSpPr>
        <p:sp>
          <p:nvSpPr>
            <p:cNvPr id="3" name="Rectangle 2"/>
            <p:cNvSpPr/>
            <p:nvPr/>
          </p:nvSpPr>
          <p:spPr>
            <a:xfrm>
              <a:off x="938346" y="1255183"/>
              <a:ext cx="7630098" cy="434297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846607" y="2019169"/>
              <a:ext cx="5882825" cy="292175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830196" y="2798150"/>
              <a:ext cx="4012388" cy="17064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797544" y="2851175"/>
              <a:ext cx="3980957" cy="16414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500" b="1" i="1" cap="none" spc="0" dirty="0" smtClean="0">
                  <a:ln w="0"/>
                  <a:solidFill>
                    <a:schemeClr val="tx1"/>
                  </a:solidFill>
                </a:rPr>
                <a:t>National Income Accounts</a:t>
              </a:r>
            </a:p>
            <a:p>
              <a:pPr algn="ctr"/>
              <a:r>
                <a:rPr lang="en-US" sz="2400" b="1" dirty="0" smtClean="0">
                  <a:ln w="0"/>
                  <a:solidFill>
                    <a:schemeClr val="bg1"/>
                  </a:solidFill>
                </a:rPr>
                <a:t>Ocean Economy</a:t>
              </a:r>
              <a:endParaRPr lang="en-US" sz="2400" b="1" cap="none" spc="0" dirty="0">
                <a:ln w="0"/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67067" y="1419260"/>
              <a:ext cx="4641912" cy="63607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500" b="1" i="1" cap="none" spc="0" dirty="0" smtClean="0">
                  <a:ln w="0"/>
                  <a:solidFill>
                    <a:schemeClr val="tx1"/>
                  </a:solidFill>
                </a:rPr>
                <a:t>Ecosystem Service Accounts</a:t>
              </a:r>
              <a:endParaRPr lang="en-US" sz="2500" b="1" i="1" cap="none" spc="0" dirty="0">
                <a:ln w="0"/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16200000">
              <a:off x="-866485" y="3053398"/>
              <a:ext cx="4373234" cy="61433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IE" sz="1600" b="1" dirty="0" smtClean="0"/>
                <a:t>Provisional, </a:t>
              </a:r>
              <a:r>
                <a:rPr lang="en-IE" sz="1600" b="1" dirty="0"/>
                <a:t>Regulating</a:t>
              </a:r>
              <a:r>
                <a:rPr lang="en-IE" b="1" dirty="0"/>
                <a:t>, </a:t>
              </a:r>
              <a:r>
                <a:rPr lang="en-IE" sz="1600" b="1" dirty="0"/>
                <a:t>Cultural</a:t>
              </a:r>
              <a:endPara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6216591" y="3452535"/>
              <a:ext cx="2118323" cy="58361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600" b="1" cap="none" spc="0" dirty="0" smtClean="0">
                  <a:ln w="0"/>
                  <a:solidFill>
                    <a:schemeClr val="tx1"/>
                  </a:solidFill>
                </a:rPr>
                <a:t>Environmental</a:t>
              </a:r>
            </a:p>
            <a:p>
              <a:pPr algn="ctr"/>
              <a:r>
                <a:rPr lang="en-US" sz="1600" b="1" cap="none" spc="0" dirty="0" smtClean="0">
                  <a:ln w="0"/>
                  <a:solidFill>
                    <a:schemeClr val="tx1"/>
                  </a:solidFill>
                </a:rPr>
                <a:t> Expenditures</a:t>
              </a:r>
              <a:endParaRPr lang="en-US" sz="1600" b="1" cap="none" spc="0" dirty="0">
                <a:ln w="0"/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57527" y="2147422"/>
              <a:ext cx="5882825" cy="63607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IE" sz="2400" b="1" i="1" dirty="0"/>
                <a:t>Environment &amp; Ecosystem Accounts</a:t>
              </a:r>
              <a:endParaRPr lang="en-US" sz="2400" b="1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16200000">
              <a:off x="1026482" y="3452536"/>
              <a:ext cx="2481488" cy="58361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IE" sz="1600" b="1" dirty="0" smtClean="0"/>
                <a:t>Natural Capital </a:t>
              </a:r>
            </a:p>
            <a:p>
              <a:pPr algn="ctr"/>
              <a:r>
                <a:rPr lang="en-IE" sz="1600" b="1" dirty="0" smtClean="0"/>
                <a:t>Accounts</a:t>
              </a:r>
              <a:endPara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627287" y="4982606"/>
              <a:ext cx="2321468" cy="61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 smtClean="0">
                  <a:ln w="0"/>
                  <a:solidFill>
                    <a:srgbClr val="00B0F0"/>
                  </a:solidFill>
                </a:rPr>
                <a:t>Blue </a:t>
              </a:r>
              <a:r>
                <a:rPr lang="en-US" sz="2400" b="1" dirty="0">
                  <a:ln w="0"/>
                  <a:solidFill>
                    <a:srgbClr val="00B0F0"/>
                  </a:solidFill>
                </a:rPr>
                <a:t>Economy</a:t>
              </a:r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5814440" y="3257728"/>
              <a:ext cx="4582115" cy="33788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600" b="1" cap="none" spc="0" dirty="0" smtClean="0">
                  <a:ln w="0"/>
                  <a:solidFill>
                    <a:schemeClr val="tx1"/>
                  </a:solidFill>
                </a:rPr>
                <a:t>Ecosystem Stocks and Flows</a:t>
              </a:r>
              <a:endParaRPr lang="en-US" sz="1600" b="1" cap="none" spc="0" dirty="0">
                <a:ln w="0"/>
                <a:solidFill>
                  <a:schemeClr val="tx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25356" y="4160039"/>
            <a:ext cx="27735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dirty="0" smtClean="0"/>
              <a:t>Adapted from Colgan (2016)</a:t>
            </a:r>
            <a:endParaRPr lang="en-IE" sz="1600" dirty="0"/>
          </a:p>
        </p:txBody>
      </p:sp>
    </p:spTree>
    <p:extLst>
      <p:ext uri="{BB962C8B-B14F-4D97-AF65-F5344CB8AC3E}">
        <p14:creationId xmlns:p14="http://schemas.microsoft.com/office/powerpoint/2010/main" val="428016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41480"/>
            <a:ext cx="8229600" cy="47556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IE" sz="4000" dirty="0"/>
              <a:t>Ireland’s Ocean 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05576"/>
            <a:ext cx="5904656" cy="3589046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IE" sz="2400" dirty="0" smtClean="0"/>
              <a:t>Latest SEMRU report on Ireland’s Ocean Economy</a:t>
            </a:r>
          </a:p>
          <a:p>
            <a:pPr lvl="1">
              <a:spcBef>
                <a:spcPts val="600"/>
              </a:spcBef>
            </a:pPr>
            <a:r>
              <a:rPr lang="en-IE" sz="1900" dirty="0" smtClean="0"/>
              <a:t>Launched in June 2017 </a:t>
            </a:r>
          </a:p>
          <a:p>
            <a:pPr lvl="1">
              <a:spcBef>
                <a:spcPts val="600"/>
              </a:spcBef>
            </a:pPr>
            <a:r>
              <a:rPr lang="en-IE" sz="1900" dirty="0" smtClean="0"/>
              <a:t>Funded under the Marine Research Sub-Programme PBA/SE/16/01 </a:t>
            </a:r>
            <a:r>
              <a:rPr lang="en-IE" sz="1900" i="1" dirty="0" smtClean="0"/>
              <a:t>Valuing and Understanding the Dynamics of Ireland’s Ocean Economy</a:t>
            </a:r>
          </a:p>
          <a:p>
            <a:pPr>
              <a:spcBef>
                <a:spcPts val="600"/>
              </a:spcBef>
            </a:pPr>
            <a:r>
              <a:rPr lang="en-IE" sz="2200" dirty="0" smtClean="0"/>
              <a:t>Annual update including analysis of trends and changing dynamics.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9" y="1065382"/>
            <a:ext cx="2871964" cy="311529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7628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41480"/>
            <a:ext cx="8229600" cy="47556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IE" sz="4000" dirty="0"/>
              <a:t>Ireland’s Ocean 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092" y="963520"/>
            <a:ext cx="5904656" cy="3319016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IE" sz="2600" dirty="0" smtClean="0"/>
              <a:t>Data Sources</a:t>
            </a:r>
          </a:p>
          <a:p>
            <a:pPr lvl="1">
              <a:spcBef>
                <a:spcPts val="600"/>
              </a:spcBef>
            </a:pPr>
            <a:r>
              <a:rPr lang="en-IE" sz="2200" dirty="0"/>
              <a:t>Annual Service Inquiry (ASI), </a:t>
            </a:r>
            <a:r>
              <a:rPr lang="en-IE" sz="2200" dirty="0" smtClean="0"/>
              <a:t>CSO</a:t>
            </a:r>
          </a:p>
          <a:p>
            <a:pPr lvl="1">
              <a:spcBef>
                <a:spcPts val="600"/>
              </a:spcBef>
            </a:pPr>
            <a:r>
              <a:rPr lang="en-IE" sz="2200" dirty="0"/>
              <a:t>Census of Industrial Production (CIP), </a:t>
            </a:r>
            <a:r>
              <a:rPr lang="en-IE" sz="2200" dirty="0" smtClean="0"/>
              <a:t>CSO</a:t>
            </a:r>
          </a:p>
          <a:p>
            <a:pPr lvl="1">
              <a:spcBef>
                <a:spcPts val="600"/>
              </a:spcBef>
            </a:pPr>
            <a:r>
              <a:rPr lang="en-IE" sz="2200" dirty="0"/>
              <a:t>Building &amp; Construction Inquiry (BCI), </a:t>
            </a:r>
            <a:r>
              <a:rPr lang="en-IE" sz="2200" dirty="0" smtClean="0"/>
              <a:t>CSO</a:t>
            </a:r>
          </a:p>
          <a:p>
            <a:pPr lvl="1">
              <a:spcBef>
                <a:spcPts val="600"/>
              </a:spcBef>
            </a:pPr>
            <a:r>
              <a:rPr lang="en-IE" sz="2200" dirty="0" smtClean="0"/>
              <a:t>Business Register, CSO</a:t>
            </a:r>
          </a:p>
          <a:p>
            <a:pPr lvl="1">
              <a:spcBef>
                <a:spcPts val="600"/>
              </a:spcBef>
            </a:pPr>
            <a:r>
              <a:rPr lang="en-IE" sz="2200" dirty="0" smtClean="0"/>
              <a:t>SEMRU company survey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9" y="1065382"/>
            <a:ext cx="2871964" cy="311529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7533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608" y="141481"/>
            <a:ext cx="7772400" cy="486054"/>
          </a:xfrm>
        </p:spPr>
        <p:txBody>
          <a:bodyPr/>
          <a:lstStyle/>
          <a:p>
            <a:r>
              <a:rPr lang="en-IE" sz="2400" b="1" dirty="0" smtClean="0">
                <a:solidFill>
                  <a:schemeClr val="tx1"/>
                </a:solidFill>
              </a:rPr>
              <a:t>Direct Turnover, GVA and Employment by Category</a:t>
            </a:r>
            <a:endParaRPr lang="en-IE" sz="24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1760" y="4623979"/>
            <a:ext cx="3744416" cy="309116"/>
          </a:xfrm>
        </p:spPr>
        <p:txBody>
          <a:bodyPr/>
          <a:lstStyle/>
          <a:p>
            <a:pPr lvl="0">
              <a:defRPr/>
            </a:pPr>
            <a:endParaRPr lang="en-GB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835192"/>
              </p:ext>
            </p:extLst>
          </p:nvPr>
        </p:nvGraphicFramePr>
        <p:xfrm>
          <a:off x="323528" y="1018973"/>
          <a:ext cx="8492481" cy="31546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00467"/>
                <a:gridCol w="1497027"/>
                <a:gridCol w="1497027"/>
                <a:gridCol w="1497960"/>
              </a:tblGrid>
              <a:tr h="394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2016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Turnover </a:t>
                      </a:r>
                      <a:r>
                        <a:rPr lang="en-GB" sz="1100" dirty="0">
                          <a:effectLst/>
                        </a:rPr>
                        <a:t>€ Millions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GVA </a:t>
                      </a:r>
                      <a:r>
                        <a:rPr lang="en-GB" sz="1100" dirty="0">
                          <a:effectLst/>
                        </a:rPr>
                        <a:t>€ Millions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Employment </a:t>
                      </a:r>
                      <a:r>
                        <a:rPr lang="en-GB" sz="1100" dirty="0">
                          <a:effectLst/>
                        </a:rPr>
                        <a:t>(FTEs)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7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100" dirty="0">
                          <a:effectLst/>
                        </a:rPr>
                        <a:t>Shipping &amp; Maritime Transport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100">
                          <a:effectLst/>
                        </a:rPr>
                        <a:t>2,123.27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100">
                          <a:effectLst/>
                        </a:rPr>
                        <a:t>533.15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100">
                          <a:effectLst/>
                        </a:rPr>
                        <a:t>4,666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7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100">
                          <a:effectLst/>
                        </a:rPr>
                        <a:t>Marine Commerce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100">
                          <a:effectLst/>
                        </a:rPr>
                        <a:t>140.73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100">
                          <a:effectLst/>
                        </a:rPr>
                        <a:t>41.76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100" dirty="0">
                          <a:effectLst/>
                        </a:rPr>
                        <a:t>342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7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100">
                          <a:effectLst/>
                        </a:rPr>
                        <a:t>Tourism in Marine and Coastal Areas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100">
                          <a:effectLst/>
                        </a:rPr>
                        <a:t>1,304.29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100">
                          <a:effectLst/>
                        </a:rPr>
                        <a:t>489.65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100" dirty="0">
                          <a:effectLst/>
                        </a:rPr>
                        <a:t>14,891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7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100">
                          <a:effectLst/>
                        </a:rPr>
                        <a:t>International Cruise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100">
                          <a:effectLst/>
                        </a:rPr>
                        <a:t>25.94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100">
                          <a:effectLst/>
                        </a:rPr>
                        <a:t>9.76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100" dirty="0">
                          <a:effectLst/>
                        </a:rPr>
                        <a:t>…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7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100">
                          <a:effectLst/>
                        </a:rPr>
                        <a:t>Sea Fisheries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100">
                          <a:effectLst/>
                        </a:rPr>
                        <a:t>279.80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100">
                          <a:effectLst/>
                        </a:rPr>
                        <a:t>187.00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100" dirty="0">
                          <a:effectLst/>
                        </a:rPr>
                        <a:t>2,536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7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100">
                          <a:effectLst/>
                        </a:rPr>
                        <a:t>Marine Aquaculture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100">
                          <a:effectLst/>
                        </a:rPr>
                        <a:t>167.17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100">
                          <a:effectLst/>
                        </a:rPr>
                        <a:t>71.53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100" dirty="0">
                          <a:effectLst/>
                        </a:rPr>
                        <a:t>1,030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7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100">
                          <a:effectLst/>
                        </a:rPr>
                        <a:t>Seafood Processing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100">
                          <a:effectLst/>
                        </a:rPr>
                        <a:t>537.11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100">
                          <a:effectLst/>
                        </a:rPr>
                        <a:t>140.46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100" dirty="0">
                          <a:effectLst/>
                        </a:rPr>
                        <a:t>3,029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7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100" dirty="0">
                          <a:effectLst/>
                        </a:rPr>
                        <a:t>Marine Advanced </a:t>
                      </a:r>
                      <a:r>
                        <a:rPr lang="en-IE" sz="1100" dirty="0" smtClean="0">
                          <a:effectLst/>
                        </a:rPr>
                        <a:t>Technology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100">
                          <a:effectLst/>
                        </a:rPr>
                        <a:t>139.68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100">
                          <a:effectLst/>
                        </a:rPr>
                        <a:t>60.63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100" dirty="0">
                          <a:effectLst/>
                        </a:rPr>
                        <a:t>695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7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100">
                          <a:effectLst/>
                        </a:rPr>
                        <a:t>Marine Biotechnology and Bio-products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100">
                          <a:effectLst/>
                        </a:rPr>
                        <a:t>43.61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100">
                          <a:effectLst/>
                        </a:rPr>
                        <a:t>16.99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100" dirty="0">
                          <a:effectLst/>
                        </a:rPr>
                        <a:t>453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7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100" dirty="0">
                          <a:effectLst/>
                        </a:rPr>
                        <a:t>Oil and Gas Exploration and Production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100" dirty="0">
                          <a:effectLst/>
                        </a:rPr>
                        <a:t>597.28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100">
                          <a:effectLst/>
                        </a:rPr>
                        <a:t>71.67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100" dirty="0">
                          <a:effectLst/>
                        </a:rPr>
                        <a:t>265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94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100" dirty="0" smtClean="0">
                          <a:effectLst/>
                        </a:rPr>
                        <a:t>Manufacturing</a:t>
                      </a:r>
                      <a:r>
                        <a:rPr lang="en-IE" sz="1100" dirty="0">
                          <a:effectLst/>
                        </a:rPr>
                        <a:t>, </a:t>
                      </a:r>
                      <a:r>
                        <a:rPr lang="en-IE" sz="1100" dirty="0" smtClean="0">
                          <a:effectLst/>
                        </a:rPr>
                        <a:t>Construction </a:t>
                      </a:r>
                      <a:r>
                        <a:rPr lang="en-IE" sz="1100" dirty="0">
                          <a:effectLst/>
                        </a:rPr>
                        <a:t>and Engineering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100" dirty="0">
                          <a:effectLst/>
                        </a:rPr>
                        <a:t>132.23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100" dirty="0">
                          <a:effectLst/>
                        </a:rPr>
                        <a:t>70.99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100" dirty="0">
                          <a:effectLst/>
                        </a:rPr>
                        <a:t>1,023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7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100">
                          <a:effectLst/>
                        </a:rPr>
                        <a:t>Marine Retail Services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100">
                          <a:effectLst/>
                        </a:rPr>
                        <a:t>162.38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100">
                          <a:effectLst/>
                        </a:rPr>
                        <a:t>63.89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100" dirty="0">
                          <a:effectLst/>
                        </a:rPr>
                        <a:t>790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7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100">
                          <a:effectLst/>
                        </a:rPr>
                        <a:t>Marine Renewable Energy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100">
                          <a:effectLst/>
                        </a:rPr>
                        <a:t>59.00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100">
                          <a:effectLst/>
                        </a:rPr>
                        <a:t>38.10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100" dirty="0">
                          <a:effectLst/>
                        </a:rPr>
                        <a:t>454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192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16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116" y="1"/>
            <a:ext cx="616788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197492" y="1016229"/>
            <a:ext cx="306250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E" sz="2400" dirty="0"/>
              <a:t>Valuing Marine Ecosystem Service Benefits</a:t>
            </a:r>
            <a:endParaRPr lang="en-IE" altLang="en-US" sz="24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4"/>
          <a:srcRect l="36062" t="20091" r="33692" b="52137"/>
          <a:stretch/>
        </p:blipFill>
        <p:spPr bwMode="auto">
          <a:xfrm>
            <a:off x="438713" y="3187195"/>
            <a:ext cx="2214268" cy="8392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Merc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80" y="2234037"/>
            <a:ext cx="2892419" cy="67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12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7624" y="195486"/>
            <a:ext cx="7632848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en-IE" sz="2400" b="1" dirty="0">
                <a:latin typeface="+mj-lt"/>
              </a:rPr>
              <a:t>Common International Classification of Ecosystem Services (CICES) framework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89" y="951570"/>
            <a:ext cx="8191583" cy="3348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183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3940</TotalTime>
  <Words>475</Words>
  <Application>Microsoft Office PowerPoint</Application>
  <PresentationFormat>On-screen Show (16:9)</PresentationFormat>
  <Paragraphs>164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Socio-Economic Marine Research Data kkkk Stephen Hynes</vt:lpstr>
      <vt:lpstr>Overview</vt:lpstr>
      <vt:lpstr>Multiple Lenses on the Blue Economy</vt:lpstr>
      <vt:lpstr>Ireland’s Ocean Economy</vt:lpstr>
      <vt:lpstr>Ireland’s Ocean Economy</vt:lpstr>
      <vt:lpstr>PowerPoint Presentation</vt:lpstr>
      <vt:lpstr>PowerPoint Presentation</vt:lpstr>
      <vt:lpstr>PowerPoint Presentation</vt:lpstr>
      <vt:lpstr>PowerPoint Presentation</vt:lpstr>
      <vt:lpstr>Ireland’s Blue Economy</vt:lpstr>
      <vt:lpstr>Valuing Irish Blue Ecosystem Services</vt:lpstr>
      <vt:lpstr>Valuing Irish Blue Ecosystem Services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redmillion</dc:creator>
  <cp:lastModifiedBy>Jeanette O'Leary</cp:lastModifiedBy>
  <cp:revision>301</cp:revision>
  <cp:lastPrinted>2013-10-15T12:00:30Z</cp:lastPrinted>
  <dcterms:created xsi:type="dcterms:W3CDTF">2010-06-09T11:38:29Z</dcterms:created>
  <dcterms:modified xsi:type="dcterms:W3CDTF">2017-10-17T12:40:09Z</dcterms:modified>
</cp:coreProperties>
</file>