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33" r:id="rId3"/>
    <p:sldId id="395" r:id="rId4"/>
    <p:sldId id="407" r:id="rId5"/>
    <p:sldId id="408" r:id="rId6"/>
    <p:sldId id="409" r:id="rId7"/>
    <p:sldId id="397" r:id="rId8"/>
    <p:sldId id="401" r:id="rId9"/>
    <p:sldId id="402" r:id="rId10"/>
    <p:sldId id="398" r:id="rId11"/>
    <p:sldId id="403" r:id="rId12"/>
    <p:sldId id="404" r:id="rId13"/>
    <p:sldId id="406" r:id="rId14"/>
    <p:sldId id="399" r:id="rId15"/>
    <p:sldId id="405" r:id="rId16"/>
    <p:sldId id="400" r:id="rId17"/>
    <p:sldId id="320" r:id="rId18"/>
  </p:sldIdLst>
  <p:sldSz cx="9144000" cy="5143500" type="screen16x9"/>
  <p:notesSz cx="6797675" cy="9872663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19CE-4219-4329-BEE6-4A5F4F80EF1D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6DEF8-FD8D-45B6-B355-D35F6B7837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934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77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8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180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511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528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67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5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333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968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86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313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10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214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445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1BBC-0015-4A5E-A2F1-49D1949AD5D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82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629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94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079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03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804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3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66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019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823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638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588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EFCD-67E6-4A71-B925-C78A5E42EA9E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7DCE1-AFAF-4317-BB4A-3E18230E08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82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hyperlink" Target="http://www.biodiversityireland.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6896" y="1353313"/>
            <a:ext cx="6417379" cy="31624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Biodiversity </a:t>
            </a:r>
            <a:r>
              <a:rPr lang="en-IE" sz="3600" b="1" dirty="0" smtClean="0">
                <a:solidFill>
                  <a:schemeClr val="accent6">
                    <a:lumMod val="75000"/>
                  </a:schemeClr>
                </a:solidFill>
              </a:rPr>
              <a:t>Indicators</a:t>
            </a:r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r"/>
            <a:r>
              <a:rPr lang="en-IE" sz="2300" b="1" dirty="0">
                <a:solidFill>
                  <a:schemeClr val="accent6">
                    <a:lumMod val="75000"/>
                  </a:schemeClr>
                </a:solidFill>
              </a:rPr>
              <a:t>measuring progress on national and international commitments</a:t>
            </a:r>
            <a:endParaRPr lang="en-IE" sz="2300" b="1" dirty="0"/>
          </a:p>
          <a:p>
            <a:pPr algn="r"/>
            <a:endParaRPr lang="en-IE" sz="2700" b="1" dirty="0"/>
          </a:p>
          <a:p>
            <a:pPr algn="r"/>
            <a:r>
              <a:rPr lang="en-IE" sz="2100" b="1" dirty="0"/>
              <a:t>Dr. Tomás Murray</a:t>
            </a:r>
          </a:p>
          <a:p>
            <a:pPr algn="r"/>
            <a:endParaRPr lang="en-IE" sz="900" b="1" dirty="0"/>
          </a:p>
          <a:p>
            <a:pPr algn="r"/>
            <a:endParaRPr lang="en-IE" sz="900" b="1" dirty="0"/>
          </a:p>
          <a:p>
            <a:pPr algn="r"/>
            <a:r>
              <a:rPr lang="en-IE" sz="1500" dirty="0"/>
              <a:t>www.biodiversityireland.ie</a:t>
            </a:r>
          </a:p>
          <a:p>
            <a:pPr algn="r"/>
            <a:endParaRPr lang="en-IE" sz="600" dirty="0"/>
          </a:p>
          <a:p>
            <a:pPr algn="r"/>
            <a:r>
              <a:rPr lang="en-IE" sz="1500" dirty="0" smtClean="0"/>
              <a:t>Facebook/Twitter @</a:t>
            </a:r>
            <a:r>
              <a:rPr lang="en-IE" sz="1500" dirty="0" err="1" smtClean="0"/>
              <a:t>BioDataCentre</a:t>
            </a:r>
            <a:endParaRPr lang="en-IE" sz="1500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70" y="107386"/>
            <a:ext cx="2204394" cy="130794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297680"/>
            <a:ext cx="9140582" cy="845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3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Data flow and process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5" y="868714"/>
            <a:ext cx="5450301" cy="412391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858000" y="2270204"/>
            <a:ext cx="1078992" cy="3474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sp>
        <p:nvSpPr>
          <p:cNvPr id="11" name="Right Arrow 10"/>
          <p:cNvSpPr/>
          <p:nvPr/>
        </p:nvSpPr>
        <p:spPr>
          <a:xfrm>
            <a:off x="6858000" y="3592577"/>
            <a:ext cx="1078992" cy="3474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6707124" y="1993205"/>
            <a:ext cx="138074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IE" dirty="0" smtClean="0"/>
              <a:t>Data flow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6707124" y="2894675"/>
            <a:ext cx="138074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IE" dirty="0" smtClean="0"/>
              <a:t>Content development and review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1435608" y="4389120"/>
            <a:ext cx="4471416" cy="603504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04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National Biodiversity Indicators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8714"/>
            <a:ext cx="5696712" cy="42443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7296" y="868714"/>
            <a:ext cx="3346703" cy="4244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Interpretation of </a:t>
            </a:r>
            <a:r>
              <a:rPr lang="en-IE" dirty="0" smtClean="0"/>
              <a:t>state and trends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Positive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Intermediate</a:t>
            </a:r>
          </a:p>
          <a:p>
            <a:pPr marL="0" indent="0">
              <a:buNone/>
            </a:pPr>
            <a:r>
              <a:rPr lang="en-IE" dirty="0"/>
              <a:t>Negative </a:t>
            </a:r>
          </a:p>
          <a:p>
            <a:pPr marL="0" indent="0">
              <a:buNone/>
            </a:pPr>
            <a:r>
              <a:rPr lang="en-IE" dirty="0"/>
              <a:t>Unknown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1800" b="1" dirty="0"/>
              <a:t>Current </a:t>
            </a:r>
            <a:r>
              <a:rPr lang="en-IE" sz="1800" dirty="0"/>
              <a:t>= Most recent reporting period</a:t>
            </a:r>
          </a:p>
          <a:p>
            <a:pPr marL="0" indent="0">
              <a:buNone/>
            </a:pPr>
            <a:r>
              <a:rPr lang="en-IE" sz="1800" b="1" dirty="0"/>
              <a:t>Short-term</a:t>
            </a:r>
            <a:r>
              <a:rPr lang="en-IE" sz="1800" dirty="0"/>
              <a:t> = 5 year trend</a:t>
            </a:r>
          </a:p>
          <a:p>
            <a:pPr marL="0" indent="0">
              <a:buNone/>
            </a:pPr>
            <a:r>
              <a:rPr lang="en-IE" sz="1800" b="1" dirty="0"/>
              <a:t>Long-term</a:t>
            </a:r>
            <a:r>
              <a:rPr lang="en-IE" sz="1800" dirty="0"/>
              <a:t> = 10 year</a:t>
            </a:r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7" name="Oval 6"/>
          <p:cNvSpPr/>
          <p:nvPr/>
        </p:nvSpPr>
        <p:spPr>
          <a:xfrm>
            <a:off x="7830313" y="1854016"/>
            <a:ext cx="360218" cy="3532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0" name="Oval 9"/>
          <p:cNvSpPr/>
          <p:nvPr/>
        </p:nvSpPr>
        <p:spPr>
          <a:xfrm>
            <a:off x="7830313" y="2267929"/>
            <a:ext cx="360218" cy="3532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1" name="Oval 10"/>
          <p:cNvSpPr/>
          <p:nvPr/>
        </p:nvSpPr>
        <p:spPr>
          <a:xfrm>
            <a:off x="7830313" y="2673540"/>
            <a:ext cx="360218" cy="3532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2" name="Oval 11"/>
          <p:cNvSpPr/>
          <p:nvPr/>
        </p:nvSpPr>
        <p:spPr>
          <a:xfrm>
            <a:off x="7830313" y="3062520"/>
            <a:ext cx="360218" cy="3532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34296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National Biodiversity Indicators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7296" y="868714"/>
            <a:ext cx="3346703" cy="4244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Interpretation of </a:t>
            </a:r>
            <a:r>
              <a:rPr lang="en-IE" dirty="0" smtClean="0"/>
              <a:t>state and trends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Positive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Intermediate</a:t>
            </a:r>
          </a:p>
          <a:p>
            <a:pPr marL="0" indent="0">
              <a:buNone/>
            </a:pPr>
            <a:r>
              <a:rPr lang="en-IE" dirty="0"/>
              <a:t>Negative </a:t>
            </a:r>
          </a:p>
          <a:p>
            <a:pPr marL="0" indent="0">
              <a:buNone/>
            </a:pPr>
            <a:r>
              <a:rPr lang="en-IE" dirty="0"/>
              <a:t>Unknown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1800" b="1" dirty="0"/>
              <a:t>Current </a:t>
            </a:r>
            <a:r>
              <a:rPr lang="en-IE" sz="1800" dirty="0"/>
              <a:t>= Most recent reporting period</a:t>
            </a:r>
          </a:p>
          <a:p>
            <a:pPr marL="0" indent="0">
              <a:buNone/>
            </a:pPr>
            <a:r>
              <a:rPr lang="en-IE" sz="1800" b="1" dirty="0"/>
              <a:t>Short-term</a:t>
            </a:r>
            <a:r>
              <a:rPr lang="en-IE" sz="1800" dirty="0"/>
              <a:t> = 5 year trend</a:t>
            </a:r>
          </a:p>
          <a:p>
            <a:pPr marL="0" indent="0">
              <a:buNone/>
            </a:pPr>
            <a:r>
              <a:rPr lang="en-IE" sz="1800" b="1" dirty="0"/>
              <a:t>Long-term</a:t>
            </a:r>
            <a:r>
              <a:rPr lang="en-IE" sz="1800" dirty="0"/>
              <a:t> = 10 year</a:t>
            </a:r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7" name="Oval 6"/>
          <p:cNvSpPr/>
          <p:nvPr/>
        </p:nvSpPr>
        <p:spPr>
          <a:xfrm>
            <a:off x="7830313" y="1854016"/>
            <a:ext cx="360218" cy="3532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0" name="Oval 9"/>
          <p:cNvSpPr/>
          <p:nvPr/>
        </p:nvSpPr>
        <p:spPr>
          <a:xfrm>
            <a:off x="7830313" y="2267929"/>
            <a:ext cx="360218" cy="3532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1" name="Oval 10"/>
          <p:cNvSpPr/>
          <p:nvPr/>
        </p:nvSpPr>
        <p:spPr>
          <a:xfrm>
            <a:off x="7830313" y="2673540"/>
            <a:ext cx="360218" cy="3532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2" name="Oval 11"/>
          <p:cNvSpPr/>
          <p:nvPr/>
        </p:nvSpPr>
        <p:spPr>
          <a:xfrm>
            <a:off x="7830313" y="3062520"/>
            <a:ext cx="360218" cy="3532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6" y="868714"/>
            <a:ext cx="5167235" cy="4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National Biodiversity Indicators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7296" y="868714"/>
            <a:ext cx="3346703" cy="4244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Interpretation of </a:t>
            </a:r>
            <a:r>
              <a:rPr lang="en-IE" dirty="0" smtClean="0"/>
              <a:t>state and trends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Positive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Intermediate</a:t>
            </a:r>
          </a:p>
          <a:p>
            <a:pPr marL="0" indent="0">
              <a:buNone/>
            </a:pPr>
            <a:r>
              <a:rPr lang="en-IE" dirty="0"/>
              <a:t>Negative </a:t>
            </a:r>
          </a:p>
          <a:p>
            <a:pPr marL="0" indent="0">
              <a:buNone/>
            </a:pPr>
            <a:r>
              <a:rPr lang="en-IE" dirty="0"/>
              <a:t>Unknown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1800" b="1" dirty="0"/>
              <a:t>Current </a:t>
            </a:r>
            <a:r>
              <a:rPr lang="en-IE" sz="1800" dirty="0"/>
              <a:t>= Most recent reporting period</a:t>
            </a:r>
          </a:p>
          <a:p>
            <a:pPr marL="0" indent="0">
              <a:buNone/>
            </a:pPr>
            <a:r>
              <a:rPr lang="en-IE" sz="1800" b="1" dirty="0"/>
              <a:t>Short-term</a:t>
            </a:r>
            <a:r>
              <a:rPr lang="en-IE" sz="1800" dirty="0"/>
              <a:t> = 5 year trend</a:t>
            </a:r>
          </a:p>
          <a:p>
            <a:pPr marL="0" indent="0">
              <a:buNone/>
            </a:pPr>
            <a:r>
              <a:rPr lang="en-IE" sz="1800" b="1" dirty="0"/>
              <a:t>Long-term</a:t>
            </a:r>
            <a:r>
              <a:rPr lang="en-IE" sz="1800" dirty="0"/>
              <a:t> = 10 year</a:t>
            </a:r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7" name="Oval 6"/>
          <p:cNvSpPr/>
          <p:nvPr/>
        </p:nvSpPr>
        <p:spPr>
          <a:xfrm>
            <a:off x="7830313" y="1854016"/>
            <a:ext cx="360218" cy="3532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0" name="Oval 9"/>
          <p:cNvSpPr/>
          <p:nvPr/>
        </p:nvSpPr>
        <p:spPr>
          <a:xfrm>
            <a:off x="7830313" y="2267929"/>
            <a:ext cx="360218" cy="3532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1" name="Oval 10"/>
          <p:cNvSpPr/>
          <p:nvPr/>
        </p:nvSpPr>
        <p:spPr>
          <a:xfrm>
            <a:off x="7830313" y="2673540"/>
            <a:ext cx="360218" cy="3532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sp>
        <p:nvSpPr>
          <p:cNvPr id="12" name="Oval 11"/>
          <p:cNvSpPr/>
          <p:nvPr/>
        </p:nvSpPr>
        <p:spPr>
          <a:xfrm>
            <a:off x="7830313" y="3062520"/>
            <a:ext cx="360218" cy="3532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 sz="1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51352"/>
            <a:ext cx="5743575" cy="38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National Biodiversity Indicators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2266"/>
            <a:ext cx="4983480" cy="4281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950976"/>
            <a:ext cx="512064" cy="182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927" y="859570"/>
            <a:ext cx="3821906" cy="2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National Biodiversity Indicators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2266"/>
            <a:ext cx="4983480" cy="42812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3744" y="978622"/>
            <a:ext cx="384049" cy="1186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491" y="868714"/>
            <a:ext cx="3800475" cy="62150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65577" y="5047488"/>
            <a:ext cx="14081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963" y="1607343"/>
            <a:ext cx="3107531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5176" y="961049"/>
            <a:ext cx="4650455" cy="4029701"/>
          </a:xfrm>
        </p:spPr>
        <p:txBody>
          <a:bodyPr>
            <a:normAutofit fontScale="92500" lnSpcReduction="20000"/>
          </a:bodyPr>
          <a:lstStyle/>
          <a:p>
            <a:r>
              <a:rPr lang="en-IE" sz="1800" dirty="0"/>
              <a:t>Revision and realignment of indicators to national and supranational reporting obligations</a:t>
            </a:r>
          </a:p>
          <a:p>
            <a:endParaRPr lang="en-IE" sz="1800" dirty="0"/>
          </a:p>
          <a:p>
            <a:r>
              <a:rPr lang="en-IE" sz="1800" dirty="0"/>
              <a:t>Publication of an annual report on the biodiversity indicators for the general public</a:t>
            </a:r>
          </a:p>
          <a:p>
            <a:endParaRPr lang="en-IE" sz="1800" dirty="0"/>
          </a:p>
          <a:p>
            <a:r>
              <a:rPr lang="en-IE" sz="1800" dirty="0"/>
              <a:t>Establishment of a stakeholder working group</a:t>
            </a:r>
          </a:p>
          <a:p>
            <a:pPr marL="0" indent="0">
              <a:buNone/>
            </a:pPr>
            <a:endParaRPr lang="en-IE" sz="1800" dirty="0"/>
          </a:p>
          <a:p>
            <a:r>
              <a:rPr lang="en-IE" sz="1800" dirty="0"/>
              <a:t>Integration of Marine Strategy Framework Directive – Good Environmental Status Indicators</a:t>
            </a:r>
          </a:p>
          <a:p>
            <a:endParaRPr lang="en-IE" sz="1800" dirty="0"/>
          </a:p>
          <a:p>
            <a:r>
              <a:rPr lang="en-IE" sz="1800" dirty="0"/>
              <a:t>Development of remote sensed biodiversity metrics (GEO BON)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24" y="961050"/>
            <a:ext cx="3973536" cy="3649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9024" y="4610099"/>
            <a:ext cx="3699216" cy="28469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E" dirty="0"/>
              <a:t>Skidmore et al. </a:t>
            </a:r>
            <a:r>
              <a:rPr lang="en-IE" dirty="0" smtClean="0"/>
              <a:t>(2015) Nature 523: 403-405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341" y="1070340"/>
            <a:ext cx="1671638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1920" y="1067466"/>
            <a:ext cx="4195433" cy="2542722"/>
          </a:xfrm>
        </p:spPr>
        <p:txBody>
          <a:bodyPr>
            <a:normAutofit fontScale="92500" lnSpcReduction="10000"/>
          </a:bodyPr>
          <a:lstStyle/>
          <a:p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  <a:p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Any questions?</a:t>
            </a:r>
          </a:p>
          <a:p>
            <a:endParaRPr lang="en-IE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sz="21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indicators.biodiversityireland.ie</a:t>
            </a:r>
            <a:endParaRPr lang="en-IE" sz="21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sz="2100" dirty="0"/>
          </a:p>
          <a:p>
            <a:r>
              <a:rPr lang="en-IE" sz="2100" dirty="0"/>
              <a:t>tmurray@biodiversityireland.ie</a:t>
            </a:r>
            <a:endParaRPr lang="en-IE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15" y="124327"/>
            <a:ext cx="2375572" cy="14095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7365"/>
            <a:ext cx="9144000" cy="84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HERITAGECOUNCIL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4" y="1779776"/>
            <a:ext cx="2410352" cy="643080"/>
          </a:xfrm>
          <a:prstGeom prst="rect">
            <a:avLst/>
          </a:prstGeom>
        </p:spPr>
      </p:pic>
      <p:pic>
        <p:nvPicPr>
          <p:cNvPr id="10" name="Picture 2" descr="Compass Informat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34" y="3491317"/>
            <a:ext cx="2410352" cy="8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4" y="2655343"/>
            <a:ext cx="2410352" cy="7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25395" y="1190661"/>
            <a:ext cx="5093209" cy="3754582"/>
          </a:xfrm>
        </p:spPr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IE" dirty="0" smtClean="0"/>
              <a:t>National Biodiversity Data Centre</a:t>
            </a:r>
          </a:p>
          <a:p>
            <a:pPr marL="385763" indent="-385763">
              <a:buAutoNum type="arabicPeriod"/>
            </a:pPr>
            <a:endParaRPr lang="en-IE" dirty="0"/>
          </a:p>
          <a:p>
            <a:pPr marL="385763" indent="-385763">
              <a:buAutoNum type="arabicPeriod"/>
            </a:pPr>
            <a:r>
              <a:rPr lang="en-IE" dirty="0" smtClean="0"/>
              <a:t>Policy context and timeline</a:t>
            </a:r>
          </a:p>
          <a:p>
            <a:pPr marL="385763" indent="-385763">
              <a:buAutoNum type="arabicPeriod"/>
            </a:pPr>
            <a:endParaRPr lang="en-IE" dirty="0" smtClean="0"/>
          </a:p>
          <a:p>
            <a:pPr marL="385763" indent="-385763">
              <a:buAutoNum type="arabicPeriod"/>
            </a:pPr>
            <a:r>
              <a:rPr lang="en-IE" dirty="0" smtClean="0"/>
              <a:t>Data flow and process</a:t>
            </a:r>
          </a:p>
          <a:p>
            <a:pPr marL="385763" indent="-385763">
              <a:buAutoNum type="arabicPeriod"/>
            </a:pPr>
            <a:endParaRPr lang="en-IE" dirty="0" smtClean="0"/>
          </a:p>
          <a:p>
            <a:pPr marL="385763" indent="-385763">
              <a:buAutoNum type="arabicPeriod"/>
            </a:pPr>
            <a:r>
              <a:rPr lang="en-IE" dirty="0" smtClean="0"/>
              <a:t>National Biodiversity Indicators</a:t>
            </a:r>
          </a:p>
          <a:p>
            <a:pPr marL="385763" indent="-385763">
              <a:buAutoNum type="arabicPeriod"/>
            </a:pPr>
            <a:endParaRPr lang="en-IE" dirty="0" smtClean="0"/>
          </a:p>
          <a:p>
            <a:pPr marL="385763" indent="-385763">
              <a:buAutoNum type="arabicPeriod"/>
            </a:pPr>
            <a:r>
              <a:rPr lang="en-IE" dirty="0" smtClean="0"/>
              <a:t>Next steps</a:t>
            </a:r>
          </a:p>
          <a:p>
            <a:pPr marL="385763" indent="-385763">
              <a:buAutoNum type="arabicPeriod"/>
            </a:pP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Talk Outline</a:t>
            </a:r>
          </a:p>
        </p:txBody>
      </p:sp>
    </p:spTree>
    <p:extLst>
      <p:ext uri="{BB962C8B-B14F-4D97-AF65-F5344CB8AC3E}">
        <p14:creationId xmlns:p14="http://schemas.microsoft.com/office/powerpoint/2010/main" val="30915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National Biodiversity Data Centre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41895" y="706522"/>
            <a:ext cx="4306824" cy="4352544"/>
            <a:chOff x="3901440" y="950976"/>
            <a:chExt cx="5742432" cy="58033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7966" y="1146092"/>
              <a:ext cx="5264996" cy="540746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>
            <a:xfrm>
              <a:off x="3901440" y="950976"/>
              <a:ext cx="5742432" cy="5803392"/>
            </a:xfrm>
            <a:prstGeom prst="donut">
              <a:avLst>
                <a:gd name="adj" fmla="val 54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5176" y="961049"/>
            <a:ext cx="4650455" cy="4029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1800" dirty="0"/>
              <a:t>Established by the Heritage Council in 2007 and funded by the Heritage Council and the Dept. Culture, Heritage and the Gaeltacht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dirty="0"/>
              <a:t>Data Centre’s mission:</a:t>
            </a:r>
          </a:p>
          <a:p>
            <a:r>
              <a:rPr lang="en-IE" sz="1800" dirty="0"/>
              <a:t>provide national co-ordination and biodiversity data standards</a:t>
            </a:r>
          </a:p>
          <a:p>
            <a:r>
              <a:rPr lang="en-IE" sz="1800" dirty="0"/>
              <a:t>assist mainstreaming of biodiversity data and information into decision making, planning, conservation management and research</a:t>
            </a:r>
          </a:p>
          <a:p>
            <a:r>
              <a:rPr lang="en-IE" sz="1800" dirty="0"/>
              <a:t>encourage greater engagement by society in documenting and appreciating biodiversity</a:t>
            </a:r>
          </a:p>
        </p:txBody>
      </p:sp>
    </p:spTree>
    <p:extLst>
      <p:ext uri="{BB962C8B-B14F-4D97-AF65-F5344CB8AC3E}">
        <p14:creationId xmlns:p14="http://schemas.microsoft.com/office/powerpoint/2010/main" val="38031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What is biodiversity?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1970" y="975643"/>
            <a:ext cx="6783662" cy="4167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b="1" dirty="0" smtClean="0">
                <a:solidFill>
                  <a:schemeClr val="accent6"/>
                </a:solidFill>
              </a:rPr>
              <a:t>Biodiversity</a:t>
            </a:r>
            <a:r>
              <a:rPr lang="en-IE" dirty="0" smtClean="0"/>
              <a:t> = </a:t>
            </a:r>
            <a:r>
              <a:rPr lang="en-IE" u="sng" dirty="0" smtClean="0"/>
              <a:t>bio</a:t>
            </a:r>
            <a:r>
              <a:rPr lang="en-IE" dirty="0" smtClean="0"/>
              <a:t>logical </a:t>
            </a:r>
            <a:r>
              <a:rPr lang="en-IE" u="sng" dirty="0" smtClean="0"/>
              <a:t>diversity</a:t>
            </a:r>
            <a:r>
              <a:rPr lang="en-IE" dirty="0" smtClean="0"/>
              <a:t> = variety of life found on earth across a range of biological levels</a:t>
            </a:r>
          </a:p>
          <a:p>
            <a:pPr marL="342900" lvl="1" indent="0">
              <a:buNone/>
            </a:pPr>
            <a:endParaRPr lang="en-IE" dirty="0" smtClean="0"/>
          </a:p>
          <a:p>
            <a:pPr marL="342900" lvl="1" indent="0">
              <a:buNone/>
            </a:pPr>
            <a:r>
              <a:rPr lang="en-IE" b="1" dirty="0" smtClean="0">
                <a:solidFill>
                  <a:schemeClr val="accent6"/>
                </a:solidFill>
              </a:rPr>
              <a:t>Genetic diversity</a:t>
            </a:r>
          </a:p>
          <a:p>
            <a:pPr lvl="2"/>
            <a:r>
              <a:rPr lang="en-IE" dirty="0" smtClean="0"/>
              <a:t>variation within an individual, across individuals within a population and across populations within a species</a:t>
            </a:r>
          </a:p>
          <a:p>
            <a:pPr marL="342900" lvl="1" indent="0">
              <a:buNone/>
            </a:pPr>
            <a:endParaRPr lang="en-IE" sz="2400" dirty="0"/>
          </a:p>
          <a:p>
            <a:pPr marL="342900" lvl="1" indent="0">
              <a:buNone/>
            </a:pPr>
            <a:r>
              <a:rPr lang="en-IE" b="1" dirty="0" smtClean="0">
                <a:solidFill>
                  <a:schemeClr val="accent6"/>
                </a:solidFill>
              </a:rPr>
              <a:t>Species diversity </a:t>
            </a:r>
            <a:r>
              <a:rPr lang="en-IE" sz="1200" dirty="0"/>
              <a:t>(31,448 species)</a:t>
            </a:r>
          </a:p>
          <a:p>
            <a:pPr lvl="2"/>
            <a:r>
              <a:rPr lang="en-IE" dirty="0"/>
              <a:t>v</a:t>
            </a:r>
            <a:r>
              <a:rPr lang="en-IE" dirty="0" smtClean="0"/>
              <a:t>ariation in the richness and abundance of species within a given area or community of species, across areas or communities </a:t>
            </a:r>
          </a:p>
          <a:p>
            <a:pPr marL="342900" lvl="1" indent="0">
              <a:buNone/>
            </a:pPr>
            <a:endParaRPr lang="en-IE" sz="2400" dirty="0"/>
          </a:p>
          <a:p>
            <a:pPr marL="342900" lvl="1" indent="0">
              <a:buNone/>
            </a:pPr>
            <a:r>
              <a:rPr lang="en-IE" b="1" dirty="0">
                <a:solidFill>
                  <a:schemeClr val="accent6"/>
                </a:solidFill>
              </a:rPr>
              <a:t>Ecosystem </a:t>
            </a:r>
            <a:r>
              <a:rPr lang="en-IE" b="1" dirty="0" smtClean="0">
                <a:solidFill>
                  <a:schemeClr val="accent6"/>
                </a:solidFill>
              </a:rPr>
              <a:t>diversity </a:t>
            </a:r>
            <a:r>
              <a:rPr lang="en-IE" sz="1200" dirty="0"/>
              <a:t>(117 terrestrial and freshwater habitats, 23 seabed habitats)</a:t>
            </a:r>
          </a:p>
          <a:p>
            <a:pPr lvl="2"/>
            <a:r>
              <a:rPr lang="en-IE" dirty="0" smtClean="0"/>
              <a:t>Variation in the number of ecosystem types within a given area and across areas</a:t>
            </a:r>
            <a:endParaRPr lang="en-I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721401"/>
            <a:ext cx="1507178" cy="1317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9" y="4097850"/>
            <a:ext cx="1507178" cy="1004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" y="1594483"/>
            <a:ext cx="1581912" cy="10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What is a biodiversity indicator?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53896" y="1782681"/>
            <a:ext cx="2505457" cy="309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1800" dirty="0"/>
              <a:t>Biodiversity indicator =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77056" y="1611237"/>
            <a:ext cx="5111496" cy="6519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dirty="0"/>
              <a:t>the current state, and change in state, of </a:t>
            </a:r>
            <a:r>
              <a:rPr lang="en-IE" sz="1800" b="1" dirty="0"/>
              <a:t>verifiable</a:t>
            </a:r>
            <a:r>
              <a:rPr lang="en-IE" sz="1800" dirty="0"/>
              <a:t> data that relate to biodiversity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" y="3014818"/>
            <a:ext cx="3941064" cy="4027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dirty="0"/>
              <a:t>Types of biodiversity-relevant data =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77056" y="3014815"/>
            <a:ext cx="5111496" cy="6519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b="1" dirty="0"/>
              <a:t>direct</a:t>
            </a:r>
            <a:r>
              <a:rPr lang="en-IE" sz="1800" dirty="0"/>
              <a:t> measures e.g. no. of endangered species and habitats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b="1" dirty="0"/>
              <a:t>indirect</a:t>
            </a:r>
            <a:r>
              <a:rPr lang="en-IE" sz="1800" dirty="0"/>
              <a:t> measures e.g. number of biodiversity-relevant policies implemented</a:t>
            </a:r>
          </a:p>
        </p:txBody>
      </p:sp>
    </p:spTree>
    <p:extLst>
      <p:ext uri="{BB962C8B-B14F-4D97-AF65-F5344CB8AC3E}">
        <p14:creationId xmlns:p14="http://schemas.microsoft.com/office/powerpoint/2010/main" val="6777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What is a biodiversity indicator?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468" y="2051357"/>
            <a:ext cx="4741253" cy="8762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915" y="1102170"/>
            <a:ext cx="3318596" cy="6232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1200" b="1" dirty="0"/>
              <a:t>Strategic Goal A: </a:t>
            </a:r>
            <a:r>
              <a:rPr lang="en-IE" sz="1200" dirty="0"/>
              <a:t>Address the underlying causes of biodiversity loss by mainstreaming biodiversity across government and society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0820" y="1111596"/>
            <a:ext cx="2253377" cy="62324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1200" b="1" dirty="0"/>
              <a:t>Strategic Goal B: </a:t>
            </a:r>
            <a:r>
              <a:rPr lang="en-IE" sz="1200" dirty="0"/>
              <a:t>Reduce the direct pressures on biodiversity and promote sustainable 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181" y="3287601"/>
            <a:ext cx="3063102" cy="623248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1200" b="1" dirty="0"/>
              <a:t>Strategic Goal C: </a:t>
            </a:r>
            <a:r>
              <a:rPr lang="en-IE" sz="1200" dirty="0"/>
              <a:t>To improve the status of biodiversity by safeguarding ecosystems, species and genetic diversity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6090" y="4100946"/>
            <a:ext cx="2335217" cy="623248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1200" b="1" dirty="0"/>
              <a:t>Strategic Goal D: </a:t>
            </a:r>
            <a:r>
              <a:rPr lang="en-IE" sz="1200" dirty="0"/>
              <a:t>Enhance the benefits to all from biodiversity and ecosystem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739" y="3298836"/>
            <a:ext cx="3156389" cy="623248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1200" b="1" dirty="0"/>
              <a:t>Strategic Goal E: </a:t>
            </a:r>
            <a:r>
              <a:rPr lang="en-IE" sz="1200" dirty="0"/>
              <a:t>Enhance implementation through participatory planning, knowledge management and capacity building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1468" y="2051357"/>
            <a:ext cx="1869464" cy="43810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127092" y="2051357"/>
            <a:ext cx="2815629" cy="43810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2201470" y="2533035"/>
            <a:ext cx="1396388" cy="404095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639585" y="2533034"/>
            <a:ext cx="1396388" cy="404095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5085613" y="2534799"/>
            <a:ext cx="1857108" cy="404095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>
            <a:stCxn id="19" idx="0"/>
          </p:cNvCxnSpPr>
          <p:nvPr/>
        </p:nvCxnSpPr>
        <p:spPr>
          <a:xfrm flipV="1">
            <a:off x="3136200" y="1708976"/>
            <a:ext cx="0" cy="342381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594941" y="1739688"/>
            <a:ext cx="1187" cy="30863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027568" y="2946691"/>
            <a:ext cx="5366" cy="35214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3" idx="2"/>
          </p:cNvCxnSpPr>
          <p:nvPr/>
        </p:nvCxnSpPr>
        <p:spPr>
          <a:xfrm flipH="1" flipV="1">
            <a:off x="4572094" y="2927564"/>
            <a:ext cx="6833" cy="1173381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161977" y="2941933"/>
            <a:ext cx="10223" cy="35690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36328" y="4839516"/>
            <a:ext cx="250767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dirty="0"/>
              <a:t>https://www.cbd.int/sp/targets/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849" y="4164766"/>
            <a:ext cx="1990282" cy="7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Policy context and timeline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938" y="3928477"/>
            <a:ext cx="3300413" cy="964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27761"/>
              </p:ext>
            </p:extLst>
          </p:nvPr>
        </p:nvGraphicFramePr>
        <p:xfrm>
          <a:off x="1340826" y="859569"/>
          <a:ext cx="6462346" cy="4445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086"/>
                <a:gridCol w="5430260"/>
              </a:tblGrid>
              <a:tr h="982781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Oct 2010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Parties to the Convention</a:t>
                      </a:r>
                      <a:r>
                        <a:rPr lang="en-IE" sz="1400" baseline="0" dirty="0" smtClean="0"/>
                        <a:t> on Biological Diversity (CBD) </a:t>
                      </a:r>
                    </a:p>
                    <a:p>
                      <a:r>
                        <a:rPr lang="en-IE" sz="1400" baseline="0" dirty="0" smtClean="0"/>
                        <a:t>- Strategic Plan for Biodiversity 2011-2020</a:t>
                      </a:r>
                    </a:p>
                    <a:p>
                      <a:r>
                        <a:rPr lang="en-IE" sz="1400" baseline="0" dirty="0" smtClean="0"/>
                        <a:t>- Plan also contains a series of 20 targets, Aichi Biodiversity Targets</a:t>
                      </a:r>
                    </a:p>
                    <a:p>
                      <a:r>
                        <a:rPr lang="en-IE" sz="1400" baseline="0" dirty="0" smtClean="0"/>
                        <a:t>- Countries then must update and align their own Strategic Plans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</a:tr>
              <a:tr h="75598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May 2011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EU Commission</a:t>
                      </a:r>
                      <a:r>
                        <a:rPr lang="en-IE" sz="1400" baseline="0" dirty="0" smtClean="0"/>
                        <a:t> adopts “EU Biodiversity Strategy to 2020”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1400" baseline="0" dirty="0" smtClean="0"/>
                        <a:t>- 6 main targets, 20 actions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E" sz="1400" dirty="0"/>
                    </a:p>
                  </a:txBody>
                  <a:tcPr marL="68580" marR="68580" marT="34290" marB="34290"/>
                </a:tc>
              </a:tr>
              <a:tr h="824053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Nov 2011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Ireland launches </a:t>
                      </a:r>
                      <a:r>
                        <a:rPr lang="en-IE" sz="1400" baseline="0" dirty="0" smtClean="0"/>
                        <a:t>“Actions for Biodiversity 2011-2016”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1400" baseline="0" dirty="0" smtClean="0"/>
                        <a:t>- 7 objectives, 18 targets, 103 actions</a:t>
                      </a:r>
                    </a:p>
                  </a:txBody>
                  <a:tcPr marL="68580" marR="68580" marT="34290" marB="34290"/>
                </a:tc>
              </a:tr>
              <a:tr h="814139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/>
                </a:tc>
              </a:tr>
              <a:tr h="458075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/>
                </a:tc>
              </a:tr>
              <a:tr h="458075"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E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113" y="3482212"/>
            <a:ext cx="2786063" cy="364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930938" y="4686058"/>
            <a:ext cx="3300413" cy="2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972" y="2262374"/>
            <a:ext cx="513358" cy="513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676" y="2988370"/>
            <a:ext cx="351351" cy="498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69" y="1108971"/>
            <a:ext cx="650563" cy="6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Policy context and timeline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0938" y="4686058"/>
            <a:ext cx="3300413" cy="2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272880"/>
              </p:ext>
            </p:extLst>
          </p:nvPr>
        </p:nvGraphicFramePr>
        <p:xfrm>
          <a:off x="1074126" y="772224"/>
          <a:ext cx="6462346" cy="4320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086"/>
                <a:gridCol w="5430260"/>
              </a:tblGrid>
              <a:tr h="993679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Oct 2010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Parties to the Convention</a:t>
                      </a:r>
                      <a:r>
                        <a:rPr lang="en-IE" sz="1400" baseline="0" dirty="0" smtClean="0"/>
                        <a:t> on Biological Diversity (CBD) </a:t>
                      </a:r>
                    </a:p>
                    <a:p>
                      <a:r>
                        <a:rPr lang="en-IE" sz="1400" baseline="0" dirty="0" smtClean="0"/>
                        <a:t>- Strategic Plan for Biodiversity 2011-2020</a:t>
                      </a:r>
                    </a:p>
                    <a:p>
                      <a:r>
                        <a:rPr lang="en-IE" sz="1400" baseline="0" dirty="0" smtClean="0"/>
                        <a:t>- Plan also contains a series of 20 targets, Aichi Biodiversity Targets</a:t>
                      </a:r>
                    </a:p>
                    <a:p>
                      <a:r>
                        <a:rPr lang="en-IE" sz="1400" baseline="0" dirty="0" smtClean="0"/>
                        <a:t>- Countries then must update and align their own Strategic Plans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</a:tr>
              <a:tr h="764369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May 2011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EU Commission</a:t>
                      </a:r>
                      <a:r>
                        <a:rPr lang="en-IE" sz="1400" baseline="0" dirty="0" smtClean="0"/>
                        <a:t> adopts “EU Biodiversity Strategy to 2020”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1400" baseline="0" dirty="0" smtClean="0"/>
                        <a:t>- 6 main targets, 20 actions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E" sz="1400" dirty="0"/>
                    </a:p>
                  </a:txBody>
                  <a:tcPr marL="68580" marR="68580" marT="34290" marB="34290"/>
                </a:tc>
              </a:tr>
              <a:tr h="833191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Nov 2011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Ireland launches </a:t>
                      </a:r>
                      <a:r>
                        <a:rPr lang="en-IE" sz="1400" baseline="0" dirty="0" smtClean="0"/>
                        <a:t>“Actions for Biodiversity 2011-2016”</a:t>
                      </a:r>
                    </a:p>
                    <a:p>
                      <a:r>
                        <a:rPr lang="en-IE" sz="1400" baseline="0" dirty="0" smtClean="0"/>
                        <a:t>- 7 objectives, 18 targets, 103 actions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</a:tr>
              <a:tr h="82316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Nov 2012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European Environmental</a:t>
                      </a:r>
                      <a:r>
                        <a:rPr lang="en-IE" sz="1400" baseline="0" dirty="0" smtClean="0"/>
                        <a:t> Agency launches the Streamlining European Biodiversity Indicators (SEBI)</a:t>
                      </a:r>
                    </a:p>
                    <a:p>
                      <a:r>
                        <a:rPr lang="en-IE" sz="1400" baseline="0" dirty="0" smtClean="0"/>
                        <a:t>- 26 EU-level indicators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</a:tr>
              <a:tr h="764369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Sep 2013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National</a:t>
                      </a:r>
                      <a:r>
                        <a:rPr lang="en-IE" sz="1400" baseline="0" dirty="0" smtClean="0"/>
                        <a:t> Parks and Wildlife Service commissioned </a:t>
                      </a:r>
                      <a:r>
                        <a:rPr lang="en-IE" sz="1400" baseline="0" dirty="0" err="1" smtClean="0"/>
                        <a:t>Tentera</a:t>
                      </a:r>
                      <a:r>
                        <a:rPr lang="en-IE" sz="1400" baseline="0" dirty="0" smtClean="0"/>
                        <a:t> to develop an indicator framework for Ireland</a:t>
                      </a:r>
                    </a:p>
                    <a:p>
                      <a:r>
                        <a:rPr lang="en-IE" sz="1400" baseline="0" dirty="0" smtClean="0"/>
                        <a:t>- 8 focal areas, 33 headline indicators, 85 subindicators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96" y="2205223"/>
            <a:ext cx="513358" cy="5139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219" y="2976264"/>
            <a:ext cx="351351" cy="4981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94" y="1032771"/>
            <a:ext cx="650563" cy="650563"/>
          </a:xfrm>
          <a:prstGeom prst="rect">
            <a:avLst/>
          </a:prstGeom>
        </p:spPr>
      </p:pic>
      <p:pic>
        <p:nvPicPr>
          <p:cNvPr id="22" name="Picture 2" descr="http://biodiversity.europa.eu/images/seb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76" y="3821738"/>
            <a:ext cx="503197" cy="4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24" y="4590387"/>
            <a:ext cx="850606" cy="2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heading ban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/>
          <a:stretch/>
        </p:blipFill>
        <p:spPr bwMode="auto">
          <a:xfrm>
            <a:off x="-1" y="-9145"/>
            <a:ext cx="9144000" cy="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399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Policy context and timeline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0938" y="4686058"/>
            <a:ext cx="3300413" cy="2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E"/>
          </a:p>
        </p:txBody>
      </p:sp>
      <p:graphicFrame>
        <p:nvGraphicFramePr>
          <p:cNvPr id="1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252041"/>
              </p:ext>
            </p:extLst>
          </p:nvPr>
        </p:nvGraphicFramePr>
        <p:xfrm>
          <a:off x="503966" y="797722"/>
          <a:ext cx="8136066" cy="4345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9492"/>
                <a:gridCol w="6746574"/>
              </a:tblGrid>
              <a:tr h="711038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2013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 smtClean="0"/>
                        <a:t>National</a:t>
                      </a:r>
                      <a:r>
                        <a:rPr lang="en-IE" sz="1400" b="1" baseline="0" dirty="0" smtClean="0"/>
                        <a:t> Biodiversity Data Centre </a:t>
                      </a:r>
                      <a:r>
                        <a:rPr lang="en-IE" sz="1400" baseline="0" dirty="0" smtClean="0"/>
                        <a:t>continues to develop framework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Indicative list of 87 indicators released for consultation to </a:t>
                      </a:r>
                      <a:r>
                        <a:rPr lang="en-IE" sz="1300" b="1" baseline="0" dirty="0" smtClean="0"/>
                        <a:t>Biodiversity Working Group</a:t>
                      </a:r>
                      <a:r>
                        <a:rPr lang="en-IE" sz="1300" baseline="0" dirty="0" smtClean="0"/>
                        <a:t>, feedback received</a:t>
                      </a: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2014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National</a:t>
                      </a:r>
                      <a:r>
                        <a:rPr lang="en-IE" sz="1400" b="1" baseline="0" dirty="0" smtClean="0"/>
                        <a:t> Biodiversity Data Centre </a:t>
                      </a:r>
                      <a:r>
                        <a:rPr lang="en-IE" sz="1400" baseline="0" dirty="0" smtClean="0"/>
                        <a:t>development of website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Continued collation, analysis and reporting of indicators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E" sz="1300" baseline="0" dirty="0" smtClean="0"/>
                        <a:t>28 indicators prepared for consultation</a:t>
                      </a: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IE" sz="1400" baseline="0" dirty="0" smtClean="0"/>
                        <a:t>2015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Biodiversity Working</a:t>
                      </a:r>
                      <a:r>
                        <a:rPr lang="en-IE" sz="1400" b="1" baseline="0" dirty="0" smtClean="0"/>
                        <a:t> Group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Adopted framework for assessing trends and agree consultation process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Fixed until end of the National Biodiversity Action Plan 2016, then revise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50 indicators completed and reviewed</a:t>
                      </a: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 smtClean="0"/>
                        <a:t>National Biodiversity Data Centre/National Parks and Wildlife 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Consultation process on indicator content and interpretation concluded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Launch of website in Q4 2015</a:t>
                      </a: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2016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IE" sz="1400" b="1" baseline="0" dirty="0" smtClean="0"/>
                        <a:t>National Biodiversity Data Centre/National Parks and Wildlife 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23 indicators updated; three indicators completed and reviewed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34 remaining indicators identified as undeliverable</a:t>
                      </a: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2017</a:t>
                      </a:r>
                      <a:endParaRPr lang="en-I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 smtClean="0"/>
                        <a:t>National Biodiversity Data Centre/National Parks and Wildlife 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Indicators revised and realigned for national and supranational reporting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300" baseline="0" dirty="0" smtClean="0"/>
                        <a:t>Internal review completed, reporting mechanism agreed, public report delivered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4" y="1050199"/>
            <a:ext cx="545716" cy="323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1768742"/>
            <a:ext cx="545716" cy="32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882"/>
            <a:ext cx="1937568" cy="7442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1" y="4087242"/>
            <a:ext cx="545716" cy="3237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1" y="4686058"/>
            <a:ext cx="545716" cy="3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2760</TotalTime>
  <Words>886</Words>
  <Application>Microsoft Office PowerPoint</Application>
  <PresentationFormat>On-screen Show (16:9)</PresentationFormat>
  <Paragraphs>175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Murray</dc:creator>
  <cp:lastModifiedBy>Jeanette O'Leary</cp:lastModifiedBy>
  <cp:revision>306</cp:revision>
  <cp:lastPrinted>2015-08-28T10:25:54Z</cp:lastPrinted>
  <dcterms:created xsi:type="dcterms:W3CDTF">2014-04-11T11:50:17Z</dcterms:created>
  <dcterms:modified xsi:type="dcterms:W3CDTF">2017-10-19T16:26:29Z</dcterms:modified>
</cp:coreProperties>
</file>