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85" r:id="rId3"/>
    <p:sldId id="264" r:id="rId4"/>
    <p:sldId id="266" r:id="rId5"/>
    <p:sldId id="267" r:id="rId6"/>
    <p:sldId id="268" r:id="rId7"/>
    <p:sldId id="258" r:id="rId8"/>
    <p:sldId id="278" r:id="rId9"/>
    <p:sldId id="279" r:id="rId10"/>
    <p:sldId id="280" r:id="rId11"/>
    <p:sldId id="281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0" r:id="rId20"/>
    <p:sldId id="263" r:id="rId21"/>
    <p:sldId id="259" r:id="rId22"/>
    <p:sldId id="257" r:id="rId23"/>
    <p:sldId id="260" r:id="rId24"/>
    <p:sldId id="261" r:id="rId25"/>
    <p:sldId id="282" r:id="rId26"/>
    <p:sldId id="262" r:id="rId27"/>
    <p:sldId id="283" r:id="rId28"/>
    <p:sldId id="284" r:id="rId29"/>
    <p:sldId id="269" r:id="rId30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30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F35C5-0F17-4084-BBD1-EC7BFF56BF33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F376F-F96E-4D8C-83B8-7A3E3C9299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866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000" dirty="0" smtClean="0"/>
              <a:t>There are seven layouts</a:t>
            </a:r>
            <a:r>
              <a:rPr lang="en-IE" sz="1000" baseline="0" dirty="0" smtClean="0"/>
              <a:t> pre-set in this PPT add additional layouts slides from the home tab by clicking the new slide drop arrow .</a:t>
            </a:r>
            <a:r>
              <a:rPr lang="en-US" sz="1000" baseline="0" dirty="0" smtClean="0"/>
              <a:t> Black text reads best in most situations, use bold </a:t>
            </a:r>
            <a:r>
              <a:rPr lang="en-US" sz="1000" baseline="0" dirty="0" err="1" smtClean="0"/>
              <a:t>colours</a:t>
            </a:r>
            <a:r>
              <a:rPr lang="en-US" sz="1000" baseline="0" dirty="0" smtClean="0"/>
              <a:t> to retain readability in bright conditions.  </a:t>
            </a:r>
          </a:p>
          <a:p>
            <a:r>
              <a:rPr lang="en-IE" sz="1000" baseline="0" dirty="0" smtClean="0"/>
              <a:t>Consider animations with care they can become repetitive or </a:t>
            </a:r>
            <a:r>
              <a:rPr lang="en-IE" sz="1000" baseline="0" smtClean="0"/>
              <a:t>visually disruptive.</a:t>
            </a:r>
            <a:endParaRPr lang="en-IE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>
                <a:solidFill>
                  <a:prstClr val="black"/>
                </a:solidFill>
              </a:rPr>
              <a:pPr/>
              <a:t>1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199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02906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3677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5153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0202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4866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18008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2126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44250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86122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9227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97269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88805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9253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91230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2445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73248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8628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5474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95497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813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51994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4835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590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8495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0454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0338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376F-F96E-4D8C-83B8-7A3E3C92994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554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354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912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1375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3648" y="836712"/>
            <a:ext cx="6332240" cy="720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FB5BC1F-6754-40A1-B13A-DA4C8C4F9BC9}" type="datetime1">
              <a:rPr lang="en-IE" smtClean="0">
                <a:solidFill>
                  <a:prstClr val="black"/>
                </a:solidFill>
              </a:rPr>
              <a:pPr/>
              <a:t>11/04/2016</a:t>
            </a:fld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/>
                </a:solidFill>
              </a:rPr>
              <a:t>www.cso.ie</a:t>
            </a:r>
            <a:endParaRPr lang="en-IE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064937-9B7B-4811-9BAE-B6C8D760F4B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0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vari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319" y="274638"/>
            <a:ext cx="7602114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edit text styles or add spreadsheet Graph picture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A5E3-6A05-4C0D-B750-6935F3FBC91B}" type="datetime1">
              <a:rPr lang="en-IE" smtClean="0">
                <a:solidFill>
                  <a:prstClr val="black"/>
                </a:solidFill>
              </a:rPr>
              <a:pPr/>
              <a:t>11/04/2016</a:t>
            </a:fld>
            <a:endParaRPr lang="en-IE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/>
                </a:solidFill>
              </a:rPr>
              <a:t>www.cso.ie</a:t>
            </a:r>
            <a:endParaRPr lang="en-IE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5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mbered Bullet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073584"/>
            <a:ext cx="7772400" cy="3312368"/>
          </a:xfrm>
        </p:spPr>
        <p:txBody>
          <a:bodyPr anchor="b"/>
          <a:lstStyle>
            <a:lvl1pPr marL="457200" indent="-457200">
              <a:buFont typeface="+mj-lt"/>
              <a:buAutoNum type="arabicPeriod"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IE" dirty="0" smtClean="0"/>
          </a:p>
          <a:p>
            <a:pPr lvl="0"/>
            <a:r>
              <a:rPr lang="en-IE" dirty="0" smtClean="0"/>
              <a:t>Example of numbered bullet point don’t forget to animate so as to build the page content!</a:t>
            </a:r>
          </a:p>
          <a:p>
            <a:pPr lvl="0"/>
            <a:endParaRPr lang="en-IE" dirty="0" smtClean="0"/>
          </a:p>
          <a:p>
            <a:pPr lvl="0"/>
            <a:endParaRPr lang="en-IE" dirty="0" smtClean="0"/>
          </a:p>
          <a:p>
            <a:pPr lvl="0"/>
            <a:r>
              <a:rPr lang="en-IE" dirty="0" smtClean="0"/>
              <a:t>Example of second numbered point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endParaRPr lang="en-IE" dirty="0" smtClean="0"/>
          </a:p>
          <a:p>
            <a:pPr lvl="0"/>
            <a:r>
              <a:rPr lang="en-IE" dirty="0" smtClean="0"/>
              <a:t>Example of third numbered point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B6D-7396-4366-B69F-9B3F96BD3F77}" type="datetime1">
              <a:rPr lang="en-IE" smtClean="0">
                <a:solidFill>
                  <a:prstClr val="black"/>
                </a:solidFill>
              </a:rPr>
              <a:pPr/>
              <a:t>11/04/2016</a:t>
            </a:fld>
            <a:endParaRPr lang="en-IE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/>
                </a:solidFill>
              </a:rPr>
              <a:t>www.cso.ie</a:t>
            </a:r>
            <a:endParaRPr lang="en-IE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61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6F65-E854-4254-88E9-EAC6A91CA2D6}" type="datetime1">
              <a:rPr lang="en-IE" smtClean="0">
                <a:solidFill>
                  <a:prstClr val="black"/>
                </a:solidFill>
              </a:rPr>
              <a:pPr/>
              <a:t>11/04/2016</a:t>
            </a:fld>
            <a:endParaRPr lang="en-IE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/>
                </a:solidFill>
              </a:rPr>
              <a:t>www.cso.ie</a:t>
            </a:r>
            <a:endParaRPr lang="en-IE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790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agraph plus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0"/>
            <a:r>
              <a:rPr lang="en-US" dirty="0" smtClean="0"/>
              <a:t> Master text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073584"/>
            <a:ext cx="3008313" cy="5052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paragraph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0E73-1990-4EAA-A4A5-2827A6C0E027}" type="datetime1">
              <a:rPr lang="en-IE" smtClean="0">
                <a:solidFill>
                  <a:prstClr val="black"/>
                </a:solidFill>
              </a:rPr>
              <a:pPr/>
              <a:t>11/04/2016</a:t>
            </a:fld>
            <a:endParaRPr lang="en-IE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>
                <a:solidFill>
                  <a:prstClr val="black"/>
                </a:solidFill>
              </a:rPr>
              <a:t>www.cso.ie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326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ABC8-1CE5-4E9C-8A2B-B1F3BAA0DDB3}" type="datetime1">
              <a:rPr lang="en-IE" smtClean="0">
                <a:solidFill>
                  <a:prstClr val="black"/>
                </a:solidFill>
              </a:rPr>
              <a:pPr/>
              <a:t>11/04/2016</a:t>
            </a:fld>
            <a:endParaRPr lang="en-IE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IE" dirty="0" smtClean="0">
                <a:solidFill>
                  <a:prstClr val="black"/>
                </a:solidFill>
              </a:rPr>
              <a:t>www.cso.ie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88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2717-CC39-40A9-AA0B-7C5C749C875F}" type="datetime1">
              <a:rPr lang="en-IE" smtClean="0">
                <a:solidFill>
                  <a:prstClr val="black"/>
                </a:solidFill>
              </a:rPr>
              <a:pPr/>
              <a:t>11/04/2016</a:t>
            </a:fld>
            <a:endParaRPr lang="en-IE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/>
                </a:solidFill>
              </a:rPr>
              <a:t>www.cso.ie</a:t>
            </a:r>
            <a:endParaRPr lang="en-IE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73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009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217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65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282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70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6180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348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663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6F3E6-DCAA-4B85-BB2A-D7058D57C887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79240-A3D7-4B1F-8746-8DA636E755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987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AA7C445-2491-40D4-B573-F3581B6B054A}" type="datetime1">
              <a:rPr lang="en-IE" smtClean="0">
                <a:solidFill>
                  <a:prstClr val="black"/>
                </a:solidFill>
              </a:rPr>
              <a:pPr/>
              <a:t>11/04/2016</a:t>
            </a:fld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IE" dirty="0" smtClean="0">
                <a:solidFill>
                  <a:prstClr val="black"/>
                </a:solidFill>
              </a:rPr>
              <a:t>www.cso.ie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064937-9B7B-4811-9BAE-B6C8D760F4B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2376263" cy="97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716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Dunne@cso.i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1914082" y="1124744"/>
            <a:ext cx="7200800" cy="720080"/>
          </a:xfrm>
        </p:spPr>
        <p:txBody>
          <a:bodyPr>
            <a:normAutofit fontScale="90000"/>
          </a:bodyPr>
          <a:lstStyle/>
          <a:p>
            <a:pPr algn="r"/>
            <a:r>
              <a:rPr lang="en-IE" dirty="0"/>
              <a:t>Population estimates from administrative data sources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640080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Administrative Data Seminar</a:t>
            </a:r>
          </a:p>
          <a:p>
            <a:pPr algn="l"/>
            <a:r>
              <a:rPr lang="en-US" dirty="0" smtClean="0"/>
              <a:t>Dublin Castle</a:t>
            </a:r>
          </a:p>
          <a:p>
            <a:pPr algn="l"/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April 2016</a:t>
            </a:r>
          </a:p>
          <a:p>
            <a:pPr algn="l"/>
            <a:endParaRPr lang="en-US" dirty="0"/>
          </a:p>
          <a:p>
            <a:pPr algn="l"/>
            <a:r>
              <a:rPr lang="en-US" dirty="0">
                <a:hlinkClick r:id="rId3"/>
              </a:rPr>
              <a:t>John.Dunne@cso.ie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/>
                </a:solidFill>
              </a:rPr>
              <a:t>www.cso.ie</a:t>
            </a:r>
            <a:endParaRPr lang="en-IE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>
                <a:solidFill>
                  <a:prstClr val="black"/>
                </a:solidFill>
              </a:rPr>
              <a:pPr/>
              <a:t>1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DSE Population Estimates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Assuming no </a:t>
            </a:r>
            <a:r>
              <a:rPr lang="en-IE" dirty="0" err="1" smtClean="0"/>
              <a:t>overcoverage</a:t>
            </a:r>
            <a:endParaRPr lang="en-IE" dirty="0" smtClean="0"/>
          </a:p>
          <a:p>
            <a:r>
              <a:rPr lang="en-IE" dirty="0" smtClean="0"/>
              <a:t>Adjust for </a:t>
            </a:r>
            <a:r>
              <a:rPr lang="en-IE" dirty="0" err="1" smtClean="0"/>
              <a:t>undercoverage</a:t>
            </a:r>
            <a:r>
              <a:rPr lang="en-IE" dirty="0" smtClean="0"/>
              <a:t> using DSE model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0755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66700"/>
            <a:ext cx="7504113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1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66700"/>
            <a:ext cx="7504113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20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66700"/>
            <a:ext cx="7504113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85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66700"/>
            <a:ext cx="7504113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28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66700"/>
            <a:ext cx="7504113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60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66700"/>
            <a:ext cx="7504113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7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62046"/>
            <a:ext cx="2952328" cy="1143000"/>
          </a:xfrm>
        </p:spPr>
        <p:txBody>
          <a:bodyPr/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Next steps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996952"/>
            <a:ext cx="8424936" cy="32403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2800" dirty="0" smtClean="0"/>
              <a:t>Coverage on PAR to enhance quality </a:t>
            </a:r>
          </a:p>
          <a:p>
            <a:pPr lvl="1">
              <a:lnSpc>
                <a:spcPct val="150000"/>
              </a:lnSpc>
            </a:pPr>
            <a:r>
              <a:rPr lang="en-IE" sz="2400" dirty="0" smtClean="0"/>
              <a:t>PCRS, Child benefit and State pension payments …..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IE" sz="2800" dirty="0" smtClean="0"/>
              <a:t>Robustness - dependency on each data source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IE" sz="2800" dirty="0" smtClean="0"/>
              <a:t>Bias – further investigate age group 20-40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IE" sz="2800" dirty="0" smtClean="0"/>
              <a:t>Timeliness – strong partnerships with data providers</a:t>
            </a:r>
          </a:p>
          <a:p>
            <a:pPr marL="57150" indent="0">
              <a:buNone/>
            </a:pPr>
            <a:endParaRPr lang="en-IE" dirty="0" smtClean="0"/>
          </a:p>
          <a:p>
            <a:pPr marL="57150" indent="0">
              <a:buNone/>
            </a:pPr>
            <a:endParaRPr lang="en-IE" dirty="0" smtClean="0"/>
          </a:p>
          <a:p>
            <a:pPr marL="57150" indent="0">
              <a:buNone/>
            </a:pPr>
            <a:endParaRPr lang="en-IE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347864" y="188640"/>
            <a:ext cx="0" cy="1800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500264" y="2141240"/>
            <a:ext cx="4888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438862" y="-2238"/>
            <a:ext cx="2673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rgbClr val="FF0000"/>
                </a:solidFill>
              </a:rPr>
              <a:t>Quality Profile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46766" y="2348880"/>
            <a:ext cx="65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Time</a:t>
            </a:r>
            <a:endParaRPr lang="en-IE" b="1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563888" y="695390"/>
            <a:ext cx="4886934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63888" y="1659986"/>
            <a:ext cx="504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884368" y="1422068"/>
            <a:ext cx="0" cy="225316"/>
          </a:xfrm>
          <a:prstGeom prst="line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380312" y="16915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schemeClr val="accent1"/>
                </a:solidFill>
              </a:rPr>
              <a:t>Census years</a:t>
            </a:r>
            <a:endParaRPr lang="en-IE" dirty="0">
              <a:solidFill>
                <a:schemeClr val="accent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6444208" y="1422068"/>
            <a:ext cx="0" cy="225316"/>
          </a:xfrm>
          <a:prstGeom prst="line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004048" y="1412776"/>
            <a:ext cx="0" cy="225316"/>
          </a:xfrm>
          <a:prstGeom prst="line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563888" y="1412776"/>
            <a:ext cx="0" cy="225316"/>
          </a:xfrm>
          <a:prstGeom prst="line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23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</a:rPr>
              <a:t>Extension to Migration </a:t>
            </a:r>
            <a:r>
              <a:rPr lang="en-IE" dirty="0" smtClean="0"/>
              <a:t>(In and Out)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 smtClean="0"/>
              <a:t>Good quality net migration from Population estimates</a:t>
            </a:r>
          </a:p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r>
              <a:rPr lang="en-IE" sz="2800" dirty="0" smtClean="0"/>
              <a:t>Estimating immigration and emigration not so easy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sz="2800" dirty="0" smtClean="0"/>
              <a:t>We can use DSE model to look at problem a differently</a:t>
            </a:r>
          </a:p>
          <a:p>
            <a:pPr marL="0" indent="0">
              <a:buNone/>
            </a:pPr>
            <a:r>
              <a:rPr lang="en-IE" dirty="0"/>
              <a:t> </a:t>
            </a:r>
            <a:r>
              <a:rPr lang="en-IE" dirty="0" smtClean="0"/>
              <a:t>    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504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3568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71800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7647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Population 1</a:t>
            </a:r>
            <a:endParaRPr lang="en-IE" baseline="-250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32240" y="6834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Population 2</a:t>
            </a:r>
            <a:endParaRPr lang="en-IE" baseline="-250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5876" y="2996952"/>
            <a:ext cx="2268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 smtClean="0">
                <a:solidFill>
                  <a:srgbClr val="FF0000"/>
                </a:solidFill>
              </a:rPr>
              <a:t>Stayers</a:t>
            </a:r>
            <a:endParaRPr lang="en-IE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2996952"/>
            <a:ext cx="2268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 smtClean="0">
                <a:solidFill>
                  <a:srgbClr val="FF0000"/>
                </a:solidFill>
              </a:rPr>
              <a:t>Outflow =</a:t>
            </a:r>
          </a:p>
          <a:p>
            <a:pPr algn="ctr"/>
            <a:r>
              <a:rPr lang="en-IE" sz="2800" b="1" dirty="0" smtClean="0">
                <a:solidFill>
                  <a:srgbClr val="FF0000"/>
                </a:solidFill>
              </a:rPr>
              <a:t>Deaths +</a:t>
            </a:r>
          </a:p>
          <a:p>
            <a:pPr algn="ctr"/>
            <a:r>
              <a:rPr lang="en-IE" sz="2800" b="1" dirty="0" smtClean="0">
                <a:solidFill>
                  <a:srgbClr val="FF0000"/>
                </a:solidFill>
              </a:rPr>
              <a:t>Emigration</a:t>
            </a:r>
            <a:endParaRPr lang="en-IE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76156" y="2996952"/>
            <a:ext cx="2268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 smtClean="0">
                <a:solidFill>
                  <a:srgbClr val="FF0000"/>
                </a:solidFill>
              </a:rPr>
              <a:t>Inflow =</a:t>
            </a:r>
          </a:p>
          <a:p>
            <a:pPr algn="ctr"/>
            <a:r>
              <a:rPr lang="en-IE" sz="2800" b="1" dirty="0" smtClean="0">
                <a:solidFill>
                  <a:srgbClr val="FF0000"/>
                </a:solidFill>
              </a:rPr>
              <a:t>Births + Immigration</a:t>
            </a:r>
            <a:endParaRPr lang="en-I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Overview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Traditional approach </a:t>
            </a:r>
          </a:p>
          <a:p>
            <a:r>
              <a:rPr lang="en-IE" dirty="0" smtClean="0"/>
              <a:t>Proposed new approach</a:t>
            </a:r>
          </a:p>
          <a:p>
            <a:r>
              <a:rPr lang="en-IE" dirty="0" smtClean="0"/>
              <a:t>Extending to migration (in and out)</a:t>
            </a:r>
          </a:p>
          <a:p>
            <a:r>
              <a:rPr lang="en-IE" dirty="0" smtClean="0"/>
              <a:t>Concluding remarks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6837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3568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71800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691680" y="1700808"/>
            <a:ext cx="3960440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347864" y="1700808"/>
            <a:ext cx="3960440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23728" y="4149080"/>
            <a:ext cx="2880320" cy="1008112"/>
          </a:xfrm>
          <a:prstGeom prst="rect">
            <a:avLst/>
          </a:prstGeom>
          <a:noFill/>
          <a:ln w="2540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39952" y="3861048"/>
            <a:ext cx="2880320" cy="1584176"/>
          </a:xfrm>
          <a:prstGeom prst="rect">
            <a:avLst/>
          </a:prstGeom>
          <a:noFill/>
          <a:ln w="254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8" y="7647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Population 1</a:t>
            </a:r>
            <a:endParaRPr lang="en-IE" baseline="-250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2240" y="6834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Population 2</a:t>
            </a:r>
            <a:endParaRPr lang="en-IE" baseline="-250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35696" y="169151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PAR1</a:t>
            </a:r>
            <a:endParaRPr lang="en-IE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6" y="15475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PAR2</a:t>
            </a:r>
            <a:endParaRPr lang="en-IE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9712" y="50851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1F497D"/>
                </a:solidFill>
              </a:rPr>
              <a:t>DL1</a:t>
            </a:r>
            <a:endParaRPr lang="en-IE" b="1" dirty="0">
              <a:solidFill>
                <a:srgbClr val="1F497D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12160" y="536392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1F497D">
                    <a:lumMod val="75000"/>
                  </a:srgbClr>
                </a:solidFill>
              </a:rPr>
              <a:t>DL2</a:t>
            </a:r>
            <a:endParaRPr lang="en-IE" b="1" baseline="-250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79912" y="186211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PAR1 </a:t>
            </a:r>
            <a:r>
              <a:rPr lang="en-IE" sz="2000" b="1" dirty="0" smtClean="0">
                <a:solidFill>
                  <a:srgbClr val="FF0000"/>
                </a:solidFill>
              </a:rPr>
              <a:t>∩ </a:t>
            </a:r>
            <a:r>
              <a:rPr lang="en-IE" b="1" dirty="0" smtClean="0">
                <a:solidFill>
                  <a:srgbClr val="FF0000"/>
                </a:solidFill>
              </a:rPr>
              <a:t>PAR2</a:t>
            </a:r>
            <a:endParaRPr lang="en-IE" b="1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499992" y="555543"/>
            <a:ext cx="0" cy="133091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23928" y="647667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1F497D"/>
                </a:solidFill>
              </a:rPr>
              <a:t>DL1 ∩ DL2</a:t>
            </a:r>
            <a:endParaRPr lang="en-IE" b="1" dirty="0">
              <a:solidFill>
                <a:srgbClr val="1F497D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499992" y="5157192"/>
            <a:ext cx="0" cy="1319481"/>
          </a:xfrm>
          <a:prstGeom prst="straightConnector1">
            <a:avLst/>
          </a:prstGeom>
          <a:ln w="349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51520" y="0"/>
            <a:ext cx="2376264" cy="6846005"/>
          </a:xfrm>
          <a:prstGeom prst="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6300192" y="1"/>
            <a:ext cx="2376264" cy="6885384"/>
          </a:xfrm>
          <a:prstGeom prst="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extBox 1"/>
          <p:cNvSpPr txBox="1"/>
          <p:nvPr/>
        </p:nvSpPr>
        <p:spPr>
          <a:xfrm>
            <a:off x="0" y="5691842"/>
            <a:ext cx="2844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Estimating a </a:t>
            </a:r>
          </a:p>
          <a:p>
            <a:r>
              <a:rPr lang="en-IE" dirty="0" smtClean="0"/>
              <a:t>shared population – methodology Chao 2008</a:t>
            </a:r>
            <a:endParaRPr lang="en-IE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691680" y="5445224"/>
            <a:ext cx="1872208" cy="50405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31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  <p:bldP spid="13" grpId="0"/>
      <p:bldP spid="16" grpId="0"/>
      <p:bldP spid="18" grpId="0"/>
      <p:bldP spid="20" grpId="0"/>
      <p:bldP spid="25" grpId="0"/>
      <p:bldP spid="3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3568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2771800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1691680" y="1700808"/>
            <a:ext cx="3960440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347864" y="2564904"/>
            <a:ext cx="3960440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2123728" y="4149080"/>
            <a:ext cx="2880320" cy="1008112"/>
          </a:xfrm>
          <a:prstGeom prst="rect">
            <a:avLst/>
          </a:prstGeom>
          <a:noFill/>
          <a:ln w="2540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4139952" y="2276872"/>
            <a:ext cx="2880320" cy="1584176"/>
          </a:xfrm>
          <a:prstGeom prst="rect">
            <a:avLst/>
          </a:prstGeom>
          <a:noFill/>
          <a:ln w="254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TextBox 11"/>
          <p:cNvSpPr txBox="1"/>
          <p:nvPr/>
        </p:nvSpPr>
        <p:spPr>
          <a:xfrm>
            <a:off x="683568" y="7647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Population 1</a:t>
            </a:r>
            <a:endParaRPr lang="en-IE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6732240" y="6834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Population 2</a:t>
            </a:r>
            <a:endParaRPr lang="en-IE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1727684" y="151712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PAR1</a:t>
            </a:r>
            <a:endParaRPr lang="en-IE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6" y="54359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PAR2</a:t>
            </a:r>
            <a:endParaRPr lang="en-IE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9712" y="50851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chemeClr val="tx2"/>
                </a:solidFill>
              </a:rPr>
              <a:t>DL1</a:t>
            </a:r>
            <a:endParaRPr lang="en-IE" b="1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184" y="19168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chemeClr val="tx2">
                    <a:lumMod val="75000"/>
                  </a:schemeClr>
                </a:solidFill>
              </a:rPr>
              <a:t>DL2</a:t>
            </a:r>
            <a:endParaRPr lang="en-IE" b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5916" y="186211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PAR1 </a:t>
            </a:r>
            <a:r>
              <a:rPr lang="en-IE" sz="2000" b="1" dirty="0" smtClean="0">
                <a:solidFill>
                  <a:srgbClr val="FF0000"/>
                </a:solidFill>
              </a:rPr>
              <a:t>∩ </a:t>
            </a:r>
            <a:r>
              <a:rPr lang="en-IE" b="1" dirty="0" smtClean="0">
                <a:solidFill>
                  <a:srgbClr val="FF0000"/>
                </a:solidFill>
              </a:rPr>
              <a:t>PAR</a:t>
            </a:r>
            <a:r>
              <a:rPr lang="en-IE" b="1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499992" y="555543"/>
            <a:ext cx="0" cy="2153377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87824" y="638434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rgbClr val="1F497D"/>
                </a:solidFill>
              </a:rPr>
              <a:t>DL1 ∩ DL2 is NULL !!!!!</a:t>
            </a:r>
            <a:endParaRPr lang="en-IE" sz="2400" b="1" dirty="0">
              <a:solidFill>
                <a:srgbClr val="1F497D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1520" y="0"/>
            <a:ext cx="2376264" cy="6846005"/>
          </a:xfrm>
          <a:prstGeom prst="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>
            <a:off x="6300192" y="1"/>
            <a:ext cx="2376264" cy="6885384"/>
          </a:xfrm>
          <a:prstGeom prst="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793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  <p:bldP spid="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3568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71800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691680" y="1700808"/>
            <a:ext cx="3960440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347864" y="2564904"/>
            <a:ext cx="3960440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39952" y="2276872"/>
            <a:ext cx="2880320" cy="1584176"/>
          </a:xfrm>
          <a:prstGeom prst="rect">
            <a:avLst/>
          </a:prstGeom>
          <a:noFill/>
          <a:ln w="254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8" y="7647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Population 1</a:t>
            </a:r>
            <a:endParaRPr lang="en-IE" baseline="-250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2240" y="6834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</a:rPr>
              <a:t>Population 2</a:t>
            </a:r>
            <a:endParaRPr lang="en-IE" baseline="-250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27684" y="151712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PAR1</a:t>
            </a:r>
            <a:endParaRPr lang="en-IE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6" y="54359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PAR2</a:t>
            </a:r>
            <a:endParaRPr lang="en-IE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184" y="19168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1F497D">
                    <a:lumMod val="75000"/>
                  </a:srgbClr>
                </a:solidFill>
              </a:rPr>
              <a:t>DL2</a:t>
            </a:r>
            <a:endParaRPr lang="en-IE" b="1" baseline="-250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3758" y="6309320"/>
            <a:ext cx="3840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rgbClr val="1F497D"/>
                </a:solidFill>
              </a:rPr>
              <a:t>Stayers - Forward estimation</a:t>
            </a:r>
            <a:endParaRPr lang="en-IE" sz="24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63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3568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2771800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1691680" y="1700808"/>
            <a:ext cx="3960440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347864" y="2564904"/>
            <a:ext cx="3960440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2123728" y="4149080"/>
            <a:ext cx="2880320" cy="1008112"/>
          </a:xfrm>
          <a:prstGeom prst="rect">
            <a:avLst/>
          </a:prstGeom>
          <a:noFill/>
          <a:ln w="2540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TextBox 11"/>
          <p:cNvSpPr txBox="1"/>
          <p:nvPr/>
        </p:nvSpPr>
        <p:spPr>
          <a:xfrm>
            <a:off x="683568" y="7647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Population 1</a:t>
            </a:r>
            <a:endParaRPr lang="en-IE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6732240" y="6834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Population 2</a:t>
            </a:r>
            <a:endParaRPr lang="en-IE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1727684" y="151712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PAR1</a:t>
            </a:r>
            <a:endParaRPr lang="en-IE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6" y="54359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PAR2</a:t>
            </a:r>
            <a:endParaRPr lang="en-IE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9712" y="50851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chemeClr val="tx2"/>
                </a:solidFill>
              </a:rPr>
              <a:t>DL1</a:t>
            </a:r>
            <a:endParaRPr lang="en-IE" b="1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3758" y="6309320"/>
            <a:ext cx="3228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rgbClr val="1F497D"/>
                </a:solidFill>
              </a:rPr>
              <a:t>Backward estimation</a:t>
            </a:r>
            <a:endParaRPr lang="en-IE" sz="24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16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12837"/>
            <a:ext cx="8856984" cy="1603996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May still be possible to use DSE to estimate stayers</a:t>
            </a:r>
            <a:endParaRPr lang="en-IE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62" y="980728"/>
            <a:ext cx="8165586" cy="5747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25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339"/>
            <a:ext cx="4824412" cy="339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24413" y="777063"/>
            <a:ext cx="411785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IE" sz="2800" dirty="0" smtClean="0"/>
              <a:t>Estimate stayers in PAR1</a:t>
            </a:r>
          </a:p>
          <a:p>
            <a:pPr marL="342900" indent="-342900">
              <a:buAutoNum type="arabicPeriod"/>
            </a:pPr>
            <a:r>
              <a:rPr lang="en-IE" sz="2800" dirty="0" smtClean="0"/>
              <a:t>Gross up to Population 1</a:t>
            </a:r>
          </a:p>
          <a:p>
            <a:pPr algn="ctr"/>
            <a:r>
              <a:rPr lang="en-IE" sz="2800" dirty="0"/>
              <a:t>o</a:t>
            </a:r>
            <a:r>
              <a:rPr lang="en-IE" sz="2800" dirty="0" smtClean="0"/>
              <a:t>r </a:t>
            </a:r>
          </a:p>
          <a:p>
            <a:r>
              <a:rPr lang="en-IE" sz="2800" dirty="0" smtClean="0"/>
              <a:t>1. Estimate stayers in PAR2</a:t>
            </a:r>
          </a:p>
          <a:p>
            <a:r>
              <a:rPr lang="en-IE" sz="2800" dirty="0" smtClean="0"/>
              <a:t>2. Gross up to Population 2</a:t>
            </a:r>
            <a:endParaRPr lang="en-IE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3694758"/>
            <a:ext cx="374441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Two methods</a:t>
            </a:r>
          </a:p>
          <a:p>
            <a:r>
              <a:rPr lang="en-IE" sz="2800" dirty="0" smtClean="0"/>
              <a:t>- </a:t>
            </a:r>
            <a:r>
              <a:rPr lang="en-IE" sz="2000" dirty="0" smtClean="0"/>
              <a:t>DSE</a:t>
            </a:r>
          </a:p>
          <a:p>
            <a:r>
              <a:rPr lang="en-IE" sz="2000" dirty="0" smtClean="0"/>
              <a:t>- Based on Hypergeometric distribution using Par1, DL2 and Population 2 or PAR2, DL1 and Population 1</a:t>
            </a:r>
            <a:endParaRPr lang="en-IE" sz="20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494" y="3429001"/>
            <a:ext cx="4833936" cy="341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93534" y="116632"/>
            <a:ext cx="2355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Two</a:t>
            </a:r>
            <a:r>
              <a:rPr lang="en-IE" sz="2400" dirty="0" smtClean="0"/>
              <a:t> </a:t>
            </a:r>
            <a:r>
              <a:rPr lang="en-IE" sz="2800" dirty="0" smtClean="0"/>
              <a:t>directions</a:t>
            </a:r>
            <a:endParaRPr lang="en-IE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64709" y="5805264"/>
            <a:ext cx="35037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rgbClr val="FF0000"/>
                </a:solidFill>
              </a:rPr>
              <a:t>Preference for backwards </a:t>
            </a:r>
          </a:p>
          <a:p>
            <a:r>
              <a:rPr lang="en-IE" sz="2400" b="1" smtClean="0">
                <a:solidFill>
                  <a:srgbClr val="FF0000"/>
                </a:solidFill>
              </a:rPr>
              <a:t>Direction (DL1) ?</a:t>
            </a:r>
            <a:endParaRPr lang="en-I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3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Emerging census opportunity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Postcodes and small areas 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Can other census attributes be derived from admin data sources and existing surveys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……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268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Concluding remarks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 smtClean="0"/>
              <a:t>Only focussed on one aspect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Admin data = Many new possibilities</a:t>
            </a:r>
          </a:p>
          <a:p>
            <a:pPr marL="0" indent="0">
              <a:buNone/>
            </a:pPr>
            <a:r>
              <a:rPr lang="en-IE" dirty="0" smtClean="0"/>
              <a:t>.. </a:t>
            </a:r>
            <a:r>
              <a:rPr lang="en-IE" dirty="0"/>
              <a:t>s</a:t>
            </a:r>
            <a:r>
              <a:rPr lang="en-IE" dirty="0" smtClean="0"/>
              <a:t>trong partnerships</a:t>
            </a:r>
          </a:p>
          <a:p>
            <a:pPr marL="0" indent="0">
              <a:buNone/>
            </a:pPr>
            <a:r>
              <a:rPr lang="en-IE" dirty="0" smtClean="0"/>
              <a:t>.. change the way we look at problems</a:t>
            </a:r>
          </a:p>
          <a:p>
            <a:pPr marL="0" indent="0">
              <a:buNone/>
            </a:pPr>
            <a:r>
              <a:rPr lang="en-IE" dirty="0"/>
              <a:t>.. new methods, new </a:t>
            </a:r>
            <a:r>
              <a:rPr lang="en-IE" dirty="0" smtClean="0"/>
              <a:t>tools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Trust and Responsibility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30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Background references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 smtClean="0"/>
              <a:t>Chao </a:t>
            </a:r>
            <a:r>
              <a:rPr lang="en-IE" dirty="0"/>
              <a:t>et al (2008) </a:t>
            </a:r>
            <a:r>
              <a:rPr lang="en-IE" dirty="0" smtClean="0"/>
              <a:t>,</a:t>
            </a:r>
            <a:r>
              <a:rPr lang="en-IE" sz="3000" b="1" i="1" dirty="0" smtClean="0"/>
              <a:t>The </a:t>
            </a:r>
            <a:r>
              <a:rPr lang="en-IE" sz="3000" b="1" i="1" dirty="0"/>
              <a:t>P</a:t>
            </a:r>
            <a:r>
              <a:rPr lang="en-IE" sz="3000" b="1" i="1" dirty="0" smtClean="0"/>
              <a:t>etersen Lincoln estimator and its extension to estimate the size of a </a:t>
            </a:r>
            <a:r>
              <a:rPr lang="en-IE" sz="3000" b="1" i="1" dirty="0"/>
              <a:t>shared </a:t>
            </a:r>
            <a:r>
              <a:rPr lang="en-IE" sz="3000" b="1" i="1" dirty="0" smtClean="0"/>
              <a:t>population</a:t>
            </a:r>
            <a:r>
              <a:rPr lang="en-IE" dirty="0" smtClean="0"/>
              <a:t>, Biometrical </a:t>
            </a:r>
            <a:r>
              <a:rPr lang="en-IE" dirty="0"/>
              <a:t>Journal 50 (2008) 6, </a:t>
            </a:r>
            <a:r>
              <a:rPr lang="en-IE" dirty="0" smtClean="0"/>
              <a:t>957–970</a:t>
            </a:r>
          </a:p>
          <a:p>
            <a:pPr marL="0" indent="0">
              <a:buNone/>
            </a:pPr>
            <a:r>
              <a:rPr lang="en-IE" dirty="0" err="1" smtClean="0"/>
              <a:t>Wolter</a:t>
            </a:r>
            <a:r>
              <a:rPr lang="en-IE" dirty="0" smtClean="0"/>
              <a:t> (1986), </a:t>
            </a:r>
            <a:r>
              <a:rPr lang="en-IE" sz="3000" b="1" i="1" dirty="0" smtClean="0"/>
              <a:t>Some coverage error models for </a:t>
            </a:r>
            <a:r>
              <a:rPr lang="en-IE" sz="3000" b="1" i="1" dirty="0"/>
              <a:t>c</a:t>
            </a:r>
            <a:r>
              <a:rPr lang="en-IE" sz="3000" b="1" i="1" dirty="0" smtClean="0"/>
              <a:t>ensus data</a:t>
            </a:r>
            <a:r>
              <a:rPr lang="en-IE" dirty="0" smtClean="0"/>
              <a:t>, Journal of the American Statistical Association 81  338 – 346</a:t>
            </a:r>
          </a:p>
          <a:p>
            <a:pPr marL="0" indent="0">
              <a:buNone/>
            </a:pPr>
            <a:r>
              <a:rPr lang="en-IE" dirty="0"/>
              <a:t>Zhang and Dunne (2016</a:t>
            </a:r>
            <a:r>
              <a:rPr lang="en-IE" dirty="0" smtClean="0"/>
              <a:t>),</a:t>
            </a:r>
            <a:r>
              <a:rPr lang="en-IE" sz="3000" b="1" i="1" dirty="0" smtClean="0"/>
              <a:t>Trimmed </a:t>
            </a:r>
            <a:r>
              <a:rPr lang="en-IE" sz="3000" b="1" i="1" dirty="0"/>
              <a:t>Dual System Estimation</a:t>
            </a:r>
            <a:r>
              <a:rPr lang="en-IE" dirty="0"/>
              <a:t>, in Capture-recapture methods for the Social and Medical Sciences, forthcoming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884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Traditional – Component method</a:t>
            </a:r>
            <a:endParaRPr lang="en-IE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053218" y="4077072"/>
            <a:ext cx="0" cy="1800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05618" y="6029672"/>
            <a:ext cx="4888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5536" y="3707740"/>
            <a:ext cx="2673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rgbClr val="FF0000"/>
                </a:solidFill>
              </a:rPr>
              <a:t>Quality Profile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56176" y="5867980"/>
            <a:ext cx="65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Time</a:t>
            </a:r>
            <a:endParaRPr lang="en-IE" b="1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269242" y="4583822"/>
            <a:ext cx="1440160" cy="71738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709402" y="4583822"/>
            <a:ext cx="0" cy="71738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09402" y="4581128"/>
            <a:ext cx="1440160" cy="71738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149562" y="4581128"/>
            <a:ext cx="0" cy="71738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49562" y="4581128"/>
            <a:ext cx="1440160" cy="71738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589722" y="4581128"/>
            <a:ext cx="0" cy="71738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589722" y="4581128"/>
            <a:ext cx="1440160" cy="71738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269242" y="5755150"/>
            <a:ext cx="504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589722" y="5517232"/>
            <a:ext cx="0" cy="225316"/>
          </a:xfrm>
          <a:prstGeom prst="line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453818" y="54986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schemeClr val="accent1"/>
                </a:solidFill>
              </a:rPr>
              <a:t>Census years</a:t>
            </a:r>
            <a:endParaRPr lang="en-IE" dirty="0">
              <a:solidFill>
                <a:schemeClr val="accent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4149562" y="5517232"/>
            <a:ext cx="0" cy="225316"/>
          </a:xfrm>
          <a:prstGeom prst="line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709402" y="5507940"/>
            <a:ext cx="0" cy="225316"/>
          </a:xfrm>
          <a:prstGeom prst="line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1269242" y="5507940"/>
            <a:ext cx="0" cy="225316"/>
          </a:xfrm>
          <a:prstGeom prst="line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7488832" cy="2267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865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New approach – data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> </a:t>
            </a:r>
            <a:r>
              <a:rPr lang="en-IE" dirty="0" smtClean="0"/>
              <a:t> ‘signs of life’</a:t>
            </a:r>
            <a:endParaRPr lang="en-IE" dirty="0"/>
          </a:p>
        </p:txBody>
      </p:sp>
      <p:sp>
        <p:nvSpPr>
          <p:cNvPr id="4" name="Flowchart: Document 3"/>
          <p:cNvSpPr/>
          <p:nvPr/>
        </p:nvSpPr>
        <p:spPr>
          <a:xfrm>
            <a:off x="2987824" y="2788047"/>
            <a:ext cx="1728192" cy="2808312"/>
          </a:xfrm>
          <a:prstGeom prst="flowChartDocumen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b="1" dirty="0" smtClean="0">
                <a:solidFill>
                  <a:schemeClr val="accent3">
                    <a:lumMod val="50000"/>
                  </a:schemeClr>
                </a:solidFill>
              </a:rPr>
              <a:t>PAR - Person Activity Register</a:t>
            </a:r>
          </a:p>
          <a:p>
            <a:r>
              <a:rPr lang="en-IE" dirty="0" smtClean="0">
                <a:solidFill>
                  <a:schemeClr val="accent3">
                    <a:lumMod val="50000"/>
                  </a:schemeClr>
                </a:solidFill>
              </a:rPr>
              <a:t>(CSOPPSN)</a:t>
            </a:r>
          </a:p>
          <a:p>
            <a:r>
              <a:rPr lang="en-IE" dirty="0" smtClean="0">
                <a:solidFill>
                  <a:schemeClr val="accent3">
                    <a:lumMod val="50000"/>
                  </a:schemeClr>
                </a:solidFill>
              </a:rPr>
              <a:t>2011 (4.3m)</a:t>
            </a:r>
          </a:p>
          <a:p>
            <a:r>
              <a:rPr lang="en-IE" dirty="0" smtClean="0">
                <a:solidFill>
                  <a:schemeClr val="accent3">
                    <a:lumMod val="50000"/>
                  </a:schemeClr>
                </a:solidFill>
              </a:rPr>
              <a:t>Admin Active Population during year</a:t>
            </a:r>
          </a:p>
          <a:p>
            <a:r>
              <a:rPr lang="en-IE" b="1" dirty="0" smtClean="0">
                <a:solidFill>
                  <a:schemeClr val="accent3">
                    <a:lumMod val="50000"/>
                  </a:schemeClr>
                </a:solidFill>
              </a:rPr>
              <a:t>Signs of life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1988840"/>
            <a:ext cx="1872208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b="1" dirty="0" smtClean="0"/>
              <a:t>Sources</a:t>
            </a:r>
            <a:endParaRPr lang="en-US" b="1" dirty="0" smtClean="0"/>
          </a:p>
          <a:p>
            <a:r>
              <a:rPr lang="en-IE" b="1" dirty="0" smtClean="0"/>
              <a:t>(Cradle to Grave)</a:t>
            </a:r>
          </a:p>
          <a:p>
            <a:r>
              <a:rPr lang="en-IE" dirty="0" smtClean="0"/>
              <a:t> - Births</a:t>
            </a:r>
          </a:p>
          <a:p>
            <a:r>
              <a:rPr lang="en-IE" dirty="0" smtClean="0"/>
              <a:t>- Child benefit </a:t>
            </a:r>
            <a:r>
              <a:rPr lang="en-IE" sz="2400" dirty="0" smtClean="0">
                <a:solidFill>
                  <a:srgbClr val="FF0000"/>
                </a:solidFill>
              </a:rPr>
              <a:t>*</a:t>
            </a:r>
            <a:endParaRPr lang="en-IE" dirty="0" smtClean="0">
              <a:solidFill>
                <a:srgbClr val="FF0000"/>
              </a:solidFill>
            </a:endParaRPr>
          </a:p>
          <a:p>
            <a:r>
              <a:rPr lang="en-IE" dirty="0" smtClean="0"/>
              <a:t> - Post primary</a:t>
            </a:r>
          </a:p>
          <a:p>
            <a:r>
              <a:rPr lang="en-IE" dirty="0" smtClean="0"/>
              <a:t> - Higher Ed</a:t>
            </a:r>
          </a:p>
          <a:p>
            <a:r>
              <a:rPr lang="en-IE" dirty="0" smtClean="0"/>
              <a:t> - Further Ed</a:t>
            </a:r>
          </a:p>
          <a:p>
            <a:r>
              <a:rPr lang="en-IE" dirty="0" smtClean="0"/>
              <a:t> - Employee</a:t>
            </a:r>
          </a:p>
          <a:p>
            <a:r>
              <a:rPr lang="en-IE" dirty="0" smtClean="0"/>
              <a:t> - Self Employed</a:t>
            </a:r>
          </a:p>
          <a:p>
            <a:r>
              <a:rPr lang="en-IE" dirty="0" smtClean="0"/>
              <a:t> - Social Welfare</a:t>
            </a:r>
          </a:p>
          <a:p>
            <a:r>
              <a:rPr lang="en-IE" dirty="0" smtClean="0"/>
              <a:t> - Drivers </a:t>
            </a:r>
            <a:r>
              <a:rPr lang="en-IE" sz="2400" dirty="0" smtClean="0">
                <a:solidFill>
                  <a:srgbClr val="FF0000"/>
                </a:solidFill>
              </a:rPr>
              <a:t>***</a:t>
            </a:r>
          </a:p>
          <a:p>
            <a:r>
              <a:rPr lang="en-IE" dirty="0" smtClean="0"/>
              <a:t> - Medical </a:t>
            </a:r>
            <a:r>
              <a:rPr lang="en-IE" sz="2400" dirty="0" smtClean="0">
                <a:solidFill>
                  <a:srgbClr val="FF0000"/>
                </a:solidFill>
              </a:rPr>
              <a:t>**</a:t>
            </a:r>
          </a:p>
          <a:p>
            <a:r>
              <a:rPr lang="en-IE" dirty="0" smtClean="0"/>
              <a:t> - Pensions </a:t>
            </a:r>
            <a:r>
              <a:rPr lang="en-IE" sz="2400" dirty="0" smtClean="0">
                <a:solidFill>
                  <a:srgbClr val="FF0000"/>
                </a:solidFill>
              </a:rPr>
              <a:t>*</a:t>
            </a:r>
            <a:endParaRPr lang="en-IE" dirty="0" smtClean="0">
              <a:solidFill>
                <a:srgbClr val="FF0000"/>
              </a:solidFill>
            </a:endParaRPr>
          </a:p>
          <a:p>
            <a:r>
              <a:rPr lang="en-IE" dirty="0" smtClean="0"/>
              <a:t> - Deaths</a:t>
            </a:r>
          </a:p>
        </p:txBody>
      </p:sp>
      <p:sp>
        <p:nvSpPr>
          <p:cNvPr id="6" name="Left Arrow 5"/>
          <p:cNvSpPr/>
          <p:nvPr/>
        </p:nvSpPr>
        <p:spPr>
          <a:xfrm rot="10800000">
            <a:off x="2483768" y="3832163"/>
            <a:ext cx="432048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40052" y="1628800"/>
            <a:ext cx="3888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Two datasets</a:t>
            </a:r>
          </a:p>
          <a:p>
            <a:r>
              <a:rPr lang="en-IE" sz="2400" dirty="0" smtClean="0"/>
              <a:t>PAR (excluding drivers)</a:t>
            </a:r>
          </a:p>
          <a:p>
            <a:r>
              <a:rPr lang="en-IE" sz="2400" dirty="0" smtClean="0"/>
              <a:t>DL – Driver licence renewals</a:t>
            </a:r>
            <a:endParaRPr lang="en-IE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004048" y="4797152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Does PAR  have undercount?</a:t>
            </a:r>
          </a:p>
          <a:p>
            <a:endParaRPr lang="en-IE" dirty="0" smtClean="0"/>
          </a:p>
          <a:p>
            <a:r>
              <a:rPr lang="en-IE" dirty="0" smtClean="0"/>
              <a:t>Does PAR have </a:t>
            </a:r>
            <a:r>
              <a:rPr lang="en-IE" dirty="0" err="1" smtClean="0"/>
              <a:t>overcount</a:t>
            </a:r>
            <a:r>
              <a:rPr lang="en-IE" dirty="0" smtClean="0"/>
              <a:t>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0681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New approach </a:t>
            </a:r>
            <a:r>
              <a:rPr lang="en-IE" dirty="0" smtClean="0">
                <a:solidFill>
                  <a:schemeClr val="tx2"/>
                </a:solidFill>
              </a:rPr>
              <a:t>–</a:t>
            </a:r>
            <a:r>
              <a:rPr lang="en-IE" dirty="0" smtClean="0">
                <a:solidFill>
                  <a:srgbClr val="FF0000"/>
                </a:solidFill>
              </a:rPr>
              <a:t> </a:t>
            </a:r>
            <a:r>
              <a:rPr lang="en-IE" dirty="0" smtClean="0"/>
              <a:t>population concepts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U</a:t>
            </a:r>
            <a:r>
              <a:rPr lang="en-IE" baseline="-25000" dirty="0" smtClean="0"/>
              <a:t>I</a:t>
            </a:r>
            <a:r>
              <a:rPr lang="en-IE" dirty="0" smtClean="0"/>
              <a:t> 	de facto census night definition</a:t>
            </a:r>
          </a:p>
          <a:p>
            <a:pPr marL="0" indent="0">
              <a:buNone/>
            </a:pPr>
            <a:r>
              <a:rPr lang="en-IE" dirty="0" smtClean="0"/>
              <a:t>U</a:t>
            </a:r>
            <a:r>
              <a:rPr lang="en-IE" baseline="-25000" dirty="0" smtClean="0"/>
              <a:t>II</a:t>
            </a:r>
            <a:r>
              <a:rPr lang="en-IE" dirty="0" smtClean="0"/>
              <a:t>	usually resident population </a:t>
            </a:r>
          </a:p>
          <a:p>
            <a:pPr marL="0" indent="0">
              <a:buNone/>
            </a:pPr>
            <a:r>
              <a:rPr lang="en-IE" dirty="0" smtClean="0"/>
              <a:t>U</a:t>
            </a:r>
            <a:r>
              <a:rPr lang="en-IE" baseline="-25000" dirty="0" smtClean="0"/>
              <a:t>A</a:t>
            </a:r>
            <a:r>
              <a:rPr lang="en-IE" dirty="0" smtClean="0"/>
              <a:t>	hypothetical PAR population</a:t>
            </a:r>
          </a:p>
          <a:p>
            <a:pPr marL="0" indent="0">
              <a:buNone/>
            </a:pPr>
            <a:r>
              <a:rPr lang="en-IE" dirty="0" smtClean="0"/>
              <a:t>U</a:t>
            </a:r>
            <a:r>
              <a:rPr lang="en-IE" baseline="-25000" dirty="0" smtClean="0"/>
              <a:t>B</a:t>
            </a:r>
            <a:r>
              <a:rPr lang="en-IE" dirty="0" smtClean="0"/>
              <a:t>	hypothetical DL population</a:t>
            </a:r>
          </a:p>
          <a:p>
            <a:pPr marL="400050" lvl="1" indent="0">
              <a:buNone/>
            </a:pPr>
            <a:endParaRPr lang="en-IE" dirty="0"/>
          </a:p>
          <a:p>
            <a:pPr marL="400050" lvl="1" indent="0" algn="ctr">
              <a:buNone/>
            </a:pPr>
            <a:r>
              <a:rPr lang="en-IE" dirty="0" smtClean="0"/>
              <a:t>Assume     U</a:t>
            </a:r>
            <a:r>
              <a:rPr lang="en-IE" baseline="-25000" dirty="0" smtClean="0"/>
              <a:t>II</a:t>
            </a:r>
            <a:r>
              <a:rPr lang="en-IE" dirty="0" smtClean="0"/>
              <a:t>  =  U</a:t>
            </a:r>
            <a:r>
              <a:rPr lang="en-IE" baseline="-25000" dirty="0" smtClean="0"/>
              <a:t>A</a:t>
            </a:r>
            <a:r>
              <a:rPr lang="en-IE" dirty="0" smtClean="0"/>
              <a:t>  =  U</a:t>
            </a:r>
            <a:r>
              <a:rPr lang="en-IE" baseline="-25000" dirty="0" smtClean="0"/>
              <a:t>B</a:t>
            </a:r>
            <a:endParaRPr lang="en-IE" baseline="-25000" dirty="0"/>
          </a:p>
        </p:txBody>
      </p:sp>
    </p:spTree>
    <p:extLst>
      <p:ext uri="{BB962C8B-B14F-4D97-AF65-F5344CB8AC3E}">
        <p14:creationId xmlns:p14="http://schemas.microsoft.com/office/powerpoint/2010/main" val="245540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683568" y="764704"/>
            <a:ext cx="5544616" cy="55446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1547664" y="1700808"/>
            <a:ext cx="3960440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3728" y="4149080"/>
            <a:ext cx="2880320" cy="1008112"/>
          </a:xfrm>
          <a:prstGeom prst="rect">
            <a:avLst/>
          </a:prstGeom>
          <a:noFill/>
          <a:ln w="2540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extBox 12"/>
          <p:cNvSpPr txBox="1"/>
          <p:nvPr/>
        </p:nvSpPr>
        <p:spPr>
          <a:xfrm>
            <a:off x="683568" y="7647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Population (N)</a:t>
            </a:r>
            <a:endParaRPr lang="en-IE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1727684" y="1689385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 </a:t>
            </a:r>
            <a:r>
              <a:rPr lang="en-IE" b="1" dirty="0" smtClean="0"/>
              <a:t>(x)</a:t>
            </a:r>
            <a:endParaRPr lang="en-IE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979712" y="50851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chemeClr val="tx2"/>
                </a:solidFill>
              </a:rPr>
              <a:t>DL </a:t>
            </a:r>
            <a:r>
              <a:rPr lang="en-IE" b="1" dirty="0" smtClean="0"/>
              <a:t>(n)</a:t>
            </a:r>
            <a:endParaRPr lang="en-IE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771800" y="414908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PAR </a:t>
            </a:r>
            <a:r>
              <a:rPr lang="en-IE" sz="2000" b="1" dirty="0" smtClean="0"/>
              <a:t>∩</a:t>
            </a:r>
            <a:r>
              <a:rPr lang="en-IE" sz="2000" b="1" dirty="0" smtClean="0">
                <a:solidFill>
                  <a:srgbClr val="FF0000"/>
                </a:solidFill>
              </a:rPr>
              <a:t> </a:t>
            </a:r>
            <a:r>
              <a:rPr lang="en-IE" b="1" dirty="0" smtClean="0">
                <a:solidFill>
                  <a:schemeClr val="tx2"/>
                </a:solidFill>
              </a:rPr>
              <a:t>DL </a:t>
            </a:r>
            <a:r>
              <a:rPr lang="en-IE" b="1" dirty="0" smtClean="0"/>
              <a:t>(m)</a:t>
            </a:r>
            <a:endParaRPr lang="en-IE" b="1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607096" y="53752"/>
            <a:ext cx="6357392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IE" dirty="0" smtClean="0">
                <a:solidFill>
                  <a:srgbClr val="FF0000"/>
                </a:solidFill>
              </a:rPr>
              <a:t>Dual System Estimation</a:t>
            </a:r>
            <a:br>
              <a:rPr lang="en-IE" dirty="0" smtClean="0">
                <a:solidFill>
                  <a:srgbClr val="FF0000"/>
                </a:solidFill>
              </a:rPr>
            </a:br>
            <a:r>
              <a:rPr lang="en-IE" dirty="0" smtClean="0">
                <a:solidFill>
                  <a:srgbClr val="FF0000"/>
                </a:solidFill>
              </a:rPr>
              <a:t>- </a:t>
            </a:r>
            <a:r>
              <a:rPr lang="en-IE" dirty="0" err="1" smtClean="0">
                <a:solidFill>
                  <a:srgbClr val="FF0000"/>
                </a:solidFill>
              </a:rPr>
              <a:t>undercoverage</a:t>
            </a:r>
            <a:endParaRPr lang="en-IE" dirty="0"/>
          </a:p>
        </p:txBody>
      </p:sp>
      <p:sp>
        <p:nvSpPr>
          <p:cNvPr id="2" name="TextBox 1"/>
          <p:cNvSpPr txBox="1"/>
          <p:nvPr/>
        </p:nvSpPr>
        <p:spPr>
          <a:xfrm>
            <a:off x="5120107" y="587816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/>
              <a:t>But we can look for signs of </a:t>
            </a:r>
            <a:r>
              <a:rPr lang="en-IE" sz="2400" b="1" dirty="0" err="1" smtClean="0"/>
              <a:t>overcount</a:t>
            </a:r>
            <a:r>
              <a:rPr lang="en-IE" sz="2400" b="1" dirty="0" smtClean="0"/>
              <a:t> </a:t>
            </a:r>
            <a:r>
              <a:rPr lang="en-IE" sz="2400" b="1" smtClean="0"/>
              <a:t>by trimming PAR</a:t>
            </a:r>
            <a:endParaRPr lang="en-IE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53979" y="1874051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E[N] = x n/m</a:t>
            </a:r>
            <a:endParaRPr lang="en-IE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444208" y="3537012"/>
            <a:ext cx="2520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smtClean="0"/>
              <a:t>Assumptions</a:t>
            </a:r>
          </a:p>
          <a:p>
            <a:pPr marL="342900" indent="-342900">
              <a:buFontTx/>
              <a:buChar char="-"/>
            </a:pPr>
            <a:r>
              <a:rPr lang="en-IE" sz="2000" b="1" dirty="0" smtClean="0"/>
              <a:t>Independence</a:t>
            </a:r>
          </a:p>
          <a:p>
            <a:pPr marL="342900" indent="-342900">
              <a:buFontTx/>
              <a:buChar char="-"/>
            </a:pPr>
            <a:r>
              <a:rPr lang="en-IE" sz="2000" b="1" dirty="0" smtClean="0"/>
              <a:t>Matching</a:t>
            </a:r>
          </a:p>
          <a:p>
            <a:pPr marL="342900" indent="-342900">
              <a:buFontTx/>
              <a:buChar char="-"/>
            </a:pPr>
            <a:r>
              <a:rPr lang="en-IE" sz="2000" b="1" dirty="0" err="1" smtClean="0"/>
              <a:t>Catchability</a:t>
            </a:r>
            <a:r>
              <a:rPr lang="en-IE" sz="2000" b="1" dirty="0" smtClean="0"/>
              <a:t> ?</a:t>
            </a:r>
          </a:p>
          <a:p>
            <a:pPr marL="342900" indent="-342900">
              <a:buFontTx/>
              <a:buChar char="-"/>
            </a:pPr>
            <a:r>
              <a:rPr lang="en-IE" sz="2000" b="1" dirty="0"/>
              <a:t>No </a:t>
            </a:r>
            <a:r>
              <a:rPr lang="en-IE" sz="2000" b="1" dirty="0" err="1" smtClean="0"/>
              <a:t>overcount</a:t>
            </a:r>
            <a:r>
              <a:rPr lang="en-IE" sz="2000" b="1" dirty="0" smtClean="0"/>
              <a:t> ?</a:t>
            </a:r>
          </a:p>
          <a:p>
            <a:r>
              <a:rPr lang="en-IE" sz="2000" b="1" dirty="0" smtClean="0"/>
              <a:t>See </a:t>
            </a:r>
            <a:r>
              <a:rPr lang="en-IE" sz="2000" b="1" dirty="0" err="1" smtClean="0"/>
              <a:t>Wolter</a:t>
            </a:r>
            <a:r>
              <a:rPr lang="en-IE" sz="2000" b="1" dirty="0" smtClean="0"/>
              <a:t> (1986)</a:t>
            </a:r>
            <a:endParaRPr lang="en-IE" sz="2000" b="1" dirty="0"/>
          </a:p>
        </p:txBody>
      </p:sp>
    </p:spTree>
    <p:extLst>
      <p:ext uri="{BB962C8B-B14F-4D97-AF65-F5344CB8AC3E}">
        <p14:creationId xmlns:p14="http://schemas.microsoft.com/office/powerpoint/2010/main" val="164099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Looking for </a:t>
            </a:r>
            <a:r>
              <a:rPr lang="en-IE" dirty="0" err="1" smtClean="0">
                <a:solidFill>
                  <a:srgbClr val="FF0000"/>
                </a:solidFill>
              </a:rPr>
              <a:t>overcoverage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Remove suspicious records step by step</a:t>
            </a:r>
          </a:p>
          <a:p>
            <a:pPr marL="0" indent="0">
              <a:buNone/>
            </a:pPr>
            <a:r>
              <a:rPr lang="en-IE" dirty="0" smtClean="0"/>
              <a:t>Observe behaviour of population estimate</a:t>
            </a:r>
          </a:p>
          <a:p>
            <a:pPr marL="400050" lvl="1" indent="0">
              <a:buNone/>
            </a:pPr>
            <a:r>
              <a:rPr lang="en-IE" dirty="0"/>
              <a:t> </a:t>
            </a:r>
            <a:r>
              <a:rPr lang="en-IE" dirty="0" smtClean="0"/>
              <a:t>if stable OK</a:t>
            </a:r>
          </a:p>
          <a:p>
            <a:pPr marL="400050" lvl="1" indent="0">
              <a:buNone/>
            </a:pPr>
            <a:r>
              <a:rPr lang="en-IE" dirty="0"/>
              <a:t> </a:t>
            </a:r>
            <a:r>
              <a:rPr lang="en-IE" dirty="0" smtClean="0"/>
              <a:t>drops before stabilising =&gt; </a:t>
            </a:r>
            <a:r>
              <a:rPr lang="en-IE" dirty="0" err="1" smtClean="0"/>
              <a:t>overcoverage</a:t>
            </a:r>
            <a:r>
              <a:rPr lang="en-IE" dirty="0"/>
              <a:t>?</a:t>
            </a:r>
            <a:endParaRPr lang="en-IE" dirty="0" smtClean="0"/>
          </a:p>
          <a:p>
            <a:pPr marL="400050" lvl="1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Suspicious records?</a:t>
            </a:r>
          </a:p>
          <a:p>
            <a:pPr marL="400050" lvl="1" indent="0">
              <a:buNone/>
            </a:pPr>
            <a:r>
              <a:rPr lang="en-IE" dirty="0" smtClean="0"/>
              <a:t>Low pay and no other activity</a:t>
            </a:r>
          </a:p>
          <a:p>
            <a:pPr marL="400050" lvl="1" indent="0">
              <a:buNone/>
            </a:pPr>
            <a:r>
              <a:rPr lang="en-IE" dirty="0" smtClean="0"/>
              <a:t>Steps of €1k</a:t>
            </a: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138882"/>
            <a:ext cx="7650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b="1" dirty="0" smtClean="0">
                <a:solidFill>
                  <a:srgbClr val="FF0000"/>
                </a:solidFill>
              </a:rPr>
              <a:t>Method is called Trimmed Dual System Estimation</a:t>
            </a:r>
            <a:endParaRPr lang="en-I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07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66700"/>
            <a:ext cx="7504113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79712" y="54868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Trimmed Dual System Estimate (TDSE) with 95% CIs</a:t>
            </a:r>
            <a:endParaRPr lang="en-I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66700"/>
            <a:ext cx="7504113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79712" y="54868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Trimmed Dual System Estimate (TDSE) with 95% CIs</a:t>
            </a:r>
            <a:endParaRPr lang="en-I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2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SO Standard Text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706</Words>
  <Application>Microsoft Office PowerPoint</Application>
  <PresentationFormat>On-screen Show (4:3)</PresentationFormat>
  <Paragraphs>196</Paragraphs>
  <Slides>28</Slides>
  <Notes>28</Notes>
  <HiddenSlides>2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CSO Standard Text 2</vt:lpstr>
      <vt:lpstr>Population estimates from administrative data sources</vt:lpstr>
      <vt:lpstr>Overview</vt:lpstr>
      <vt:lpstr>Traditional – Component method</vt:lpstr>
      <vt:lpstr>New approach – data   ‘signs of life’</vt:lpstr>
      <vt:lpstr>New approach – population concepts</vt:lpstr>
      <vt:lpstr>Dual System Estimation - undercoverage</vt:lpstr>
      <vt:lpstr>Looking for overcoverage</vt:lpstr>
      <vt:lpstr>PowerPoint Presentation</vt:lpstr>
      <vt:lpstr>PowerPoint Presentation</vt:lpstr>
      <vt:lpstr>DSE Population Estimates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  <vt:lpstr>Extension to Migration (In and Out)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Emerging census opportunity</vt:lpstr>
      <vt:lpstr>Concluding remarks</vt:lpstr>
      <vt:lpstr>Background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Dunne</dc:creator>
  <cp:lastModifiedBy>Jane O'Brien</cp:lastModifiedBy>
  <cp:revision>53</cp:revision>
  <cp:lastPrinted>2016-04-08T15:59:44Z</cp:lastPrinted>
  <dcterms:created xsi:type="dcterms:W3CDTF">2016-03-20T12:34:17Z</dcterms:created>
  <dcterms:modified xsi:type="dcterms:W3CDTF">2016-04-11T11:50:12Z</dcterms:modified>
</cp:coreProperties>
</file>