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7" r:id="rId2"/>
    <p:sldId id="349" r:id="rId3"/>
    <p:sldId id="350" r:id="rId4"/>
    <p:sldId id="351" r:id="rId5"/>
    <p:sldId id="352" r:id="rId6"/>
    <p:sldId id="362" r:id="rId7"/>
    <p:sldId id="353" r:id="rId8"/>
    <p:sldId id="354" r:id="rId9"/>
    <p:sldId id="356" r:id="rId10"/>
    <p:sldId id="365" r:id="rId11"/>
    <p:sldId id="367" r:id="rId12"/>
    <p:sldId id="368" r:id="rId13"/>
    <p:sldId id="369" r:id="rId14"/>
    <p:sldId id="371" r:id="rId15"/>
    <p:sldId id="372" r:id="rId16"/>
    <p:sldId id="376" r:id="rId17"/>
    <p:sldId id="344" r:id="rId18"/>
    <p:sldId id="374" r:id="rId19"/>
    <p:sldId id="375" r:id="rId20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mma Morgan" initials="EM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D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16" autoAdjust="0"/>
    <p:restoredTop sz="59195" autoAdjust="0"/>
  </p:normalViewPr>
  <p:slideViewPr>
    <p:cSldViewPr>
      <p:cViewPr>
        <p:scale>
          <a:sx n="66" d="100"/>
          <a:sy n="66" d="100"/>
        </p:scale>
        <p:origin x="-1554" y="-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1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183289\Documents\Final%20consultation%20charts%20tables%20and%20data%20Sarah%20McAteer%2020%20January%202014(MB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183289\Documents\Final%20consultation%20charts%20tables%20and%20data%20Sarah%20McAteer%2020%20January%202014(MB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183289\Documents\Final%20consultation%20charts%20tables%20and%20data%20Sarah%20McAteer%2020%20January%202014(MB)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183289\Documents\Final%20consultation%20charts%20tables%20and%20data%20Sarah%20McAteer%2020%20January%202014(MB)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183289\Documents\Final%20consultation%20charts%20tables%20and%20data%20Sarah%20McAteer%2020%20January%202014(MB)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183289\RECORDS-NI\Offline%20Records%20(RN)\Aggregated%20~%20DFP%20-%20Demographic%20Statistics%20-%20Beyond%202011%20Project%20-%20Research\Final%20Consultation%20Charts%20Sarah%20McAteer%2020%20January%20201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Persons Northern Ireland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3551439872832923E-2"/>
          <c:y val="0.10545754149152409"/>
          <c:w val="0.93536874792059443"/>
          <c:h val="0.81313677895525838"/>
        </c:manualLayout>
      </c:layout>
      <c:lineChart>
        <c:grouping val="standard"/>
        <c:varyColors val="0"/>
        <c:ser>
          <c:idx val="2"/>
          <c:order val="0"/>
          <c:tx>
            <c:strRef>
              <c:f>Persons!$D$22</c:f>
              <c:strCache>
                <c:ptCount val="1"/>
                <c:pt idx="0">
                  <c:v>Census Estimate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numRef>
              <c:f>Persons!$A$23:$A$113</c:f>
              <c:numCache>
                <c:formatCode>General</c:formatCode>
                <c:ptCount val="9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</c:numCache>
            </c:numRef>
          </c:cat>
          <c:val>
            <c:numRef>
              <c:f>Persons!$D$23:$D$113</c:f>
              <c:numCache>
                <c:formatCode>General</c:formatCode>
                <c:ptCount val="91"/>
                <c:pt idx="0">
                  <c:v>25250</c:v>
                </c:pt>
                <c:pt idx="1">
                  <c:v>24792</c:v>
                </c:pt>
                <c:pt idx="2">
                  <c:v>25110</c:v>
                </c:pt>
                <c:pt idx="3">
                  <c:v>25146</c:v>
                </c:pt>
                <c:pt idx="4">
                  <c:v>24084</c:v>
                </c:pt>
                <c:pt idx="5">
                  <c:v>22989</c:v>
                </c:pt>
                <c:pt idx="6">
                  <c:v>22406</c:v>
                </c:pt>
                <c:pt idx="7">
                  <c:v>22267</c:v>
                </c:pt>
                <c:pt idx="8">
                  <c:v>21680</c:v>
                </c:pt>
                <c:pt idx="9">
                  <c:v>21945</c:v>
                </c:pt>
                <c:pt idx="10">
                  <c:v>22146</c:v>
                </c:pt>
                <c:pt idx="11">
                  <c:v>23307</c:v>
                </c:pt>
                <c:pt idx="12">
                  <c:v>24254</c:v>
                </c:pt>
                <c:pt idx="13">
                  <c:v>24427</c:v>
                </c:pt>
                <c:pt idx="14">
                  <c:v>24900</c:v>
                </c:pt>
                <c:pt idx="15">
                  <c:v>24620</c:v>
                </c:pt>
                <c:pt idx="16">
                  <c:v>25732</c:v>
                </c:pt>
                <c:pt idx="17">
                  <c:v>25708</c:v>
                </c:pt>
                <c:pt idx="18">
                  <c:v>25296</c:v>
                </c:pt>
                <c:pt idx="19">
                  <c:v>24885</c:v>
                </c:pt>
                <c:pt idx="20">
                  <c:v>24776</c:v>
                </c:pt>
                <c:pt idx="21">
                  <c:v>24791</c:v>
                </c:pt>
                <c:pt idx="22">
                  <c:v>25135</c:v>
                </c:pt>
                <c:pt idx="23">
                  <c:v>25522</c:v>
                </c:pt>
                <c:pt idx="24">
                  <c:v>25789</c:v>
                </c:pt>
                <c:pt idx="25">
                  <c:v>25270</c:v>
                </c:pt>
                <c:pt idx="26">
                  <c:v>25178</c:v>
                </c:pt>
                <c:pt idx="27">
                  <c:v>24705</c:v>
                </c:pt>
                <c:pt idx="28">
                  <c:v>24435</c:v>
                </c:pt>
                <c:pt idx="29">
                  <c:v>24511</c:v>
                </c:pt>
                <c:pt idx="30">
                  <c:v>25396</c:v>
                </c:pt>
                <c:pt idx="31">
                  <c:v>25147</c:v>
                </c:pt>
                <c:pt idx="32">
                  <c:v>23595</c:v>
                </c:pt>
                <c:pt idx="33">
                  <c:v>22968</c:v>
                </c:pt>
                <c:pt idx="34">
                  <c:v>22733</c:v>
                </c:pt>
                <c:pt idx="35">
                  <c:v>23190</c:v>
                </c:pt>
                <c:pt idx="36">
                  <c:v>23654</c:v>
                </c:pt>
                <c:pt idx="37">
                  <c:v>24450</c:v>
                </c:pt>
                <c:pt idx="38">
                  <c:v>25455</c:v>
                </c:pt>
                <c:pt idx="39">
                  <c:v>25511</c:v>
                </c:pt>
                <c:pt idx="40">
                  <c:v>26180</c:v>
                </c:pt>
                <c:pt idx="41">
                  <c:v>25968</c:v>
                </c:pt>
                <c:pt idx="42">
                  <c:v>26397</c:v>
                </c:pt>
                <c:pt idx="43">
                  <c:v>26751</c:v>
                </c:pt>
                <c:pt idx="44">
                  <c:v>26552</c:v>
                </c:pt>
                <c:pt idx="45">
                  <c:v>26757</c:v>
                </c:pt>
                <c:pt idx="46">
                  <c:v>27246</c:v>
                </c:pt>
                <c:pt idx="47">
                  <c:v>26527</c:v>
                </c:pt>
                <c:pt idx="48">
                  <c:v>25896</c:v>
                </c:pt>
                <c:pt idx="49">
                  <c:v>25219</c:v>
                </c:pt>
                <c:pt idx="50">
                  <c:v>24973</c:v>
                </c:pt>
                <c:pt idx="51">
                  <c:v>23764</c:v>
                </c:pt>
                <c:pt idx="52">
                  <c:v>23255</c:v>
                </c:pt>
                <c:pt idx="53">
                  <c:v>23083</c:v>
                </c:pt>
                <c:pt idx="54">
                  <c:v>21858</c:v>
                </c:pt>
                <c:pt idx="55">
                  <c:v>21163</c:v>
                </c:pt>
                <c:pt idx="56">
                  <c:v>20005</c:v>
                </c:pt>
                <c:pt idx="57">
                  <c:v>20006</c:v>
                </c:pt>
                <c:pt idx="58">
                  <c:v>19447</c:v>
                </c:pt>
                <c:pt idx="59">
                  <c:v>18651</c:v>
                </c:pt>
                <c:pt idx="60">
                  <c:v>18904</c:v>
                </c:pt>
                <c:pt idx="61">
                  <c:v>18975</c:v>
                </c:pt>
                <c:pt idx="62">
                  <c:v>18782</c:v>
                </c:pt>
                <c:pt idx="63">
                  <c:v>18779</c:v>
                </c:pt>
                <c:pt idx="64">
                  <c:v>18850</c:v>
                </c:pt>
                <c:pt idx="65">
                  <c:v>17003</c:v>
                </c:pt>
                <c:pt idx="66">
                  <c:v>17316</c:v>
                </c:pt>
                <c:pt idx="67">
                  <c:v>17177</c:v>
                </c:pt>
                <c:pt idx="68">
                  <c:v>16363</c:v>
                </c:pt>
                <c:pt idx="69">
                  <c:v>14262</c:v>
                </c:pt>
                <c:pt idx="70">
                  <c:v>13016</c:v>
                </c:pt>
                <c:pt idx="71">
                  <c:v>13027</c:v>
                </c:pt>
                <c:pt idx="72">
                  <c:v>13124</c:v>
                </c:pt>
                <c:pt idx="73">
                  <c:v>12168</c:v>
                </c:pt>
                <c:pt idx="74">
                  <c:v>12144</c:v>
                </c:pt>
                <c:pt idx="75">
                  <c:v>11158</c:v>
                </c:pt>
                <c:pt idx="76">
                  <c:v>10603</c:v>
                </c:pt>
                <c:pt idx="77">
                  <c:v>9897</c:v>
                </c:pt>
                <c:pt idx="78">
                  <c:v>9655</c:v>
                </c:pt>
                <c:pt idx="79">
                  <c:v>9045</c:v>
                </c:pt>
                <c:pt idx="80">
                  <c:v>8633</c:v>
                </c:pt>
                <c:pt idx="81">
                  <c:v>7824</c:v>
                </c:pt>
                <c:pt idx="82">
                  <c:v>7211</c:v>
                </c:pt>
                <c:pt idx="83">
                  <c:v>6562</c:v>
                </c:pt>
                <c:pt idx="84">
                  <c:v>6136</c:v>
                </c:pt>
                <c:pt idx="85">
                  <c:v>5287</c:v>
                </c:pt>
                <c:pt idx="86">
                  <c:v>4792</c:v>
                </c:pt>
                <c:pt idx="87">
                  <c:v>4306</c:v>
                </c:pt>
                <c:pt idx="88">
                  <c:v>3645</c:v>
                </c:pt>
                <c:pt idx="89">
                  <c:v>3135</c:v>
                </c:pt>
                <c:pt idx="90">
                  <c:v>10231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1109504"/>
        <c:axId val="161111040"/>
      </c:lineChart>
      <c:catAx>
        <c:axId val="161109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1111040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161111040"/>
        <c:scaling>
          <c:orientation val="minMax"/>
          <c:max val="300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11095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3093897637795274"/>
          <c:y val="0.53272586759988783"/>
          <c:w val="0.42598622047244283"/>
          <c:h val="0.1016526684164479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Persons Northern Ireland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3551439872832812E-2"/>
          <c:y val="0.10545754149152409"/>
          <c:w val="0.93536874792059443"/>
          <c:h val="0.81313677895525815"/>
        </c:manualLayout>
      </c:layout>
      <c:lineChart>
        <c:grouping val="standard"/>
        <c:varyColors val="0"/>
        <c:ser>
          <c:idx val="1"/>
          <c:order val="0"/>
          <c:tx>
            <c:strRef>
              <c:f>Persons!$C$22</c:f>
              <c:strCache>
                <c:ptCount val="1"/>
                <c:pt idx="0">
                  <c:v>Census count</c:v>
                </c:pt>
              </c:strCache>
            </c:strRef>
          </c:tx>
          <c:spPr>
            <a:ln w="38100">
              <a:solidFill>
                <a:srgbClr val="9BBB59"/>
              </a:solidFill>
              <a:prstDash val="sysDot"/>
            </a:ln>
          </c:spPr>
          <c:marker>
            <c:symbol val="none"/>
          </c:marker>
          <c:cat>
            <c:numRef>
              <c:f>Persons!$A$23:$A$113</c:f>
              <c:numCache>
                <c:formatCode>General</c:formatCode>
                <c:ptCount val="9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</c:numCache>
            </c:numRef>
          </c:cat>
          <c:val>
            <c:numRef>
              <c:f>Persons!$C$23:$C$113</c:f>
              <c:numCache>
                <c:formatCode>General</c:formatCode>
                <c:ptCount val="91"/>
                <c:pt idx="0">
                  <c:v>22006</c:v>
                </c:pt>
                <c:pt idx="1">
                  <c:v>21637</c:v>
                </c:pt>
                <c:pt idx="2">
                  <c:v>21916</c:v>
                </c:pt>
                <c:pt idx="3">
                  <c:v>22016</c:v>
                </c:pt>
                <c:pt idx="4">
                  <c:v>21264</c:v>
                </c:pt>
                <c:pt idx="5">
                  <c:v>20492</c:v>
                </c:pt>
                <c:pt idx="6">
                  <c:v>20035</c:v>
                </c:pt>
                <c:pt idx="7">
                  <c:v>19850</c:v>
                </c:pt>
                <c:pt idx="8">
                  <c:v>19368</c:v>
                </c:pt>
                <c:pt idx="9">
                  <c:v>19820</c:v>
                </c:pt>
                <c:pt idx="10">
                  <c:v>20036</c:v>
                </c:pt>
                <c:pt idx="11">
                  <c:v>21181</c:v>
                </c:pt>
                <c:pt idx="12">
                  <c:v>22113</c:v>
                </c:pt>
                <c:pt idx="13">
                  <c:v>22299</c:v>
                </c:pt>
                <c:pt idx="14">
                  <c:v>22708</c:v>
                </c:pt>
                <c:pt idx="15">
                  <c:v>22396</c:v>
                </c:pt>
                <c:pt idx="16">
                  <c:v>22877</c:v>
                </c:pt>
                <c:pt idx="17">
                  <c:v>23070</c:v>
                </c:pt>
                <c:pt idx="18">
                  <c:v>22628</c:v>
                </c:pt>
                <c:pt idx="19">
                  <c:v>21039</c:v>
                </c:pt>
                <c:pt idx="20">
                  <c:v>20603</c:v>
                </c:pt>
                <c:pt idx="21">
                  <c:v>20451</c:v>
                </c:pt>
                <c:pt idx="22">
                  <c:v>21226</c:v>
                </c:pt>
                <c:pt idx="23">
                  <c:v>21996</c:v>
                </c:pt>
                <c:pt idx="24">
                  <c:v>22281</c:v>
                </c:pt>
                <c:pt idx="25">
                  <c:v>22048</c:v>
                </c:pt>
                <c:pt idx="26">
                  <c:v>22083</c:v>
                </c:pt>
                <c:pt idx="27">
                  <c:v>21806</c:v>
                </c:pt>
                <c:pt idx="28">
                  <c:v>21719</c:v>
                </c:pt>
                <c:pt idx="29">
                  <c:v>21779</c:v>
                </c:pt>
                <c:pt idx="30">
                  <c:v>22472</c:v>
                </c:pt>
                <c:pt idx="31">
                  <c:v>22245</c:v>
                </c:pt>
                <c:pt idx="32">
                  <c:v>21023</c:v>
                </c:pt>
                <c:pt idx="33">
                  <c:v>20567</c:v>
                </c:pt>
                <c:pt idx="34">
                  <c:v>20325</c:v>
                </c:pt>
                <c:pt idx="35">
                  <c:v>20569</c:v>
                </c:pt>
                <c:pt idx="36">
                  <c:v>20975</c:v>
                </c:pt>
                <c:pt idx="37">
                  <c:v>21856</c:v>
                </c:pt>
                <c:pt idx="38">
                  <c:v>22652</c:v>
                </c:pt>
                <c:pt idx="39">
                  <c:v>22901</c:v>
                </c:pt>
                <c:pt idx="40">
                  <c:v>23724</c:v>
                </c:pt>
                <c:pt idx="41">
                  <c:v>23654</c:v>
                </c:pt>
                <c:pt idx="42">
                  <c:v>24127</c:v>
                </c:pt>
                <c:pt idx="43">
                  <c:v>24455</c:v>
                </c:pt>
                <c:pt idx="44">
                  <c:v>24470</c:v>
                </c:pt>
                <c:pt idx="45">
                  <c:v>24513</c:v>
                </c:pt>
                <c:pt idx="46">
                  <c:v>25178</c:v>
                </c:pt>
                <c:pt idx="47">
                  <c:v>24592</c:v>
                </c:pt>
                <c:pt idx="48">
                  <c:v>23986</c:v>
                </c:pt>
                <c:pt idx="49">
                  <c:v>23495</c:v>
                </c:pt>
                <c:pt idx="50">
                  <c:v>23461</c:v>
                </c:pt>
                <c:pt idx="51">
                  <c:v>22494</c:v>
                </c:pt>
                <c:pt idx="52">
                  <c:v>22034</c:v>
                </c:pt>
                <c:pt idx="53">
                  <c:v>21922</c:v>
                </c:pt>
                <c:pt idx="54">
                  <c:v>20824</c:v>
                </c:pt>
                <c:pt idx="55">
                  <c:v>20131</c:v>
                </c:pt>
                <c:pt idx="56">
                  <c:v>19102</c:v>
                </c:pt>
                <c:pt idx="57">
                  <c:v>19022</c:v>
                </c:pt>
                <c:pt idx="58">
                  <c:v>18576</c:v>
                </c:pt>
                <c:pt idx="59">
                  <c:v>17853</c:v>
                </c:pt>
                <c:pt idx="60">
                  <c:v>18090</c:v>
                </c:pt>
                <c:pt idx="61">
                  <c:v>18263</c:v>
                </c:pt>
                <c:pt idx="62">
                  <c:v>18033</c:v>
                </c:pt>
                <c:pt idx="63">
                  <c:v>18113</c:v>
                </c:pt>
                <c:pt idx="64">
                  <c:v>18184</c:v>
                </c:pt>
                <c:pt idx="65">
                  <c:v>16387</c:v>
                </c:pt>
                <c:pt idx="66">
                  <c:v>16655</c:v>
                </c:pt>
                <c:pt idx="67">
                  <c:v>16570</c:v>
                </c:pt>
                <c:pt idx="68">
                  <c:v>15798</c:v>
                </c:pt>
                <c:pt idx="69">
                  <c:v>13767</c:v>
                </c:pt>
                <c:pt idx="70">
                  <c:v>12589</c:v>
                </c:pt>
                <c:pt idx="71">
                  <c:v>12574</c:v>
                </c:pt>
                <c:pt idx="72">
                  <c:v>12701</c:v>
                </c:pt>
                <c:pt idx="73">
                  <c:v>11729</c:v>
                </c:pt>
                <c:pt idx="74">
                  <c:v>11750</c:v>
                </c:pt>
                <c:pt idx="75">
                  <c:v>10779</c:v>
                </c:pt>
                <c:pt idx="76">
                  <c:v>10246</c:v>
                </c:pt>
                <c:pt idx="77">
                  <c:v>9524</c:v>
                </c:pt>
                <c:pt idx="78">
                  <c:v>9336</c:v>
                </c:pt>
                <c:pt idx="79">
                  <c:v>8696</c:v>
                </c:pt>
                <c:pt idx="80">
                  <c:v>8322</c:v>
                </c:pt>
                <c:pt idx="81">
                  <c:v>7541</c:v>
                </c:pt>
                <c:pt idx="82">
                  <c:v>6943</c:v>
                </c:pt>
                <c:pt idx="83">
                  <c:v>6336</c:v>
                </c:pt>
                <c:pt idx="84">
                  <c:v>5903</c:v>
                </c:pt>
                <c:pt idx="85">
                  <c:v>5079</c:v>
                </c:pt>
                <c:pt idx="86">
                  <c:v>4619</c:v>
                </c:pt>
                <c:pt idx="87">
                  <c:v>4140</c:v>
                </c:pt>
                <c:pt idx="88">
                  <c:v>3506</c:v>
                </c:pt>
                <c:pt idx="89">
                  <c:v>3022</c:v>
                </c:pt>
                <c:pt idx="90">
                  <c:v>9850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Persons!$D$22</c:f>
              <c:strCache>
                <c:ptCount val="1"/>
                <c:pt idx="0">
                  <c:v>Census Estimate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numRef>
              <c:f>Persons!$A$23:$A$113</c:f>
              <c:numCache>
                <c:formatCode>General</c:formatCode>
                <c:ptCount val="9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</c:numCache>
            </c:numRef>
          </c:cat>
          <c:val>
            <c:numRef>
              <c:f>Persons!$D$23:$D$113</c:f>
              <c:numCache>
                <c:formatCode>General</c:formatCode>
                <c:ptCount val="91"/>
                <c:pt idx="0">
                  <c:v>25250</c:v>
                </c:pt>
                <c:pt idx="1">
                  <c:v>24792</c:v>
                </c:pt>
                <c:pt idx="2">
                  <c:v>25110</c:v>
                </c:pt>
                <c:pt idx="3">
                  <c:v>25146</c:v>
                </c:pt>
                <c:pt idx="4">
                  <c:v>24084</c:v>
                </c:pt>
                <c:pt idx="5">
                  <c:v>22989</c:v>
                </c:pt>
                <c:pt idx="6">
                  <c:v>22406</c:v>
                </c:pt>
                <c:pt idx="7">
                  <c:v>22267</c:v>
                </c:pt>
                <c:pt idx="8">
                  <c:v>21680</c:v>
                </c:pt>
                <c:pt idx="9">
                  <c:v>21945</c:v>
                </c:pt>
                <c:pt idx="10">
                  <c:v>22146</c:v>
                </c:pt>
                <c:pt idx="11">
                  <c:v>23307</c:v>
                </c:pt>
                <c:pt idx="12">
                  <c:v>24254</c:v>
                </c:pt>
                <c:pt idx="13">
                  <c:v>24427</c:v>
                </c:pt>
                <c:pt idx="14">
                  <c:v>24900</c:v>
                </c:pt>
                <c:pt idx="15">
                  <c:v>24620</c:v>
                </c:pt>
                <c:pt idx="16">
                  <c:v>25732</c:v>
                </c:pt>
                <c:pt idx="17">
                  <c:v>25708</c:v>
                </c:pt>
                <c:pt idx="18">
                  <c:v>25296</c:v>
                </c:pt>
                <c:pt idx="19">
                  <c:v>24885</c:v>
                </c:pt>
                <c:pt idx="20">
                  <c:v>24776</c:v>
                </c:pt>
                <c:pt idx="21">
                  <c:v>24791</c:v>
                </c:pt>
                <c:pt idx="22">
                  <c:v>25135</c:v>
                </c:pt>
                <c:pt idx="23">
                  <c:v>25522</c:v>
                </c:pt>
                <c:pt idx="24">
                  <c:v>25789</c:v>
                </c:pt>
                <c:pt idx="25">
                  <c:v>25270</c:v>
                </c:pt>
                <c:pt idx="26">
                  <c:v>25178</c:v>
                </c:pt>
                <c:pt idx="27">
                  <c:v>24705</c:v>
                </c:pt>
                <c:pt idx="28">
                  <c:v>24435</c:v>
                </c:pt>
                <c:pt idx="29">
                  <c:v>24511</c:v>
                </c:pt>
                <c:pt idx="30">
                  <c:v>25396</c:v>
                </c:pt>
                <c:pt idx="31">
                  <c:v>25147</c:v>
                </c:pt>
                <c:pt idx="32">
                  <c:v>23595</c:v>
                </c:pt>
                <c:pt idx="33">
                  <c:v>22968</c:v>
                </c:pt>
                <c:pt idx="34">
                  <c:v>22733</c:v>
                </c:pt>
                <c:pt idx="35">
                  <c:v>23190</c:v>
                </c:pt>
                <c:pt idx="36">
                  <c:v>23654</c:v>
                </c:pt>
                <c:pt idx="37">
                  <c:v>24450</c:v>
                </c:pt>
                <c:pt idx="38">
                  <c:v>25455</c:v>
                </c:pt>
                <c:pt idx="39">
                  <c:v>25511</c:v>
                </c:pt>
                <c:pt idx="40">
                  <c:v>26180</c:v>
                </c:pt>
                <c:pt idx="41">
                  <c:v>25968</c:v>
                </c:pt>
                <c:pt idx="42">
                  <c:v>26397</c:v>
                </c:pt>
                <c:pt idx="43">
                  <c:v>26751</c:v>
                </c:pt>
                <c:pt idx="44">
                  <c:v>26552</c:v>
                </c:pt>
                <c:pt idx="45">
                  <c:v>26757</c:v>
                </c:pt>
                <c:pt idx="46">
                  <c:v>27246</c:v>
                </c:pt>
                <c:pt idx="47">
                  <c:v>26527</c:v>
                </c:pt>
                <c:pt idx="48">
                  <c:v>25896</c:v>
                </c:pt>
                <c:pt idx="49">
                  <c:v>25219</c:v>
                </c:pt>
                <c:pt idx="50">
                  <c:v>24973</c:v>
                </c:pt>
                <c:pt idx="51">
                  <c:v>23764</c:v>
                </c:pt>
                <c:pt idx="52">
                  <c:v>23255</c:v>
                </c:pt>
                <c:pt idx="53">
                  <c:v>23083</c:v>
                </c:pt>
                <c:pt idx="54">
                  <c:v>21858</c:v>
                </c:pt>
                <c:pt idx="55">
                  <c:v>21163</c:v>
                </c:pt>
                <c:pt idx="56">
                  <c:v>20005</c:v>
                </c:pt>
                <c:pt idx="57">
                  <c:v>20006</c:v>
                </c:pt>
                <c:pt idx="58">
                  <c:v>19447</c:v>
                </c:pt>
                <c:pt idx="59">
                  <c:v>18651</c:v>
                </c:pt>
                <c:pt idx="60">
                  <c:v>18904</c:v>
                </c:pt>
                <c:pt idx="61">
                  <c:v>18975</c:v>
                </c:pt>
                <c:pt idx="62">
                  <c:v>18782</c:v>
                </c:pt>
                <c:pt idx="63">
                  <c:v>18779</c:v>
                </c:pt>
                <c:pt idx="64">
                  <c:v>18850</c:v>
                </c:pt>
                <c:pt idx="65">
                  <c:v>17003</c:v>
                </c:pt>
                <c:pt idx="66">
                  <c:v>17316</c:v>
                </c:pt>
                <c:pt idx="67">
                  <c:v>17177</c:v>
                </c:pt>
                <c:pt idx="68">
                  <c:v>16363</c:v>
                </c:pt>
                <c:pt idx="69">
                  <c:v>14262</c:v>
                </c:pt>
                <c:pt idx="70">
                  <c:v>13016</c:v>
                </c:pt>
                <c:pt idx="71">
                  <c:v>13027</c:v>
                </c:pt>
                <c:pt idx="72">
                  <c:v>13124</c:v>
                </c:pt>
                <c:pt idx="73">
                  <c:v>12168</c:v>
                </c:pt>
                <c:pt idx="74">
                  <c:v>12144</c:v>
                </c:pt>
                <c:pt idx="75">
                  <c:v>11158</c:v>
                </c:pt>
                <c:pt idx="76">
                  <c:v>10603</c:v>
                </c:pt>
                <c:pt idx="77">
                  <c:v>9897</c:v>
                </c:pt>
                <c:pt idx="78">
                  <c:v>9655</c:v>
                </c:pt>
                <c:pt idx="79">
                  <c:v>9045</c:v>
                </c:pt>
                <c:pt idx="80">
                  <c:v>8633</c:v>
                </c:pt>
                <c:pt idx="81">
                  <c:v>7824</c:v>
                </c:pt>
                <c:pt idx="82">
                  <c:v>7211</c:v>
                </c:pt>
                <c:pt idx="83">
                  <c:v>6562</c:v>
                </c:pt>
                <c:pt idx="84">
                  <c:v>6136</c:v>
                </c:pt>
                <c:pt idx="85">
                  <c:v>5287</c:v>
                </c:pt>
                <c:pt idx="86">
                  <c:v>4792</c:v>
                </c:pt>
                <c:pt idx="87">
                  <c:v>4306</c:v>
                </c:pt>
                <c:pt idx="88">
                  <c:v>3645</c:v>
                </c:pt>
                <c:pt idx="89">
                  <c:v>3135</c:v>
                </c:pt>
                <c:pt idx="90">
                  <c:v>10231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1220480"/>
        <c:axId val="161222016"/>
      </c:lineChart>
      <c:catAx>
        <c:axId val="161220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1222016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161222016"/>
        <c:scaling>
          <c:orientation val="minMax"/>
          <c:max val="300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12204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3093897637795274"/>
          <c:y val="0.53272586759988827"/>
          <c:w val="0.42598622047244306"/>
          <c:h val="0.1016526684164479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Persons Northern Ireland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3551439872832812E-2"/>
          <c:y val="0.10545754149152409"/>
          <c:w val="0.93536874792059443"/>
          <c:h val="0.81313677895525815"/>
        </c:manualLayout>
      </c:layout>
      <c:lineChart>
        <c:grouping val="standard"/>
        <c:varyColors val="0"/>
        <c:ser>
          <c:idx val="1"/>
          <c:order val="0"/>
          <c:tx>
            <c:strRef>
              <c:f>Persons!$C$22</c:f>
              <c:strCache>
                <c:ptCount val="1"/>
                <c:pt idx="0">
                  <c:v>Census count</c:v>
                </c:pt>
              </c:strCache>
            </c:strRef>
          </c:tx>
          <c:spPr>
            <a:ln w="38100">
              <a:solidFill>
                <a:srgbClr val="9BBB59"/>
              </a:solidFill>
              <a:prstDash val="sysDot"/>
            </a:ln>
          </c:spPr>
          <c:marker>
            <c:symbol val="none"/>
          </c:marker>
          <c:cat>
            <c:numRef>
              <c:f>Persons!$A$23:$A$113</c:f>
              <c:numCache>
                <c:formatCode>General</c:formatCode>
                <c:ptCount val="9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</c:numCache>
            </c:numRef>
          </c:cat>
          <c:val>
            <c:numRef>
              <c:f>Persons!$C$23:$C$113</c:f>
              <c:numCache>
                <c:formatCode>General</c:formatCode>
                <c:ptCount val="91"/>
                <c:pt idx="0">
                  <c:v>22006</c:v>
                </c:pt>
                <c:pt idx="1">
                  <c:v>21637</c:v>
                </c:pt>
                <c:pt idx="2">
                  <c:v>21916</c:v>
                </c:pt>
                <c:pt idx="3">
                  <c:v>22016</c:v>
                </c:pt>
                <c:pt idx="4">
                  <c:v>21264</c:v>
                </c:pt>
                <c:pt idx="5">
                  <c:v>20492</c:v>
                </c:pt>
                <c:pt idx="6">
                  <c:v>20035</c:v>
                </c:pt>
                <c:pt idx="7">
                  <c:v>19850</c:v>
                </c:pt>
                <c:pt idx="8">
                  <c:v>19368</c:v>
                </c:pt>
                <c:pt idx="9">
                  <c:v>19820</c:v>
                </c:pt>
                <c:pt idx="10">
                  <c:v>20036</c:v>
                </c:pt>
                <c:pt idx="11">
                  <c:v>21181</c:v>
                </c:pt>
                <c:pt idx="12">
                  <c:v>22113</c:v>
                </c:pt>
                <c:pt idx="13">
                  <c:v>22299</c:v>
                </c:pt>
                <c:pt idx="14">
                  <c:v>22708</c:v>
                </c:pt>
                <c:pt idx="15">
                  <c:v>22396</c:v>
                </c:pt>
                <c:pt idx="16">
                  <c:v>22877</c:v>
                </c:pt>
                <c:pt idx="17">
                  <c:v>23070</c:v>
                </c:pt>
                <c:pt idx="18">
                  <c:v>22628</c:v>
                </c:pt>
                <c:pt idx="19">
                  <c:v>21039</c:v>
                </c:pt>
                <c:pt idx="20">
                  <c:v>20603</c:v>
                </c:pt>
                <c:pt idx="21">
                  <c:v>20451</c:v>
                </c:pt>
                <c:pt idx="22">
                  <c:v>21226</c:v>
                </c:pt>
                <c:pt idx="23">
                  <c:v>21996</c:v>
                </c:pt>
                <c:pt idx="24">
                  <c:v>22281</c:v>
                </c:pt>
                <c:pt idx="25">
                  <c:v>22048</c:v>
                </c:pt>
                <c:pt idx="26">
                  <c:v>22083</c:v>
                </c:pt>
                <c:pt idx="27">
                  <c:v>21806</c:v>
                </c:pt>
                <c:pt idx="28">
                  <c:v>21719</c:v>
                </c:pt>
                <c:pt idx="29">
                  <c:v>21779</c:v>
                </c:pt>
                <c:pt idx="30">
                  <c:v>22472</c:v>
                </c:pt>
                <c:pt idx="31">
                  <c:v>22245</c:v>
                </c:pt>
                <c:pt idx="32">
                  <c:v>21023</c:v>
                </c:pt>
                <c:pt idx="33">
                  <c:v>20567</c:v>
                </c:pt>
                <c:pt idx="34">
                  <c:v>20325</c:v>
                </c:pt>
                <c:pt idx="35">
                  <c:v>20569</c:v>
                </c:pt>
                <c:pt idx="36">
                  <c:v>20975</c:v>
                </c:pt>
                <c:pt idx="37">
                  <c:v>21856</c:v>
                </c:pt>
                <c:pt idx="38">
                  <c:v>22652</c:v>
                </c:pt>
                <c:pt idx="39">
                  <c:v>22901</c:v>
                </c:pt>
                <c:pt idx="40">
                  <c:v>23724</c:v>
                </c:pt>
                <c:pt idx="41">
                  <c:v>23654</c:v>
                </c:pt>
                <c:pt idx="42">
                  <c:v>24127</c:v>
                </c:pt>
                <c:pt idx="43">
                  <c:v>24455</c:v>
                </c:pt>
                <c:pt idx="44">
                  <c:v>24470</c:v>
                </c:pt>
                <c:pt idx="45">
                  <c:v>24513</c:v>
                </c:pt>
                <c:pt idx="46">
                  <c:v>25178</c:v>
                </c:pt>
                <c:pt idx="47">
                  <c:v>24592</c:v>
                </c:pt>
                <c:pt idx="48">
                  <c:v>23986</c:v>
                </c:pt>
                <c:pt idx="49">
                  <c:v>23495</c:v>
                </c:pt>
                <c:pt idx="50">
                  <c:v>23461</c:v>
                </c:pt>
                <c:pt idx="51">
                  <c:v>22494</c:v>
                </c:pt>
                <c:pt idx="52">
                  <c:v>22034</c:v>
                </c:pt>
                <c:pt idx="53">
                  <c:v>21922</c:v>
                </c:pt>
                <c:pt idx="54">
                  <c:v>20824</c:v>
                </c:pt>
                <c:pt idx="55">
                  <c:v>20131</c:v>
                </c:pt>
                <c:pt idx="56">
                  <c:v>19102</c:v>
                </c:pt>
                <c:pt idx="57">
                  <c:v>19022</c:v>
                </c:pt>
                <c:pt idx="58">
                  <c:v>18576</c:v>
                </c:pt>
                <c:pt idx="59">
                  <c:v>17853</c:v>
                </c:pt>
                <c:pt idx="60">
                  <c:v>18090</c:v>
                </c:pt>
                <c:pt idx="61">
                  <c:v>18263</c:v>
                </c:pt>
                <c:pt idx="62">
                  <c:v>18033</c:v>
                </c:pt>
                <c:pt idx="63">
                  <c:v>18113</c:v>
                </c:pt>
                <c:pt idx="64">
                  <c:v>18184</c:v>
                </c:pt>
                <c:pt idx="65">
                  <c:v>16387</c:v>
                </c:pt>
                <c:pt idx="66">
                  <c:v>16655</c:v>
                </c:pt>
                <c:pt idx="67">
                  <c:v>16570</c:v>
                </c:pt>
                <c:pt idx="68">
                  <c:v>15798</c:v>
                </c:pt>
                <c:pt idx="69">
                  <c:v>13767</c:v>
                </c:pt>
                <c:pt idx="70">
                  <c:v>12589</c:v>
                </c:pt>
                <c:pt idx="71">
                  <c:v>12574</c:v>
                </c:pt>
                <c:pt idx="72">
                  <c:v>12701</c:v>
                </c:pt>
                <c:pt idx="73">
                  <c:v>11729</c:v>
                </c:pt>
                <c:pt idx="74">
                  <c:v>11750</c:v>
                </c:pt>
                <c:pt idx="75">
                  <c:v>10779</c:v>
                </c:pt>
                <c:pt idx="76">
                  <c:v>10246</c:v>
                </c:pt>
                <c:pt idx="77">
                  <c:v>9524</c:v>
                </c:pt>
                <c:pt idx="78">
                  <c:v>9336</c:v>
                </c:pt>
                <c:pt idx="79">
                  <c:v>8696</c:v>
                </c:pt>
                <c:pt idx="80">
                  <c:v>8322</c:v>
                </c:pt>
                <c:pt idx="81">
                  <c:v>7541</c:v>
                </c:pt>
                <c:pt idx="82">
                  <c:v>6943</c:v>
                </c:pt>
                <c:pt idx="83">
                  <c:v>6336</c:v>
                </c:pt>
                <c:pt idx="84">
                  <c:v>5903</c:v>
                </c:pt>
                <c:pt idx="85">
                  <c:v>5079</c:v>
                </c:pt>
                <c:pt idx="86">
                  <c:v>4619</c:v>
                </c:pt>
                <c:pt idx="87">
                  <c:v>4140</c:v>
                </c:pt>
                <c:pt idx="88">
                  <c:v>3506</c:v>
                </c:pt>
                <c:pt idx="89">
                  <c:v>3022</c:v>
                </c:pt>
                <c:pt idx="90">
                  <c:v>9850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Persons!$D$22</c:f>
              <c:strCache>
                <c:ptCount val="1"/>
                <c:pt idx="0">
                  <c:v>Census Estimate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numRef>
              <c:f>Persons!$A$23:$A$113</c:f>
              <c:numCache>
                <c:formatCode>General</c:formatCode>
                <c:ptCount val="9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</c:numCache>
            </c:numRef>
          </c:cat>
          <c:val>
            <c:numRef>
              <c:f>Persons!$D$23:$D$113</c:f>
              <c:numCache>
                <c:formatCode>General</c:formatCode>
                <c:ptCount val="91"/>
                <c:pt idx="0">
                  <c:v>25250</c:v>
                </c:pt>
                <c:pt idx="1">
                  <c:v>24792</c:v>
                </c:pt>
                <c:pt idx="2">
                  <c:v>25110</c:v>
                </c:pt>
                <c:pt idx="3">
                  <c:v>25146</c:v>
                </c:pt>
                <c:pt idx="4">
                  <c:v>24084</c:v>
                </c:pt>
                <c:pt idx="5">
                  <c:v>22989</c:v>
                </c:pt>
                <c:pt idx="6">
                  <c:v>22406</c:v>
                </c:pt>
                <c:pt idx="7">
                  <c:v>22267</c:v>
                </c:pt>
                <c:pt idx="8">
                  <c:v>21680</c:v>
                </c:pt>
                <c:pt idx="9">
                  <c:v>21945</c:v>
                </c:pt>
                <c:pt idx="10">
                  <c:v>22146</c:v>
                </c:pt>
                <c:pt idx="11">
                  <c:v>23307</c:v>
                </c:pt>
                <c:pt idx="12">
                  <c:v>24254</c:v>
                </c:pt>
                <c:pt idx="13">
                  <c:v>24427</c:v>
                </c:pt>
                <c:pt idx="14">
                  <c:v>24900</c:v>
                </c:pt>
                <c:pt idx="15">
                  <c:v>24620</c:v>
                </c:pt>
                <c:pt idx="16">
                  <c:v>25732</c:v>
                </c:pt>
                <c:pt idx="17">
                  <c:v>25708</c:v>
                </c:pt>
                <c:pt idx="18">
                  <c:v>25296</c:v>
                </c:pt>
                <c:pt idx="19">
                  <c:v>24885</c:v>
                </c:pt>
                <c:pt idx="20">
                  <c:v>24776</c:v>
                </c:pt>
                <c:pt idx="21">
                  <c:v>24791</c:v>
                </c:pt>
                <c:pt idx="22">
                  <c:v>25135</c:v>
                </c:pt>
                <c:pt idx="23">
                  <c:v>25522</c:v>
                </c:pt>
                <c:pt idx="24">
                  <c:v>25789</c:v>
                </c:pt>
                <c:pt idx="25">
                  <c:v>25270</c:v>
                </c:pt>
                <c:pt idx="26">
                  <c:v>25178</c:v>
                </c:pt>
                <c:pt idx="27">
                  <c:v>24705</c:v>
                </c:pt>
                <c:pt idx="28">
                  <c:v>24435</c:v>
                </c:pt>
                <c:pt idx="29">
                  <c:v>24511</c:v>
                </c:pt>
                <c:pt idx="30">
                  <c:v>25396</c:v>
                </c:pt>
                <c:pt idx="31">
                  <c:v>25147</c:v>
                </c:pt>
                <c:pt idx="32">
                  <c:v>23595</c:v>
                </c:pt>
                <c:pt idx="33">
                  <c:v>22968</c:v>
                </c:pt>
                <c:pt idx="34">
                  <c:v>22733</c:v>
                </c:pt>
                <c:pt idx="35">
                  <c:v>23190</c:v>
                </c:pt>
                <c:pt idx="36">
                  <c:v>23654</c:v>
                </c:pt>
                <c:pt idx="37">
                  <c:v>24450</c:v>
                </c:pt>
                <c:pt idx="38">
                  <c:v>25455</c:v>
                </c:pt>
                <c:pt idx="39">
                  <c:v>25511</c:v>
                </c:pt>
                <c:pt idx="40">
                  <c:v>26180</c:v>
                </c:pt>
                <c:pt idx="41">
                  <c:v>25968</c:v>
                </c:pt>
                <c:pt idx="42">
                  <c:v>26397</c:v>
                </c:pt>
                <c:pt idx="43">
                  <c:v>26751</c:v>
                </c:pt>
                <c:pt idx="44">
                  <c:v>26552</c:v>
                </c:pt>
                <c:pt idx="45">
                  <c:v>26757</c:v>
                </c:pt>
                <c:pt idx="46">
                  <c:v>27246</c:v>
                </c:pt>
                <c:pt idx="47">
                  <c:v>26527</c:v>
                </c:pt>
                <c:pt idx="48">
                  <c:v>25896</c:v>
                </c:pt>
                <c:pt idx="49">
                  <c:v>25219</c:v>
                </c:pt>
                <c:pt idx="50">
                  <c:v>24973</c:v>
                </c:pt>
                <c:pt idx="51">
                  <c:v>23764</c:v>
                </c:pt>
                <c:pt idx="52">
                  <c:v>23255</c:v>
                </c:pt>
                <c:pt idx="53">
                  <c:v>23083</c:v>
                </c:pt>
                <c:pt idx="54">
                  <c:v>21858</c:v>
                </c:pt>
                <c:pt idx="55">
                  <c:v>21163</c:v>
                </c:pt>
                <c:pt idx="56">
                  <c:v>20005</c:v>
                </c:pt>
                <c:pt idx="57">
                  <c:v>20006</c:v>
                </c:pt>
                <c:pt idx="58">
                  <c:v>19447</c:v>
                </c:pt>
                <c:pt idx="59">
                  <c:v>18651</c:v>
                </c:pt>
                <c:pt idx="60">
                  <c:v>18904</c:v>
                </c:pt>
                <c:pt idx="61">
                  <c:v>18975</c:v>
                </c:pt>
                <c:pt idx="62">
                  <c:v>18782</c:v>
                </c:pt>
                <c:pt idx="63">
                  <c:v>18779</c:v>
                </c:pt>
                <c:pt idx="64">
                  <c:v>18850</c:v>
                </c:pt>
                <c:pt idx="65">
                  <c:v>17003</c:v>
                </c:pt>
                <c:pt idx="66">
                  <c:v>17316</c:v>
                </c:pt>
                <c:pt idx="67">
                  <c:v>17177</c:v>
                </c:pt>
                <c:pt idx="68">
                  <c:v>16363</c:v>
                </c:pt>
                <c:pt idx="69">
                  <c:v>14262</c:v>
                </c:pt>
                <c:pt idx="70">
                  <c:v>13016</c:v>
                </c:pt>
                <c:pt idx="71">
                  <c:v>13027</c:v>
                </c:pt>
                <c:pt idx="72">
                  <c:v>13124</c:v>
                </c:pt>
                <c:pt idx="73">
                  <c:v>12168</c:v>
                </c:pt>
                <c:pt idx="74">
                  <c:v>12144</c:v>
                </c:pt>
                <c:pt idx="75">
                  <c:v>11158</c:v>
                </c:pt>
                <c:pt idx="76">
                  <c:v>10603</c:v>
                </c:pt>
                <c:pt idx="77">
                  <c:v>9897</c:v>
                </c:pt>
                <c:pt idx="78">
                  <c:v>9655</c:v>
                </c:pt>
                <c:pt idx="79">
                  <c:v>9045</c:v>
                </c:pt>
                <c:pt idx="80">
                  <c:v>8633</c:v>
                </c:pt>
                <c:pt idx="81">
                  <c:v>7824</c:v>
                </c:pt>
                <c:pt idx="82">
                  <c:v>7211</c:v>
                </c:pt>
                <c:pt idx="83">
                  <c:v>6562</c:v>
                </c:pt>
                <c:pt idx="84">
                  <c:v>6136</c:v>
                </c:pt>
                <c:pt idx="85">
                  <c:v>5287</c:v>
                </c:pt>
                <c:pt idx="86">
                  <c:v>4792</c:v>
                </c:pt>
                <c:pt idx="87">
                  <c:v>4306</c:v>
                </c:pt>
                <c:pt idx="88">
                  <c:v>3645</c:v>
                </c:pt>
                <c:pt idx="89">
                  <c:v>3135</c:v>
                </c:pt>
                <c:pt idx="90">
                  <c:v>10231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Persons!$F$22</c:f>
              <c:strCache>
                <c:ptCount val="1"/>
                <c:pt idx="0">
                  <c:v>ADPE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numRef>
              <c:f>Persons!$A$23:$A$113</c:f>
              <c:numCache>
                <c:formatCode>General</c:formatCode>
                <c:ptCount val="9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</c:numCache>
            </c:numRef>
          </c:cat>
          <c:val>
            <c:numRef>
              <c:f>Persons!$F$23:$F$113</c:f>
              <c:numCache>
                <c:formatCode>General</c:formatCode>
                <c:ptCount val="91"/>
                <c:pt idx="0">
                  <c:v>25273</c:v>
                </c:pt>
                <c:pt idx="1">
                  <c:v>25315</c:v>
                </c:pt>
                <c:pt idx="2">
                  <c:v>25228</c:v>
                </c:pt>
                <c:pt idx="3">
                  <c:v>25140</c:v>
                </c:pt>
                <c:pt idx="4">
                  <c:v>23867</c:v>
                </c:pt>
                <c:pt idx="5">
                  <c:v>22916</c:v>
                </c:pt>
                <c:pt idx="6">
                  <c:v>22700</c:v>
                </c:pt>
                <c:pt idx="7">
                  <c:v>22398</c:v>
                </c:pt>
                <c:pt idx="8">
                  <c:v>21830</c:v>
                </c:pt>
                <c:pt idx="9">
                  <c:v>21772</c:v>
                </c:pt>
                <c:pt idx="10">
                  <c:v>21852</c:v>
                </c:pt>
                <c:pt idx="11">
                  <c:v>22520</c:v>
                </c:pt>
                <c:pt idx="12">
                  <c:v>23637</c:v>
                </c:pt>
                <c:pt idx="13">
                  <c:v>23923</c:v>
                </c:pt>
                <c:pt idx="14">
                  <c:v>24743</c:v>
                </c:pt>
                <c:pt idx="15">
                  <c:v>23759</c:v>
                </c:pt>
                <c:pt idx="16">
                  <c:v>24218</c:v>
                </c:pt>
                <c:pt idx="17">
                  <c:v>24575</c:v>
                </c:pt>
                <c:pt idx="18">
                  <c:v>24983</c:v>
                </c:pt>
                <c:pt idx="19">
                  <c:v>24607</c:v>
                </c:pt>
                <c:pt idx="20">
                  <c:v>24182</c:v>
                </c:pt>
                <c:pt idx="21">
                  <c:v>23999</c:v>
                </c:pt>
                <c:pt idx="22">
                  <c:v>24301</c:v>
                </c:pt>
                <c:pt idx="23">
                  <c:v>25274</c:v>
                </c:pt>
                <c:pt idx="24">
                  <c:v>25491</c:v>
                </c:pt>
                <c:pt idx="25">
                  <c:v>25381</c:v>
                </c:pt>
                <c:pt idx="26">
                  <c:v>25447</c:v>
                </c:pt>
                <c:pt idx="27">
                  <c:v>24977</c:v>
                </c:pt>
                <c:pt idx="28">
                  <c:v>25109</c:v>
                </c:pt>
                <c:pt idx="29">
                  <c:v>24820</c:v>
                </c:pt>
                <c:pt idx="30">
                  <c:v>25056</c:v>
                </c:pt>
                <c:pt idx="31">
                  <c:v>25526</c:v>
                </c:pt>
                <c:pt idx="32">
                  <c:v>24356</c:v>
                </c:pt>
                <c:pt idx="33">
                  <c:v>22868</c:v>
                </c:pt>
                <c:pt idx="34">
                  <c:v>22437</c:v>
                </c:pt>
                <c:pt idx="35">
                  <c:v>23041</c:v>
                </c:pt>
                <c:pt idx="36">
                  <c:v>22747</c:v>
                </c:pt>
                <c:pt idx="37">
                  <c:v>23552</c:v>
                </c:pt>
                <c:pt idx="38">
                  <c:v>24585</c:v>
                </c:pt>
                <c:pt idx="39">
                  <c:v>24572</c:v>
                </c:pt>
                <c:pt idx="40">
                  <c:v>25517</c:v>
                </c:pt>
                <c:pt idx="41">
                  <c:v>25329</c:v>
                </c:pt>
                <c:pt idx="42">
                  <c:v>25736</c:v>
                </c:pt>
                <c:pt idx="43">
                  <c:v>25893</c:v>
                </c:pt>
                <c:pt idx="44">
                  <c:v>25946</c:v>
                </c:pt>
                <c:pt idx="45">
                  <c:v>25961</c:v>
                </c:pt>
                <c:pt idx="46">
                  <c:v>26260</c:v>
                </c:pt>
                <c:pt idx="47">
                  <c:v>25965</c:v>
                </c:pt>
                <c:pt idx="48">
                  <c:v>25369</c:v>
                </c:pt>
                <c:pt idx="49">
                  <c:v>24735</c:v>
                </c:pt>
                <c:pt idx="50">
                  <c:v>24611</c:v>
                </c:pt>
                <c:pt idx="51">
                  <c:v>23567</c:v>
                </c:pt>
                <c:pt idx="52">
                  <c:v>22984</c:v>
                </c:pt>
                <c:pt idx="53">
                  <c:v>22803</c:v>
                </c:pt>
                <c:pt idx="54">
                  <c:v>21678</c:v>
                </c:pt>
                <c:pt idx="55">
                  <c:v>21008</c:v>
                </c:pt>
                <c:pt idx="56">
                  <c:v>19614</c:v>
                </c:pt>
                <c:pt idx="57">
                  <c:v>19454</c:v>
                </c:pt>
                <c:pt idx="58">
                  <c:v>19402</c:v>
                </c:pt>
                <c:pt idx="59">
                  <c:v>18179</c:v>
                </c:pt>
                <c:pt idx="60">
                  <c:v>18587</c:v>
                </c:pt>
                <c:pt idx="61">
                  <c:v>18681</c:v>
                </c:pt>
                <c:pt idx="62">
                  <c:v>18473</c:v>
                </c:pt>
                <c:pt idx="63">
                  <c:v>18418</c:v>
                </c:pt>
                <c:pt idx="64">
                  <c:v>18837</c:v>
                </c:pt>
                <c:pt idx="65">
                  <c:v>17163</c:v>
                </c:pt>
                <c:pt idx="66">
                  <c:v>16641</c:v>
                </c:pt>
                <c:pt idx="67">
                  <c:v>16715</c:v>
                </c:pt>
                <c:pt idx="68">
                  <c:v>16542</c:v>
                </c:pt>
                <c:pt idx="69">
                  <c:v>14531</c:v>
                </c:pt>
                <c:pt idx="70">
                  <c:v>13078</c:v>
                </c:pt>
                <c:pt idx="71">
                  <c:v>12889</c:v>
                </c:pt>
                <c:pt idx="72">
                  <c:v>12687</c:v>
                </c:pt>
                <c:pt idx="73">
                  <c:v>12422</c:v>
                </c:pt>
                <c:pt idx="74">
                  <c:v>11993</c:v>
                </c:pt>
                <c:pt idx="75">
                  <c:v>11309</c:v>
                </c:pt>
                <c:pt idx="76">
                  <c:v>10486</c:v>
                </c:pt>
                <c:pt idx="77">
                  <c:v>9889</c:v>
                </c:pt>
                <c:pt idx="78">
                  <c:v>9551</c:v>
                </c:pt>
                <c:pt idx="79">
                  <c:v>8993</c:v>
                </c:pt>
                <c:pt idx="80">
                  <c:v>8519</c:v>
                </c:pt>
                <c:pt idx="81">
                  <c:v>7897</c:v>
                </c:pt>
                <c:pt idx="82">
                  <c:v>7213</c:v>
                </c:pt>
                <c:pt idx="83">
                  <c:v>6533</c:v>
                </c:pt>
                <c:pt idx="84">
                  <c:v>6115</c:v>
                </c:pt>
                <c:pt idx="85">
                  <c:v>5371</c:v>
                </c:pt>
                <c:pt idx="86">
                  <c:v>4832</c:v>
                </c:pt>
                <c:pt idx="87">
                  <c:v>4156</c:v>
                </c:pt>
                <c:pt idx="88">
                  <c:v>3799</c:v>
                </c:pt>
                <c:pt idx="89">
                  <c:v>3047</c:v>
                </c:pt>
                <c:pt idx="90">
                  <c:v>10223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1259904"/>
        <c:axId val="161261440"/>
      </c:lineChart>
      <c:catAx>
        <c:axId val="161259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1261440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161261440"/>
        <c:scaling>
          <c:orientation val="minMax"/>
          <c:max val="300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12599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3093897637795274"/>
          <c:y val="0.53272586759988827"/>
          <c:w val="0.42598622047244306"/>
          <c:h val="0.1016526684164479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ADPE &amp; Census Count (Northern Ireland)</a:t>
            </a:r>
          </a:p>
        </c:rich>
      </c:tx>
      <c:layout>
        <c:manualLayout>
          <c:xMode val="edge"/>
          <c:yMode val="edge"/>
          <c:x val="0.28826989309263296"/>
          <c:y val="1.388888888888896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201513025606793E-2"/>
          <c:y val="7.7921405657626133E-2"/>
          <c:w val="0.94798486974393159"/>
          <c:h val="0.9015183727034120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'5 Yr Error'!$G$27</c:f>
              <c:strCache>
                <c:ptCount val="1"/>
                <c:pt idx="0">
                  <c:v>CC %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cat>
            <c:strRef>
              <c:f>'5 Yr Error'!$A$28:$A$46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&gt;90</c:v>
                </c:pt>
              </c:strCache>
            </c:strRef>
          </c:cat>
          <c:val>
            <c:numRef>
              <c:f>'5 Yr Error'!$G$28:$G$46</c:f>
              <c:numCache>
                <c:formatCode>0%</c:formatCode>
                <c:ptCount val="19"/>
                <c:pt idx="0">
                  <c:v>-0.12496181119454552</c:v>
                </c:pt>
                <c:pt idx="1">
                  <c:v>-0.10533126061444731</c:v>
                </c:pt>
                <c:pt idx="2">
                  <c:v>-8.9865080565217151E-2</c:v>
                </c:pt>
                <c:pt idx="3">
                  <c:v>-0.11272882819369301</c:v>
                </c:pt>
                <c:pt idx="4">
                  <c:v>-0.154396768587369</c:v>
                </c:pt>
                <c:pt idx="5">
                  <c:v>-0.11816372412348256</c:v>
                </c:pt>
                <c:pt idx="6">
                  <c:v>-0.11020619330935665</c:v>
                </c:pt>
                <c:pt idx="7">
                  <c:v>-0.10884181253067239</c:v>
                </c:pt>
                <c:pt idx="8">
                  <c:v>-8.6599720890722667E-2</c:v>
                </c:pt>
                <c:pt idx="9">
                  <c:v>-7.5057920923696717E-2</c:v>
                </c:pt>
                <c:pt idx="10">
                  <c:v>-5.30047121000915E-2</c:v>
                </c:pt>
                <c:pt idx="11">
                  <c:v>-4.6216455798210966E-2</c:v>
                </c:pt>
                <c:pt idx="12">
                  <c:v>-3.825432177325274E-2</c:v>
                </c:pt>
                <c:pt idx="13">
                  <c:v>-3.5849539094750416E-2</c:v>
                </c:pt>
                <c:pt idx="14">
                  <c:v>-3.3648923265961916E-2</c:v>
                </c:pt>
                <c:pt idx="15">
                  <c:v>-3.5287342626792305E-2</c:v>
                </c:pt>
                <c:pt idx="16">
                  <c:v>-3.6325138865973813E-2</c:v>
                </c:pt>
                <c:pt idx="17">
                  <c:v>-3.7751004016064363E-2</c:v>
                </c:pt>
                <c:pt idx="18">
                  <c:v>-3.7239761509138956E-2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2820864"/>
        <c:axId val="162822400"/>
      </c:barChart>
      <c:lineChart>
        <c:grouping val="standard"/>
        <c:varyColors val="0"/>
        <c:ser>
          <c:idx val="2"/>
          <c:order val="1"/>
          <c:tx>
            <c:strRef>
              <c:f>'5 Yr Error'!$H$27</c:f>
              <c:strCache>
                <c:ptCount val="1"/>
              </c:strCache>
            </c:strRef>
          </c:tx>
          <c:spPr>
            <a:ln w="38100">
              <a:noFill/>
            </a:ln>
          </c:spPr>
          <c:marker>
            <c:symbol val="none"/>
          </c:marker>
          <c:cat>
            <c:strRef>
              <c:f>'5 Yr Error'!$A$28:$A$46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&gt;90</c:v>
                </c:pt>
              </c:strCache>
            </c:strRef>
          </c:cat>
          <c:val>
            <c:numRef>
              <c:f>'5 Yr Error'!$H$28:$H$46</c:f>
              <c:numCache>
                <c:formatCode>0%</c:formatCode>
                <c:ptCount val="19"/>
                <c:pt idx="0">
                  <c:v>-3.0000000000000002E-2</c:v>
                </c:pt>
                <c:pt idx="1">
                  <c:v>-3.0000000000000002E-2</c:v>
                </c:pt>
                <c:pt idx="2">
                  <c:v>-3.0000000000000002E-2</c:v>
                </c:pt>
                <c:pt idx="3">
                  <c:v>-3.0000000000000002E-2</c:v>
                </c:pt>
                <c:pt idx="4">
                  <c:v>-3.0000000000000002E-2</c:v>
                </c:pt>
                <c:pt idx="5">
                  <c:v>-3.0000000000000002E-2</c:v>
                </c:pt>
                <c:pt idx="6">
                  <c:v>-3.0000000000000002E-2</c:v>
                </c:pt>
                <c:pt idx="7">
                  <c:v>-3.0000000000000002E-2</c:v>
                </c:pt>
                <c:pt idx="8">
                  <c:v>-3.0000000000000002E-2</c:v>
                </c:pt>
                <c:pt idx="9">
                  <c:v>-3.0000000000000002E-2</c:v>
                </c:pt>
                <c:pt idx="10">
                  <c:v>-3.0000000000000002E-2</c:v>
                </c:pt>
                <c:pt idx="11">
                  <c:v>-3.0000000000000002E-2</c:v>
                </c:pt>
                <c:pt idx="12">
                  <c:v>-3.0000000000000002E-2</c:v>
                </c:pt>
                <c:pt idx="13">
                  <c:v>-3.0000000000000002E-2</c:v>
                </c:pt>
                <c:pt idx="14">
                  <c:v>-3.0000000000000002E-2</c:v>
                </c:pt>
                <c:pt idx="15">
                  <c:v>-3.0000000000000002E-2</c:v>
                </c:pt>
                <c:pt idx="16">
                  <c:v>-3.0000000000000002E-2</c:v>
                </c:pt>
                <c:pt idx="17">
                  <c:v>-3.0000000000000002E-2</c:v>
                </c:pt>
                <c:pt idx="18">
                  <c:v>-3.0000000000000002E-2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'5 Yr Error'!$I$27</c:f>
              <c:strCache>
                <c:ptCount val="1"/>
              </c:strCache>
            </c:strRef>
          </c:tx>
          <c:spPr>
            <a:ln w="38100">
              <a:noFill/>
            </a:ln>
          </c:spPr>
          <c:marker>
            <c:symbol val="none"/>
          </c:marker>
          <c:cat>
            <c:strRef>
              <c:f>'5 Yr Error'!$A$28:$A$46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&gt;90</c:v>
                </c:pt>
              </c:strCache>
            </c:strRef>
          </c:cat>
          <c:val>
            <c:numRef>
              <c:f>'5 Yr Error'!$I$28:$I$46</c:f>
              <c:numCache>
                <c:formatCode>0%</c:formatCode>
                <c:ptCount val="19"/>
                <c:pt idx="0">
                  <c:v>3.0000000000000002E-2</c:v>
                </c:pt>
                <c:pt idx="1">
                  <c:v>3.0000000000000002E-2</c:v>
                </c:pt>
                <c:pt idx="2">
                  <c:v>3.0000000000000002E-2</c:v>
                </c:pt>
                <c:pt idx="3">
                  <c:v>3.0000000000000002E-2</c:v>
                </c:pt>
                <c:pt idx="4">
                  <c:v>3.0000000000000002E-2</c:v>
                </c:pt>
                <c:pt idx="5">
                  <c:v>3.0000000000000002E-2</c:v>
                </c:pt>
                <c:pt idx="6">
                  <c:v>3.0000000000000002E-2</c:v>
                </c:pt>
                <c:pt idx="7">
                  <c:v>3.0000000000000002E-2</c:v>
                </c:pt>
                <c:pt idx="8">
                  <c:v>3.0000000000000002E-2</c:v>
                </c:pt>
                <c:pt idx="9">
                  <c:v>3.0000000000000002E-2</c:v>
                </c:pt>
                <c:pt idx="10">
                  <c:v>3.0000000000000002E-2</c:v>
                </c:pt>
                <c:pt idx="11">
                  <c:v>3.0000000000000002E-2</c:v>
                </c:pt>
                <c:pt idx="12">
                  <c:v>3.0000000000000002E-2</c:v>
                </c:pt>
                <c:pt idx="13">
                  <c:v>3.0000000000000002E-2</c:v>
                </c:pt>
                <c:pt idx="14">
                  <c:v>3.0000000000000002E-2</c:v>
                </c:pt>
                <c:pt idx="15">
                  <c:v>3.0000000000000002E-2</c:v>
                </c:pt>
                <c:pt idx="16">
                  <c:v>3.0000000000000002E-2</c:v>
                </c:pt>
                <c:pt idx="17">
                  <c:v>3.0000000000000002E-2</c:v>
                </c:pt>
                <c:pt idx="18">
                  <c:v>3.0000000000000002E-2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2820864"/>
        <c:axId val="162822400"/>
      </c:lineChart>
      <c:catAx>
        <c:axId val="162820864"/>
        <c:scaling>
          <c:orientation val="minMax"/>
        </c:scaling>
        <c:delete val="0"/>
        <c:axPos val="b"/>
        <c:majorTickMark val="out"/>
        <c:minorTickMark val="none"/>
        <c:tickLblPos val="nextTo"/>
        <c:crossAx val="162822400"/>
        <c:crosses val="autoZero"/>
        <c:auto val="1"/>
        <c:lblAlgn val="ctr"/>
        <c:lblOffset val="100"/>
        <c:noMultiLvlLbl val="0"/>
      </c:catAx>
      <c:valAx>
        <c:axId val="16282240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62820864"/>
        <c:crosses val="autoZero"/>
        <c:crossBetween val="between"/>
      </c:valAx>
    </c:plotArea>
    <c:legend>
      <c:legendPos val="r"/>
      <c:legendEntry>
        <c:idx val="1"/>
        <c:delete val="1"/>
      </c:legendEntry>
      <c:legendEntry>
        <c:idx val="2"/>
        <c:delete val="1"/>
      </c:legendEntry>
      <c:layout>
        <c:manualLayout>
          <c:xMode val="edge"/>
          <c:yMode val="edge"/>
          <c:x val="0.7877982039963396"/>
          <c:y val="0.51000845727617616"/>
          <c:w val="0.17908565437314466"/>
          <c:h val="7.4381160688247308E-2"/>
        </c:manualLayout>
      </c:layout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ADPE &amp; Census Count (Northern Ireland)</a:t>
            </a:r>
          </a:p>
        </c:rich>
      </c:tx>
      <c:layout>
        <c:manualLayout>
          <c:xMode val="edge"/>
          <c:yMode val="edge"/>
          <c:x val="0.28826989309263307"/>
          <c:y val="1.38888888888889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201513025606793E-2"/>
          <c:y val="7.7921405657626133E-2"/>
          <c:w val="0.94798486974393159"/>
          <c:h val="0.901518372703412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'5 Yr Error'!$F$27</c:f>
              <c:strCache>
                <c:ptCount val="1"/>
                <c:pt idx="0">
                  <c:v>ADPE %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accent4"/>
              </a:solidFill>
            </a:ln>
          </c:spPr>
          <c:invertIfNegative val="0"/>
          <c:cat>
            <c:strRef>
              <c:f>'5 Yr Error'!$A$28:$A$46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&gt;90</c:v>
                </c:pt>
              </c:strCache>
            </c:strRef>
          </c:cat>
          <c:val>
            <c:numRef>
              <c:f>'5 Yr Error'!$F$28:$F$46</c:f>
              <c:numCache>
                <c:formatCode>0%</c:formatCode>
                <c:ptCount val="19"/>
                <c:pt idx="0">
                  <c:v>3.5455290958499477E-3</c:v>
                </c:pt>
                <c:pt idx="1">
                  <c:v>2.9563201452100802E-3</c:v>
                </c:pt>
                <c:pt idx="2">
                  <c:v>-1.9817867164003581E-2</c:v>
                </c:pt>
                <c:pt idx="3">
                  <c:v>-3.2469641400179258E-2</c:v>
                </c:pt>
                <c:pt idx="4">
                  <c:v>-2.1950116257846382E-2</c:v>
                </c:pt>
                <c:pt idx="5">
                  <c:v>1.3174965148792461E-2</c:v>
                </c:pt>
                <c:pt idx="6">
                  <c:v>3.3711896794865752E-3</c:v>
                </c:pt>
                <c:pt idx="7">
                  <c:v>-3.077866841158184E-2</c:v>
                </c:pt>
                <c:pt idx="8">
                  <c:v>-2.5992051453188503E-2</c:v>
                </c:pt>
                <c:pt idx="9">
                  <c:v>-2.5485206426374238E-2</c:v>
                </c:pt>
                <c:pt idx="10">
                  <c:v>-1.1031958471945488E-2</c:v>
                </c:pt>
                <c:pt idx="11">
                  <c:v>-1.6268434200983187E-2</c:v>
                </c:pt>
                <c:pt idx="12">
                  <c:v>-1.3723618623395883E-2</c:v>
                </c:pt>
                <c:pt idx="13">
                  <c:v>-6.4417140560879549E-3</c:v>
                </c:pt>
                <c:pt idx="14">
                  <c:v>-6.4588289040470601E-3</c:v>
                </c:pt>
                <c:pt idx="15">
                  <c:v>-2.5815163429842173E-3</c:v>
                </c:pt>
                <c:pt idx="16">
                  <c:v>-2.4473409228400558E-3</c:v>
                </c:pt>
                <c:pt idx="17">
                  <c:v>1.8899125915425941E-3</c:v>
                </c:pt>
                <c:pt idx="18">
                  <c:v>-7.8193724953568608E-4</c:v>
                </c:pt>
              </c:numCache>
            </c:numRef>
          </c:val>
        </c:ser>
        <c:ser>
          <c:idx val="1"/>
          <c:order val="1"/>
          <c:tx>
            <c:strRef>
              <c:f>'5 Yr Error'!$G$27</c:f>
              <c:strCache>
                <c:ptCount val="1"/>
                <c:pt idx="0">
                  <c:v>CC %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cat>
            <c:strRef>
              <c:f>'5 Yr Error'!$A$28:$A$46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&gt;90</c:v>
                </c:pt>
              </c:strCache>
            </c:strRef>
          </c:cat>
          <c:val>
            <c:numRef>
              <c:f>'5 Yr Error'!$G$28:$G$46</c:f>
              <c:numCache>
                <c:formatCode>0%</c:formatCode>
                <c:ptCount val="19"/>
                <c:pt idx="0">
                  <c:v>-0.12496181119454548</c:v>
                </c:pt>
                <c:pt idx="1">
                  <c:v>-0.10533126061444731</c:v>
                </c:pt>
                <c:pt idx="2">
                  <c:v>-8.986508056521722E-2</c:v>
                </c:pt>
                <c:pt idx="3">
                  <c:v>-0.11272882819369301</c:v>
                </c:pt>
                <c:pt idx="4">
                  <c:v>-0.15439676858736912</c:v>
                </c:pt>
                <c:pt idx="5">
                  <c:v>-0.11816372412348261</c:v>
                </c:pt>
                <c:pt idx="6">
                  <c:v>-0.11020619330935665</c:v>
                </c:pt>
                <c:pt idx="7">
                  <c:v>-0.10884181253067239</c:v>
                </c:pt>
                <c:pt idx="8">
                  <c:v>-8.6599720890722667E-2</c:v>
                </c:pt>
                <c:pt idx="9">
                  <c:v>-7.5057920923696772E-2</c:v>
                </c:pt>
                <c:pt idx="10">
                  <c:v>-5.30047121000915E-2</c:v>
                </c:pt>
                <c:pt idx="11">
                  <c:v>-4.6216455798210966E-2</c:v>
                </c:pt>
                <c:pt idx="12">
                  <c:v>-3.825432177325274E-2</c:v>
                </c:pt>
                <c:pt idx="13">
                  <c:v>-3.5849539094750416E-2</c:v>
                </c:pt>
                <c:pt idx="14">
                  <c:v>-3.3648923265961916E-2</c:v>
                </c:pt>
                <c:pt idx="15">
                  <c:v>-3.5287342626792333E-2</c:v>
                </c:pt>
                <c:pt idx="16">
                  <c:v>-3.6325138865973827E-2</c:v>
                </c:pt>
                <c:pt idx="17">
                  <c:v>-3.7751004016064391E-2</c:v>
                </c:pt>
                <c:pt idx="18">
                  <c:v>-3.7239761509138956E-2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2863360"/>
        <c:axId val="162873344"/>
      </c:barChart>
      <c:lineChart>
        <c:grouping val="standard"/>
        <c:varyColors val="0"/>
        <c:ser>
          <c:idx val="2"/>
          <c:order val="2"/>
          <c:tx>
            <c:strRef>
              <c:f>'5 Yr Error'!$H$27</c:f>
              <c:strCache>
                <c:ptCount val="1"/>
              </c:strCache>
            </c:strRef>
          </c:tx>
          <c:spPr>
            <a:ln w="38100">
              <a:noFill/>
            </a:ln>
          </c:spPr>
          <c:marker>
            <c:symbol val="none"/>
          </c:marker>
          <c:cat>
            <c:strRef>
              <c:f>'5 Yr Error'!$A$28:$A$46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&gt;90</c:v>
                </c:pt>
              </c:strCache>
            </c:strRef>
          </c:cat>
          <c:val>
            <c:numRef>
              <c:f>'5 Yr Error'!$H$28:$H$46</c:f>
              <c:numCache>
                <c:formatCode>0%</c:formatCode>
                <c:ptCount val="19"/>
                <c:pt idx="0">
                  <c:v>-3.0000000000000002E-2</c:v>
                </c:pt>
                <c:pt idx="1">
                  <c:v>-3.0000000000000002E-2</c:v>
                </c:pt>
                <c:pt idx="2">
                  <c:v>-3.0000000000000002E-2</c:v>
                </c:pt>
                <c:pt idx="3">
                  <c:v>-3.0000000000000002E-2</c:v>
                </c:pt>
                <c:pt idx="4">
                  <c:v>-3.0000000000000002E-2</c:v>
                </c:pt>
                <c:pt idx="5">
                  <c:v>-3.0000000000000002E-2</c:v>
                </c:pt>
                <c:pt idx="6">
                  <c:v>-3.0000000000000002E-2</c:v>
                </c:pt>
                <c:pt idx="7">
                  <c:v>-3.0000000000000002E-2</c:v>
                </c:pt>
                <c:pt idx="8">
                  <c:v>-3.0000000000000002E-2</c:v>
                </c:pt>
                <c:pt idx="9">
                  <c:v>-3.0000000000000002E-2</c:v>
                </c:pt>
                <c:pt idx="10">
                  <c:v>-3.0000000000000002E-2</c:v>
                </c:pt>
                <c:pt idx="11">
                  <c:v>-3.0000000000000002E-2</c:v>
                </c:pt>
                <c:pt idx="12">
                  <c:v>-3.0000000000000002E-2</c:v>
                </c:pt>
                <c:pt idx="13">
                  <c:v>-3.0000000000000002E-2</c:v>
                </c:pt>
                <c:pt idx="14">
                  <c:v>-3.0000000000000002E-2</c:v>
                </c:pt>
                <c:pt idx="15">
                  <c:v>-3.0000000000000002E-2</c:v>
                </c:pt>
                <c:pt idx="16">
                  <c:v>-3.0000000000000002E-2</c:v>
                </c:pt>
                <c:pt idx="17">
                  <c:v>-3.0000000000000002E-2</c:v>
                </c:pt>
                <c:pt idx="18">
                  <c:v>-3.0000000000000002E-2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'5 Yr Error'!$I$27</c:f>
              <c:strCache>
                <c:ptCount val="1"/>
              </c:strCache>
            </c:strRef>
          </c:tx>
          <c:spPr>
            <a:ln w="38100">
              <a:noFill/>
            </a:ln>
          </c:spPr>
          <c:marker>
            <c:symbol val="none"/>
          </c:marker>
          <c:cat>
            <c:strRef>
              <c:f>'5 Yr Error'!$A$28:$A$46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&gt;90</c:v>
                </c:pt>
              </c:strCache>
            </c:strRef>
          </c:cat>
          <c:val>
            <c:numRef>
              <c:f>'5 Yr Error'!$I$28:$I$46</c:f>
              <c:numCache>
                <c:formatCode>0%</c:formatCode>
                <c:ptCount val="19"/>
                <c:pt idx="0">
                  <c:v>3.0000000000000002E-2</c:v>
                </c:pt>
                <c:pt idx="1">
                  <c:v>3.0000000000000002E-2</c:v>
                </c:pt>
                <c:pt idx="2">
                  <c:v>3.0000000000000002E-2</c:v>
                </c:pt>
                <c:pt idx="3">
                  <c:v>3.0000000000000002E-2</c:v>
                </c:pt>
                <c:pt idx="4">
                  <c:v>3.0000000000000002E-2</c:v>
                </c:pt>
                <c:pt idx="5">
                  <c:v>3.0000000000000002E-2</c:v>
                </c:pt>
                <c:pt idx="6">
                  <c:v>3.0000000000000002E-2</c:v>
                </c:pt>
                <c:pt idx="7">
                  <c:v>3.0000000000000002E-2</c:v>
                </c:pt>
                <c:pt idx="8">
                  <c:v>3.0000000000000002E-2</c:v>
                </c:pt>
                <c:pt idx="9">
                  <c:v>3.0000000000000002E-2</c:v>
                </c:pt>
                <c:pt idx="10">
                  <c:v>3.0000000000000002E-2</c:v>
                </c:pt>
                <c:pt idx="11">
                  <c:v>3.0000000000000002E-2</c:v>
                </c:pt>
                <c:pt idx="12">
                  <c:v>3.0000000000000002E-2</c:v>
                </c:pt>
                <c:pt idx="13">
                  <c:v>3.0000000000000002E-2</c:v>
                </c:pt>
                <c:pt idx="14">
                  <c:v>3.0000000000000002E-2</c:v>
                </c:pt>
                <c:pt idx="15">
                  <c:v>3.0000000000000002E-2</c:v>
                </c:pt>
                <c:pt idx="16">
                  <c:v>3.0000000000000002E-2</c:v>
                </c:pt>
                <c:pt idx="17">
                  <c:v>3.0000000000000002E-2</c:v>
                </c:pt>
                <c:pt idx="18">
                  <c:v>3.0000000000000002E-2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2863360"/>
        <c:axId val="162873344"/>
      </c:lineChart>
      <c:catAx>
        <c:axId val="162863360"/>
        <c:scaling>
          <c:orientation val="minMax"/>
        </c:scaling>
        <c:delete val="0"/>
        <c:axPos val="b"/>
        <c:majorTickMark val="out"/>
        <c:minorTickMark val="none"/>
        <c:tickLblPos val="nextTo"/>
        <c:crossAx val="162873344"/>
        <c:crosses val="autoZero"/>
        <c:auto val="1"/>
        <c:lblAlgn val="ctr"/>
        <c:lblOffset val="100"/>
        <c:noMultiLvlLbl val="0"/>
      </c:catAx>
      <c:valAx>
        <c:axId val="16287334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62863360"/>
        <c:crosses val="autoZero"/>
        <c:crossBetween val="between"/>
      </c:valAx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7877982039963396"/>
          <c:y val="0.51000845727617661"/>
          <c:w val="0.17044666090431443"/>
          <c:h val="0.11512190142898804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Gender Activity &amp; Census Estimate (Antrim)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6538255944551553E-2"/>
          <c:y val="0.14026746656668013"/>
          <c:w val="0.85385538478170753"/>
          <c:h val="0.7511916273623733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'H:\[Final LGD tables.xlsx]Antrim'!$B$121</c:f>
              <c:strCache>
                <c:ptCount val="1"/>
                <c:pt idx="0">
                  <c:v>Male Activity &amp; HESA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cat>
            <c:strRef>
              <c:f>'H:\[Final LGD tables.xlsx]Antrim'!$A$122:$A$140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&gt;90</c:v>
                </c:pt>
              </c:strCache>
            </c:strRef>
          </c:cat>
          <c:val>
            <c:numRef>
              <c:f>'H:\[Final LGD tables.xlsx]Antrim'!$B$122:$B$140</c:f>
              <c:numCache>
                <c:formatCode>General</c:formatCode>
                <c:ptCount val="19"/>
                <c:pt idx="0">
                  <c:v>-1954</c:v>
                </c:pt>
                <c:pt idx="1">
                  <c:v>-1767</c:v>
                </c:pt>
                <c:pt idx="2">
                  <c:v>-1821</c:v>
                </c:pt>
                <c:pt idx="3">
                  <c:v>-1754</c:v>
                </c:pt>
                <c:pt idx="4">
                  <c:v>-1563</c:v>
                </c:pt>
                <c:pt idx="5">
                  <c:v>-1598</c:v>
                </c:pt>
                <c:pt idx="6">
                  <c:v>-1660</c:v>
                </c:pt>
                <c:pt idx="7">
                  <c:v>-1701</c:v>
                </c:pt>
                <c:pt idx="8">
                  <c:v>-1913</c:v>
                </c:pt>
                <c:pt idx="9">
                  <c:v>-1883</c:v>
                </c:pt>
                <c:pt idx="10">
                  <c:v>-1557</c:v>
                </c:pt>
                <c:pt idx="11">
                  <c:v>-1363</c:v>
                </c:pt>
                <c:pt idx="12">
                  <c:v>-1347</c:v>
                </c:pt>
                <c:pt idx="13">
                  <c:v>-1137</c:v>
                </c:pt>
                <c:pt idx="14">
                  <c:v>-807</c:v>
                </c:pt>
                <c:pt idx="15">
                  <c:v>-588</c:v>
                </c:pt>
                <c:pt idx="16">
                  <c:v>-336</c:v>
                </c:pt>
                <c:pt idx="17">
                  <c:v>-171</c:v>
                </c:pt>
                <c:pt idx="18">
                  <c:v>-61</c:v>
                </c:pt>
              </c:numCache>
            </c:numRef>
          </c:val>
        </c:ser>
        <c:ser>
          <c:idx val="1"/>
          <c:order val="1"/>
          <c:tx>
            <c:strRef>
              <c:f>'H:\[Final LGD tables.xlsx]Antrim'!$C$121</c:f>
              <c:strCache>
                <c:ptCount val="1"/>
                <c:pt idx="0">
                  <c:v>Male CE</c:v>
                </c:pt>
              </c:strCache>
            </c:strRef>
          </c:tx>
          <c:spPr>
            <a:noFill/>
            <a:ln w="38100">
              <a:solidFill>
                <a:schemeClr val="accent3"/>
              </a:solidFill>
              <a:prstDash val="solid"/>
            </a:ln>
          </c:spPr>
          <c:invertIfNegative val="0"/>
          <c:cat>
            <c:strRef>
              <c:f>'H:\[Final LGD tables.xlsx]Antrim'!$A$122:$A$140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&gt;90</c:v>
                </c:pt>
              </c:strCache>
            </c:strRef>
          </c:cat>
          <c:val>
            <c:numRef>
              <c:f>'H:\[Final LGD tables.xlsx]Antrim'!$C$122:$C$140</c:f>
              <c:numCache>
                <c:formatCode>General</c:formatCode>
                <c:ptCount val="19"/>
                <c:pt idx="0">
                  <c:v>-2019</c:v>
                </c:pt>
                <c:pt idx="1">
                  <c:v>-1845</c:v>
                </c:pt>
                <c:pt idx="2">
                  <c:v>-1882</c:v>
                </c:pt>
                <c:pt idx="3">
                  <c:v>-1793</c:v>
                </c:pt>
                <c:pt idx="4">
                  <c:v>-1779</c:v>
                </c:pt>
                <c:pt idx="5">
                  <c:v>-1726</c:v>
                </c:pt>
                <c:pt idx="6">
                  <c:v>-1775</c:v>
                </c:pt>
                <c:pt idx="7">
                  <c:v>-1884</c:v>
                </c:pt>
                <c:pt idx="8">
                  <c:v>-2020</c:v>
                </c:pt>
                <c:pt idx="9">
                  <c:v>-1988</c:v>
                </c:pt>
                <c:pt idx="10">
                  <c:v>-1645</c:v>
                </c:pt>
                <c:pt idx="11">
                  <c:v>-1427</c:v>
                </c:pt>
                <c:pt idx="12">
                  <c:v>-1387</c:v>
                </c:pt>
                <c:pt idx="13">
                  <c:v>-1160</c:v>
                </c:pt>
                <c:pt idx="14">
                  <c:v>-805</c:v>
                </c:pt>
                <c:pt idx="15">
                  <c:v>-610</c:v>
                </c:pt>
                <c:pt idx="16">
                  <c:v>-328</c:v>
                </c:pt>
                <c:pt idx="17">
                  <c:v>-167</c:v>
                </c:pt>
                <c:pt idx="18">
                  <c:v>-70</c:v>
                </c:pt>
              </c:numCache>
            </c:numRef>
          </c:val>
        </c:ser>
        <c:ser>
          <c:idx val="2"/>
          <c:order val="2"/>
          <c:tx>
            <c:strRef>
              <c:f>'H:\[Final LGD tables.xlsx]Antrim'!$D$121</c:f>
              <c:strCache>
                <c:ptCount val="1"/>
                <c:pt idx="0">
                  <c:v>Female Activity &amp; HESA</c:v>
                </c:pt>
              </c:strCache>
            </c:strRef>
          </c:tx>
          <c:spPr>
            <a:solidFill>
              <a:srgbClr val="8064A2">
                <a:lumMod val="60000"/>
                <a:lumOff val="40000"/>
              </a:srgbClr>
            </a:solidFill>
          </c:spPr>
          <c:invertIfNegative val="0"/>
          <c:cat>
            <c:strRef>
              <c:f>'H:\[Final LGD tables.xlsx]Antrim'!$A$122:$A$140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&gt;90</c:v>
                </c:pt>
              </c:strCache>
            </c:strRef>
          </c:cat>
          <c:val>
            <c:numRef>
              <c:f>'H:\[Final LGD tables.xlsx]Antrim'!$D$122:$D$140</c:f>
              <c:numCache>
                <c:formatCode>General</c:formatCode>
                <c:ptCount val="19"/>
                <c:pt idx="0">
                  <c:v>1917</c:v>
                </c:pt>
                <c:pt idx="1">
                  <c:v>1636</c:v>
                </c:pt>
                <c:pt idx="2">
                  <c:v>1724</c:v>
                </c:pt>
                <c:pt idx="3">
                  <c:v>1659</c:v>
                </c:pt>
                <c:pt idx="4">
                  <c:v>1596</c:v>
                </c:pt>
                <c:pt idx="5">
                  <c:v>1838</c:v>
                </c:pt>
                <c:pt idx="6">
                  <c:v>1821</c:v>
                </c:pt>
                <c:pt idx="7">
                  <c:v>1894</c:v>
                </c:pt>
                <c:pt idx="8">
                  <c:v>2057</c:v>
                </c:pt>
                <c:pt idx="9">
                  <c:v>1913</c:v>
                </c:pt>
                <c:pt idx="10">
                  <c:v>1607</c:v>
                </c:pt>
                <c:pt idx="11">
                  <c:v>1385</c:v>
                </c:pt>
                <c:pt idx="12">
                  <c:v>1433</c:v>
                </c:pt>
                <c:pt idx="13">
                  <c:v>1247</c:v>
                </c:pt>
                <c:pt idx="14">
                  <c:v>924</c:v>
                </c:pt>
                <c:pt idx="15">
                  <c:v>722</c:v>
                </c:pt>
                <c:pt idx="16">
                  <c:v>512</c:v>
                </c:pt>
                <c:pt idx="17">
                  <c:v>341</c:v>
                </c:pt>
                <c:pt idx="18">
                  <c:v>163</c:v>
                </c:pt>
              </c:numCache>
            </c:numRef>
          </c:val>
        </c:ser>
        <c:ser>
          <c:idx val="3"/>
          <c:order val="3"/>
          <c:tx>
            <c:strRef>
              <c:f>'H:\[Final LGD tables.xlsx]Antrim'!$E$121</c:f>
              <c:strCache>
                <c:ptCount val="1"/>
                <c:pt idx="0">
                  <c:v>Female CE</c:v>
                </c:pt>
              </c:strCache>
            </c:strRef>
          </c:tx>
          <c:spPr>
            <a:noFill/>
            <a:ln w="38100">
              <a:solidFill>
                <a:schemeClr val="accent3"/>
              </a:solidFill>
              <a:prstDash val="solid"/>
            </a:ln>
          </c:spPr>
          <c:invertIfNegative val="0"/>
          <c:cat>
            <c:strRef>
              <c:f>'H:\[Final LGD tables.xlsx]Antrim'!$A$122:$A$140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&gt;90</c:v>
                </c:pt>
              </c:strCache>
            </c:strRef>
          </c:cat>
          <c:val>
            <c:numRef>
              <c:f>'H:\[Final LGD tables.xlsx]Antrim'!$E$122:$E$140</c:f>
              <c:numCache>
                <c:formatCode>General</c:formatCode>
                <c:ptCount val="19"/>
                <c:pt idx="0">
                  <c:v>1956</c:v>
                </c:pt>
                <c:pt idx="1">
                  <c:v>1710</c:v>
                </c:pt>
                <c:pt idx="2">
                  <c:v>1803</c:v>
                </c:pt>
                <c:pt idx="3">
                  <c:v>1701</c:v>
                </c:pt>
                <c:pt idx="4">
                  <c:v>1647</c:v>
                </c:pt>
                <c:pt idx="5">
                  <c:v>1892</c:v>
                </c:pt>
                <c:pt idx="6">
                  <c:v>1838</c:v>
                </c:pt>
                <c:pt idx="7">
                  <c:v>2030</c:v>
                </c:pt>
                <c:pt idx="8">
                  <c:v>2091</c:v>
                </c:pt>
                <c:pt idx="9">
                  <c:v>2010</c:v>
                </c:pt>
                <c:pt idx="10">
                  <c:v>1649</c:v>
                </c:pt>
                <c:pt idx="11">
                  <c:v>1424</c:v>
                </c:pt>
                <c:pt idx="12">
                  <c:v>1436</c:v>
                </c:pt>
                <c:pt idx="13">
                  <c:v>1282</c:v>
                </c:pt>
                <c:pt idx="14">
                  <c:v>942</c:v>
                </c:pt>
                <c:pt idx="15">
                  <c:v>710</c:v>
                </c:pt>
                <c:pt idx="16">
                  <c:v>503</c:v>
                </c:pt>
                <c:pt idx="17">
                  <c:v>326</c:v>
                </c:pt>
                <c:pt idx="18">
                  <c:v>168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62921856"/>
        <c:axId val="162534528"/>
      </c:barChart>
      <c:catAx>
        <c:axId val="162921856"/>
        <c:scaling>
          <c:orientation val="minMax"/>
        </c:scaling>
        <c:delete val="0"/>
        <c:axPos val="l"/>
        <c:majorTickMark val="out"/>
        <c:minorTickMark val="none"/>
        <c:tickLblPos val="low"/>
        <c:txPr>
          <a:bodyPr/>
          <a:lstStyle/>
          <a:p>
            <a:pPr>
              <a:defRPr sz="1400"/>
            </a:pPr>
            <a:endParaRPr lang="en-US"/>
          </a:p>
        </c:txPr>
        <c:crossAx val="162534528"/>
        <c:crosses val="autoZero"/>
        <c:auto val="1"/>
        <c:lblAlgn val="ctr"/>
        <c:lblOffset val="100"/>
        <c:noMultiLvlLbl val="0"/>
      </c:catAx>
      <c:valAx>
        <c:axId val="162534528"/>
        <c:scaling>
          <c:orientation val="minMax"/>
        </c:scaling>
        <c:delete val="0"/>
        <c:axPos val="b"/>
        <c:numFmt formatCode="0;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6292185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5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CB24F2-29B0-42B2-B540-1450549BD097}" type="datetimeFigureOut">
              <a:rPr lang="en-GB" smtClean="0"/>
              <a:pPr/>
              <a:t>06/04/2016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8826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5" y="9378826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2FD254-2123-4840-802F-752C087CC38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01070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F742F9-78DB-473F-892B-C6DFD6376DA5}" type="datetimeFigureOut">
              <a:rPr lang="en-GB" smtClean="0"/>
              <a:pPr/>
              <a:t>06/04/2016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8826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5" y="9378826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18C479-FAEA-48A1-BD9D-80CF9387885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528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smtClean="0"/>
              <a:t>NI vs RoI</a:t>
            </a:r>
            <a:r>
              <a:rPr lang="en-GB" baseline="0" dirty="0" smtClean="0"/>
              <a:t> differences</a:t>
            </a:r>
          </a:p>
          <a:p>
            <a:r>
              <a:rPr lang="en-GB" baseline="0" dirty="0" smtClean="0"/>
              <a:t>How admin data used in NI censuses – increasing use</a:t>
            </a:r>
          </a:p>
          <a:p>
            <a:r>
              <a:rPr lang="en-GB" baseline="0" dirty="0" smtClean="0"/>
              <a:t>More detail on admin data use in 2011 – CUE</a:t>
            </a:r>
          </a:p>
          <a:p>
            <a:r>
              <a:rPr lang="en-GB" baseline="0" dirty="0" smtClean="0"/>
              <a:t>How we plan to develop and use in 2021 and beyond</a:t>
            </a:r>
          </a:p>
          <a:p>
            <a:r>
              <a:rPr lang="en-GB" baseline="0" dirty="0" smtClean="0"/>
              <a:t>Some adpe created in  prep for 2021/proof of concept</a:t>
            </a:r>
          </a:p>
          <a:p>
            <a:endParaRPr lang="en-GB" baseline="0" dirty="0" smtClean="0"/>
          </a:p>
          <a:p>
            <a:endParaRPr lang="en-GB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18C479-FAEA-48A1-BD9D-80CF93878858}" type="slidenum">
              <a:rPr lang="en-GB" smtClean="0"/>
              <a:pPr/>
              <a:t>10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 eaLnBrk="1" fontAlgn="t" latinLnBrk="0" hangingPunct="1"/>
            <a:r>
              <a:rPr lang="en-GB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Frequency</a:t>
            </a:r>
          </a:p>
          <a:p>
            <a:pPr rtl="0" eaLnBrk="1" fontAlgn="t" latinLnBrk="0" hangingPunct="1"/>
            <a:r>
              <a:rPr lang="en-GB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Every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5 years</a:t>
            </a:r>
            <a:endParaRPr lang="en-GB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en-GB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Every 10 years</a:t>
            </a:r>
          </a:p>
          <a:p>
            <a:pPr rtl="0" eaLnBrk="1" fontAlgn="t" latinLnBrk="0" hangingPunct="1"/>
            <a:endParaRPr lang="en-GB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en-GB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Population Base</a:t>
            </a:r>
          </a:p>
          <a:p>
            <a:pPr rtl="0" eaLnBrk="1" fontAlgn="t" latinLnBrk="0" hangingPunct="1"/>
            <a:r>
              <a:rPr lang="en-GB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 facto population</a:t>
            </a:r>
          </a:p>
          <a:p>
            <a:pPr rtl="0" eaLnBrk="1" fontAlgn="t" latinLnBrk="0" hangingPunct="1"/>
            <a:r>
              <a:rPr lang="en-GB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usually resident </a:t>
            </a:r>
          </a:p>
          <a:p>
            <a:pPr rtl="0" eaLnBrk="1" fontAlgn="t" latinLnBrk="0" hangingPunct="1"/>
            <a:endParaRPr lang="en-GB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en-GB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Other</a:t>
            </a:r>
          </a:p>
          <a:p>
            <a:pPr rtl="0" eaLnBrk="1" fontAlgn="t" latinLnBrk="0" hangingPunct="1"/>
            <a:r>
              <a:rPr lang="en-GB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Adjust for Under-enumeration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non-response</a:t>
            </a:r>
          </a:p>
          <a:p>
            <a:pPr rtl="0" eaLnBrk="1" fontAlgn="t" latinLnBrk="0" hangingPunct="1"/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Work with UK – efficiencies (60m) &amp; Eurostat returns are UK-based</a:t>
            </a:r>
            <a:endParaRPr lang="en-GB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endParaRPr lang="en-GB" sz="1200" b="1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endParaRPr lang="en-GB" sz="1200" b="1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en-GB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</a:t>
            </a:r>
          </a:p>
          <a:p>
            <a:pPr rtl="0" eaLnBrk="1" fontAlgn="t" latinLnBrk="0" hangingPunct="1"/>
            <a:r>
              <a:rPr lang="en-GB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Number of Households</a:t>
            </a:r>
          </a:p>
          <a:p>
            <a:pPr rtl="0" eaLnBrk="1" fontAlgn="t" latinLnBrk="0" hangingPunct="1"/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1,654,208</a:t>
            </a:r>
            <a:endParaRPr lang="en-GB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703,275</a:t>
            </a:r>
          </a:p>
          <a:p>
            <a:pPr rtl="0" eaLnBrk="1" fontAlgn="t" latinLnBrk="0" hangingPunct="1"/>
            <a:endParaRPr lang="en-GB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en-GB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Population</a:t>
            </a:r>
          </a:p>
          <a:p>
            <a:pPr rtl="0" eaLnBrk="1" fontAlgn="t" latinLnBrk="0" hangingPunct="1"/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4,588,000</a:t>
            </a:r>
            <a:endParaRPr lang="en-GB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1,814,000</a:t>
            </a:r>
            <a:endParaRPr lang="en-GB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endParaRPr lang="en-GB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18C479-FAEA-48A1-BD9D-80CF93878858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1991 30,000 to low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18C479-FAEA-48A1-BD9D-80CF93878858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80,000 people added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18C479-FAEA-48A1-BD9D-80CF93878858}" type="slidenum">
              <a:rPr lang="en-GB" smtClean="0"/>
              <a:pPr/>
              <a:t>4</a:t>
            </a:fld>
            <a:endParaRPr 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18C479-FAEA-48A1-BD9D-80CF93878858}" type="slidenum">
              <a:rPr lang="en-GB" smtClean="0"/>
              <a:pPr/>
              <a:t>5</a:t>
            </a:fld>
            <a:endParaRPr 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smtClean="0"/>
              <a:t>Potentially</a:t>
            </a:r>
            <a:r>
              <a:rPr lang="en-GB" baseline="0" dirty="0" smtClean="0"/>
              <a:t> c</a:t>
            </a:r>
            <a:r>
              <a:rPr lang="en-GB" dirty="0" smtClean="0"/>
              <a:t>ould have added more but cautious approach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18C479-FAEA-48A1-BD9D-80CF93878858}" type="slidenum">
              <a:rPr lang="en-GB" smtClean="0"/>
              <a:pPr/>
              <a:t>6</a:t>
            </a:fld>
            <a:endParaRPr lang="en-GB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Target &lt; 1% filled in by CCS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18C479-FAEA-48A1-BD9D-80CF93878858}" type="slidenum">
              <a:rPr lang="en-GB" smtClean="0"/>
              <a:pPr/>
              <a:t>7</a:t>
            </a:fld>
            <a:endParaRPr lang="en-GB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Address register </a:t>
            </a:r>
          </a:p>
          <a:p>
            <a:pPr lvl="1"/>
            <a:r>
              <a:rPr lang="en-GB" dirty="0" smtClean="0"/>
              <a:t>remove need for 100% address check</a:t>
            </a:r>
          </a:p>
          <a:p>
            <a:r>
              <a:rPr lang="en-GB" dirty="0" smtClean="0"/>
              <a:t>Enumerator intelligence </a:t>
            </a:r>
          </a:p>
          <a:p>
            <a:r>
              <a:rPr lang="en-GB" dirty="0" smtClean="0"/>
              <a:t>HTC </a:t>
            </a:r>
          </a:p>
          <a:p>
            <a:pPr lvl="1"/>
            <a:r>
              <a:rPr lang="en-GB" dirty="0" smtClean="0"/>
              <a:t>identify areas with high concentrations of households</a:t>
            </a:r>
          </a:p>
          <a:p>
            <a:pPr lvl="1"/>
            <a:r>
              <a:rPr lang="en-GB" dirty="0" smtClean="0"/>
              <a:t>different enumeration strategy</a:t>
            </a:r>
          </a:p>
          <a:p>
            <a:r>
              <a:rPr lang="en-GB" dirty="0" smtClean="0"/>
              <a:t>Targeted Follow-up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18C479-FAEA-48A1-BD9D-80CF93878858}" type="slidenum">
              <a:rPr lang="en-GB" smtClean="0"/>
              <a:pPr/>
              <a:t>8</a:t>
            </a:fld>
            <a:endParaRPr lang="en-GB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Person level data sources and coverage </a:t>
            </a:r>
          </a:p>
          <a:p>
            <a:r>
              <a:rPr lang="en-GB" dirty="0" smtClean="0"/>
              <a:t>Signs of Life / Activity</a:t>
            </a:r>
          </a:p>
          <a:p>
            <a:endParaRPr lang="en-GB" dirty="0" smtClean="0"/>
          </a:p>
          <a:p>
            <a:r>
              <a:rPr lang="en-GB" dirty="0" smtClean="0"/>
              <a:t>Legislation different (more difficult)</a:t>
            </a:r>
          </a:p>
          <a:p>
            <a:r>
              <a:rPr lang="en-GB" dirty="0" smtClean="0"/>
              <a:t>No unique identifier</a:t>
            </a:r>
          </a:p>
          <a:p>
            <a:endParaRPr lang="en-GB" dirty="0" smtClean="0"/>
          </a:p>
          <a:p>
            <a:pPr rtl="0" eaLnBrk="1" fontAlgn="ctr" latinLnBrk="0" hangingPunct="1"/>
            <a:r>
              <a:rPr lang="en-GB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Health Card </a:t>
            </a:r>
          </a:p>
          <a:p>
            <a:pPr rtl="0" eaLnBrk="1" fontAlgn="ctr" latinLnBrk="0" hangingPunct="1"/>
            <a:r>
              <a:rPr lang="en-GB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1,893,040</a:t>
            </a:r>
          </a:p>
          <a:p>
            <a:pPr rtl="0" eaLnBrk="1" fontAlgn="b" latinLnBrk="0" hangingPunct="1"/>
            <a:r>
              <a:rPr lang="en-GB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4.5%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18C479-FAEA-48A1-BD9D-80CF93878858}" type="slidenum">
              <a:rPr lang="en-GB" smtClean="0"/>
              <a:pPr/>
              <a:t>9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vmlDrawing" Target="../drawings/vmlDrawing1.v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7056784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8229600" cy="47853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026" name="Picture 2" descr="C:\Users\0505446\Desktop\2021 Census Logo - PNG format.PNG"/>
          <p:cNvPicPr>
            <a:picLocks noChangeAspect="1" noChangeArrowheads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812360" y="116632"/>
            <a:ext cx="1072983" cy="1172344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 userDrawn="1"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23528" y="6165304"/>
          <a:ext cx="1296144" cy="5374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r:id="rId12" imgW="9716856" imgH="3982006" progId="">
                  <p:embed/>
                </p:oleObj>
              </mc:Choice>
              <mc:Fallback>
                <p:oleObj r:id="rId12" imgW="9716856" imgH="3982006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6165304"/>
                        <a:ext cx="1296144" cy="5374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9" name="Picture 6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524328" y="6165304"/>
            <a:ext cx="1296144" cy="522196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sra.gov.uk/archive/census/2011/methodology/overview.pdf" TargetMode="External"/><Relationship Id="rId7" Type="http://schemas.openxmlformats.org/officeDocument/2006/relationships/hyperlink" Target="mailto:maire.brolly@dfpni.gov.uk" TargetMode="External"/><Relationship Id="rId2" Type="http://schemas.openxmlformats.org/officeDocument/2006/relationships/hyperlink" Target="http://www.nisra.gov.uk/census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isra.gov.uk/census/2021/planning/reports-and-publications.html" TargetMode="External"/><Relationship Id="rId5" Type="http://schemas.openxmlformats.org/officeDocument/2006/relationships/hyperlink" Target="http://www.cso.ie/en/media/csoie/releasespublications/documents/population/2011/Cen2011IrelandNorthernIreland.pdf" TargetMode="External"/><Relationship Id="rId4" Type="http://schemas.openxmlformats.org/officeDocument/2006/relationships/hyperlink" Target="http://www.nisra.gov.uk/archive/census/2011/methodology/under-enumeration.pdf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Use of Administrative Data for Census 2021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Máire Brolly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 smtClean="0"/>
              <a:t>Administrative Data </a:t>
            </a:r>
            <a:br>
              <a:rPr lang="en-GB" sz="3200" dirty="0" smtClean="0"/>
            </a:br>
            <a:r>
              <a:rPr lang="en-GB" sz="3200" dirty="0" smtClean="0"/>
              <a:t>Population Estimates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400" dirty="0" smtClean="0"/>
              <a:t>Proof of concept</a:t>
            </a:r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r>
              <a:rPr lang="en-GB" sz="2400" dirty="0" smtClean="0"/>
              <a:t>Health Card Activity 24 months</a:t>
            </a:r>
          </a:p>
          <a:p>
            <a:pPr>
              <a:buNone/>
            </a:pPr>
            <a:r>
              <a:rPr lang="en-GB" sz="2400" dirty="0" smtClean="0"/>
              <a:t>Births used as estimate for 0 &amp; 1 year olds</a:t>
            </a:r>
          </a:p>
          <a:p>
            <a:pPr>
              <a:buNone/>
            </a:pPr>
            <a:r>
              <a:rPr lang="en-GB" sz="2400" dirty="0" smtClean="0"/>
              <a:t>Adjust address of university students</a:t>
            </a:r>
          </a:p>
          <a:p>
            <a:pPr lvl="1">
              <a:buNone/>
            </a:pPr>
            <a:r>
              <a:rPr lang="en-GB" sz="2000" dirty="0" smtClean="0"/>
              <a:t>- Move from home address to term-time address</a:t>
            </a:r>
          </a:p>
          <a:p>
            <a:pPr lvl="1">
              <a:buNone/>
            </a:pPr>
            <a:endParaRPr lang="en-GB" sz="2000" dirty="0" smtClean="0"/>
          </a:p>
          <a:p>
            <a:pPr>
              <a:buNone/>
            </a:pPr>
            <a:r>
              <a:rPr lang="en-GB" sz="2400" dirty="0" smtClean="0"/>
              <a:t>No other modifications</a:t>
            </a:r>
          </a:p>
          <a:p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75656" y="4869160"/>
            <a:ext cx="6724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Census count is 8.7% lower than Census Estimate (undercount)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411760" y="4869160"/>
            <a:ext cx="4339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ADPE 1.2% lower than Census Estimate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" y="0"/>
          <a:ext cx="8820472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" y="0"/>
          <a:ext cx="8820472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Useful links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7853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dirty="0" smtClean="0"/>
              <a:t>Northern Ireland Census</a:t>
            </a:r>
          </a:p>
          <a:p>
            <a:pPr marL="0" indent="0">
              <a:buNone/>
            </a:pPr>
            <a:r>
              <a:rPr lang="en-GB" sz="1600" dirty="0" smtClean="0">
                <a:hlinkClick r:id="rId2"/>
              </a:rPr>
              <a:t>http://www.nisra.gov.uk/census.html</a:t>
            </a:r>
            <a:r>
              <a:rPr lang="en-GB" sz="1600" dirty="0" smtClean="0"/>
              <a:t> </a:t>
            </a:r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r>
              <a:rPr lang="en-GB" sz="1600" dirty="0" smtClean="0"/>
              <a:t>2011 Methodology Overview</a:t>
            </a:r>
          </a:p>
          <a:p>
            <a:pPr marL="0" indent="0">
              <a:buNone/>
            </a:pPr>
            <a:r>
              <a:rPr lang="en-GB" sz="1600" dirty="0" smtClean="0">
                <a:hlinkClick r:id="rId3"/>
              </a:rPr>
              <a:t>http://www.nisra.gov.uk/archive/census/2011/methodology/overview.pdf</a:t>
            </a:r>
            <a:r>
              <a:rPr lang="en-GB" sz="1600" dirty="0" smtClean="0"/>
              <a:t>   </a:t>
            </a:r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r>
              <a:rPr lang="en-GB" sz="1600" dirty="0" smtClean="0"/>
              <a:t>Census 2011 - CUE</a:t>
            </a:r>
          </a:p>
          <a:p>
            <a:pPr marL="0" indent="0">
              <a:buNone/>
            </a:pPr>
            <a:r>
              <a:rPr lang="en-GB" sz="1600" dirty="0" smtClean="0">
                <a:hlinkClick r:id="rId4"/>
              </a:rPr>
              <a:t>http://www.nisra.gov.uk/archive/census/2011/methodology/under-enumeration.pdf</a:t>
            </a:r>
            <a:r>
              <a:rPr lang="en-GB" sz="1600" dirty="0" smtClean="0"/>
              <a:t> </a:t>
            </a:r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r>
              <a:rPr lang="en-GB" sz="1600" dirty="0" smtClean="0"/>
              <a:t>Census 2011 - Ireland and Northern Ireland</a:t>
            </a:r>
          </a:p>
          <a:p>
            <a:pPr marL="0" indent="0">
              <a:buNone/>
            </a:pPr>
            <a:r>
              <a:rPr lang="en-GB" sz="1600" dirty="0" smtClean="0">
                <a:hlinkClick r:id="rId5"/>
              </a:rPr>
              <a:t>http://www.cso.ie/en/media/csoie/releasespublications/documents/population/2011/Cen2011IrelandNorthernIreland.pdf</a:t>
            </a:r>
            <a:r>
              <a:rPr lang="en-GB" sz="1600" dirty="0" smtClean="0"/>
              <a:t>  </a:t>
            </a:r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r>
              <a:rPr lang="en-GB" sz="1600" dirty="0" smtClean="0"/>
              <a:t>Census 2021 - Planning &amp; ADPEs</a:t>
            </a:r>
          </a:p>
          <a:p>
            <a:pPr marL="0" indent="0">
              <a:buNone/>
            </a:pPr>
            <a:r>
              <a:rPr lang="en-GB" sz="1600" dirty="0" smtClean="0">
                <a:hlinkClick r:id="rId6"/>
              </a:rPr>
              <a:t>http://www.nisra.gov.uk/census/2021/planning/reports-and-publications.html</a:t>
            </a:r>
            <a:r>
              <a:rPr lang="en-GB" sz="1600" dirty="0" smtClean="0"/>
              <a:t>  </a:t>
            </a:r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r>
              <a:rPr lang="en-GB" sz="1600" dirty="0" smtClean="0"/>
              <a:t>Email: </a:t>
            </a:r>
            <a:r>
              <a:rPr lang="en-GB" sz="1600" dirty="0" smtClean="0">
                <a:hlinkClick r:id="rId7"/>
              </a:rPr>
              <a:t>maire.brolly@dfpni.gov.uk</a:t>
            </a:r>
            <a:endParaRPr lang="en-GB" sz="1600" dirty="0" smtClean="0"/>
          </a:p>
          <a:p>
            <a:pPr marL="0" indent="0">
              <a:buNone/>
            </a:pPr>
            <a:endParaRPr lang="en-GB" sz="1600" dirty="0" smtClean="0"/>
          </a:p>
          <a:p>
            <a:endParaRPr lang="en-GB" sz="1600" dirty="0" smtClean="0"/>
          </a:p>
          <a:p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676203"/>
            <a:ext cx="5112568" cy="55860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0" y="1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323528" y="260648"/>
            <a:ext cx="842493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Active Patients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07504" y="1556792"/>
            <a:ext cx="878497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Person is alive and living in Northern Ireland in  June 2011 AND had an interaction with the Health Service </a:t>
            </a:r>
          </a:p>
          <a:p>
            <a:endParaRPr lang="en-GB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971550" lvl="1" indent="-514350">
              <a:buFont typeface="Arial" pitchFamily="34" charset="0"/>
              <a:buChar char="•"/>
            </a:pPr>
            <a:r>
              <a:rPr lang="en-GB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 </a:t>
            </a:r>
            <a:r>
              <a:rPr lang="en-GB" sz="2000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prescription</a:t>
            </a:r>
            <a:r>
              <a:rPr lang="en-GB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or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en-GB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dental treatment or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en-GB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NHS Optician treatment or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en-GB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changed their details on the register or 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en-GB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had an Accident &amp; Emergency visit or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en-GB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had an Admission or Discharge to Hospital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084168" y="5290175"/>
            <a:ext cx="11192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June 2011</a:t>
            </a:r>
            <a:endParaRPr lang="en-GB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1043608" y="5866239"/>
            <a:ext cx="5832648" cy="0"/>
          </a:xfrm>
          <a:prstGeom prst="straightConnector1">
            <a:avLst/>
          </a:prstGeom>
          <a:ln w="50800"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11560" y="5290175"/>
            <a:ext cx="11192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June 2009</a:t>
            </a:r>
            <a:endParaRPr lang="en-GB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419872" y="5290175"/>
            <a:ext cx="11192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June 2010</a:t>
            </a:r>
            <a:endParaRPr lang="en-GB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092280" y="5733256"/>
            <a:ext cx="93610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24 months</a:t>
            </a:r>
            <a:endParaRPr lang="en-GB" sz="105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0"/>
            <a:ext cx="4554265" cy="641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63621" y="1310616"/>
            <a:ext cx="9207621" cy="475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Up to &amp; Including 1991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GB" dirty="0" smtClean="0"/>
          </a:p>
          <a:p>
            <a:r>
              <a:rPr lang="en-GB" dirty="0" smtClean="0"/>
              <a:t>Hand deliver / collect</a:t>
            </a:r>
          </a:p>
          <a:p>
            <a:endParaRPr lang="en-GB" dirty="0" smtClean="0"/>
          </a:p>
          <a:p>
            <a:r>
              <a:rPr lang="en-GB" dirty="0" smtClean="0"/>
              <a:t>Persons present</a:t>
            </a:r>
          </a:p>
          <a:p>
            <a:endParaRPr lang="en-GB" dirty="0" smtClean="0"/>
          </a:p>
          <a:p>
            <a:r>
              <a:rPr lang="en-GB" dirty="0" smtClean="0"/>
              <a:t>No adjustment for under coverage</a:t>
            </a:r>
          </a:p>
          <a:p>
            <a:endParaRPr lang="en-GB" dirty="0" smtClean="0"/>
          </a:p>
          <a:p>
            <a:r>
              <a:rPr lang="en-GB" dirty="0" smtClean="0"/>
              <a:t>Similar to current RoI Census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GB" dirty="0" smtClean="0"/>
              <a:t>2001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UK-wide Methodology &amp; Processing </a:t>
            </a:r>
          </a:p>
          <a:p>
            <a:endParaRPr lang="en-GB" dirty="0" smtClean="0"/>
          </a:p>
          <a:p>
            <a:r>
              <a:rPr lang="en-GB" dirty="0" smtClean="0"/>
              <a:t>Hand deliver / post back</a:t>
            </a:r>
          </a:p>
          <a:p>
            <a:endParaRPr lang="en-GB" dirty="0" smtClean="0"/>
          </a:p>
          <a:p>
            <a:r>
              <a:rPr lang="en-GB" dirty="0" smtClean="0"/>
              <a:t>Under coverage</a:t>
            </a:r>
          </a:p>
          <a:p>
            <a:pPr lvl="1"/>
            <a:r>
              <a:rPr lang="en-GB" dirty="0" smtClean="0"/>
              <a:t>‘One Number Census’</a:t>
            </a:r>
          </a:p>
          <a:p>
            <a:pPr lvl="1"/>
            <a:r>
              <a:rPr lang="en-GB" dirty="0" smtClean="0"/>
              <a:t>Census Coverage Survey (CCS)</a:t>
            </a:r>
          </a:p>
          <a:p>
            <a:pPr lvl="1"/>
            <a:r>
              <a:rPr lang="en-GB" dirty="0" smtClean="0"/>
              <a:t>Estimated under-enumeration</a:t>
            </a:r>
          </a:p>
          <a:p>
            <a:pPr lvl="1"/>
            <a:r>
              <a:rPr lang="en-GB" dirty="0" smtClean="0"/>
              <a:t>Imputed households and people</a:t>
            </a:r>
          </a:p>
          <a:p>
            <a:pPr lvl="1"/>
            <a:r>
              <a:rPr lang="en-GB" dirty="0" smtClean="0"/>
              <a:t>added 4.8% people</a:t>
            </a:r>
          </a:p>
          <a:p>
            <a:pPr lvl="1">
              <a:buNone/>
            </a:pP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2011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Post out / post back</a:t>
            </a:r>
          </a:p>
          <a:p>
            <a:endParaRPr lang="en-GB" dirty="0" smtClean="0"/>
          </a:p>
          <a:p>
            <a:r>
              <a:rPr lang="en-GB" dirty="0" smtClean="0"/>
              <a:t>First attempt at online – 15% </a:t>
            </a:r>
          </a:p>
          <a:p>
            <a:endParaRPr lang="en-GB" dirty="0" smtClean="0"/>
          </a:p>
          <a:p>
            <a:r>
              <a:rPr lang="en-GB" dirty="0" smtClean="0"/>
              <a:t>Under coverage</a:t>
            </a:r>
          </a:p>
          <a:p>
            <a:pPr lvl="1"/>
            <a:r>
              <a:rPr lang="en-GB" dirty="0" smtClean="0"/>
              <a:t>Administrative data - Census Under-Enumeration (CUE)</a:t>
            </a:r>
          </a:p>
          <a:p>
            <a:pPr lvl="1"/>
            <a:r>
              <a:rPr lang="en-GB" dirty="0" smtClean="0"/>
              <a:t>CCS &amp; household and person imputation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7272808" cy="1844824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Northern Ireland 2011 </a:t>
            </a:r>
            <a:r>
              <a:rPr lang="en-GB" dirty="0"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r>
              <a:rPr lang="en-GB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ensus</a:t>
            </a:r>
            <a:endParaRPr lang="en-GB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744416"/>
          </a:xfrm>
        </p:spPr>
        <p:txBody>
          <a:bodyPr>
            <a:noAutofit/>
          </a:bodyPr>
          <a:lstStyle/>
          <a:p>
            <a:pPr lvl="1">
              <a:buNone/>
            </a:pPr>
            <a:r>
              <a:rPr lang="en-GB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Census Count		1,653,000</a:t>
            </a:r>
          </a:p>
          <a:p>
            <a:pPr lvl="1">
              <a:buNone/>
            </a:pPr>
            <a:r>
              <a:rPr lang="en-GB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Census Estimate 		1,810,900 </a:t>
            </a:r>
          </a:p>
          <a:p>
            <a:pPr lvl="1">
              <a:buNone/>
            </a:pPr>
            <a:r>
              <a:rPr lang="en-GB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</a:p>
          <a:p>
            <a:pPr lvl="1">
              <a:buNone/>
            </a:pPr>
            <a:r>
              <a:rPr lang="en-GB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</a:p>
          <a:p>
            <a:pPr lvl="1">
              <a:buNone/>
            </a:pPr>
            <a:r>
              <a:rPr lang="en-GB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157,900 people added to Count (8.7%)</a:t>
            </a:r>
          </a:p>
          <a:p>
            <a:pPr lvl="1">
              <a:buNone/>
            </a:pPr>
            <a:r>
              <a:rPr lang="en-GB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en-GB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67,700 – Health Card Register (CUE)</a:t>
            </a:r>
          </a:p>
          <a:p>
            <a:pPr lvl="1">
              <a:buNone/>
            </a:pPr>
            <a:r>
              <a:rPr lang="en-GB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90,200 – Coverage Survey</a:t>
            </a:r>
          </a:p>
          <a:p>
            <a:pPr lvl="1">
              <a:buNone/>
            </a:pPr>
            <a:endParaRPr lang="en-GB" sz="1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None/>
            </a:pPr>
            <a:endParaRPr lang="en-GB" sz="1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None/>
            </a:pPr>
            <a:endParaRPr lang="en-GB" sz="1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None/>
            </a:pPr>
            <a:endParaRPr lang="en-GB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Plans for 2021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Predominantly Online </a:t>
            </a:r>
          </a:p>
          <a:p>
            <a:endParaRPr lang="en-GB" dirty="0" smtClean="0"/>
          </a:p>
          <a:p>
            <a:r>
              <a:rPr lang="en-GB" dirty="0" smtClean="0"/>
              <a:t>Development of 2011 methods for under coverage</a:t>
            </a:r>
          </a:p>
          <a:p>
            <a:pPr lvl="1"/>
            <a:r>
              <a:rPr lang="en-GB" dirty="0" smtClean="0"/>
              <a:t>Use more administrative data </a:t>
            </a:r>
          </a:p>
          <a:p>
            <a:pPr lvl="1"/>
            <a:r>
              <a:rPr lang="en-GB" dirty="0" smtClean="0"/>
              <a:t>Add in more records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GB" dirty="0" smtClean="0"/>
              <a:t>Other uses of admin data in 2021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Address register </a:t>
            </a:r>
          </a:p>
          <a:p>
            <a:endParaRPr lang="en-GB" dirty="0" smtClean="0"/>
          </a:p>
          <a:p>
            <a:r>
              <a:rPr lang="en-GB" dirty="0" smtClean="0"/>
              <a:t>Enumerator intelligence </a:t>
            </a:r>
          </a:p>
          <a:p>
            <a:endParaRPr lang="en-GB" dirty="0" smtClean="0"/>
          </a:p>
          <a:p>
            <a:r>
              <a:rPr lang="en-GB" dirty="0" smtClean="0"/>
              <a:t>Hard to Count measures</a:t>
            </a:r>
          </a:p>
          <a:p>
            <a:endParaRPr lang="en-GB" dirty="0" smtClean="0"/>
          </a:p>
          <a:p>
            <a:r>
              <a:rPr lang="en-GB" dirty="0" smtClean="0"/>
              <a:t>Supplement Census returns</a:t>
            </a:r>
          </a:p>
          <a:p>
            <a:endParaRPr lang="en-GB" dirty="0" smtClean="0"/>
          </a:p>
          <a:p>
            <a:r>
              <a:rPr lang="en-GB" dirty="0" smtClean="0"/>
              <a:t>Targeted Follow-up</a:t>
            </a:r>
          </a:p>
          <a:p>
            <a:endParaRPr lang="en-GB" dirty="0" smtClean="0"/>
          </a:p>
          <a:p>
            <a:r>
              <a:rPr lang="en-GB" dirty="0" smtClean="0"/>
              <a:t>Quality Assurance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Administrative Sources &amp; Coverage</a:t>
            </a:r>
            <a:endParaRPr lang="en-GB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3569" y="1656141"/>
          <a:ext cx="9143972" cy="4032444"/>
        </p:xfrm>
        <a:graphic>
          <a:graphicData uri="http://schemas.openxmlformats.org/drawingml/2006/table">
            <a:tbl>
              <a:tblPr/>
              <a:tblGrid>
                <a:gridCol w="2044650"/>
                <a:gridCol w="79051"/>
                <a:gridCol w="92017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  <a:gridCol w="85534"/>
              </a:tblGrid>
              <a:tr h="41657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Age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65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1655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Births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655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Child Benefit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655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School Census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655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Students </a:t>
                      </a:r>
                      <a:r>
                        <a:rPr lang="en-GB" sz="16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at University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655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Health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</a:tr>
              <a:tr h="51655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Other Benefits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</a:tr>
              <a:tr h="51655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Electoral Register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03" marR="5303" marT="53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2264</TotalTime>
  <Words>509</Words>
  <Application>Microsoft Office PowerPoint</Application>
  <PresentationFormat>On-screen Show (4:3)</PresentationFormat>
  <Paragraphs>450</Paragraphs>
  <Slides>19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Use of Administrative Data for Census 2021</vt:lpstr>
      <vt:lpstr>PowerPoint Presentation</vt:lpstr>
      <vt:lpstr>Up to &amp; Including 1991</vt:lpstr>
      <vt:lpstr>2001</vt:lpstr>
      <vt:lpstr>2011</vt:lpstr>
      <vt:lpstr>Northern Ireland 2011 Census</vt:lpstr>
      <vt:lpstr>Plans for 2021</vt:lpstr>
      <vt:lpstr>Other uses of admin data in 2021</vt:lpstr>
      <vt:lpstr>Administrative Sources &amp; Coverage</vt:lpstr>
      <vt:lpstr>Administrative Data  Population Estimates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Useful links</vt:lpstr>
      <vt:lpstr>PowerPoint Presentation</vt:lpstr>
      <vt:lpstr>PowerPoint Presentation</vt:lpstr>
      <vt:lpstr>PowerPoint Presentation</vt:lpstr>
    </vt:vector>
  </TitlesOfParts>
  <Company>IT Assist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 Census Topic Consultation Event presentation - October 2015</dc:title>
  <dc:creator>Census Office - NISRA</dc:creator>
  <cp:lastModifiedBy>Jane O'Brien</cp:lastModifiedBy>
  <cp:revision>461</cp:revision>
  <dcterms:created xsi:type="dcterms:W3CDTF">2015-09-16T14:16:08Z</dcterms:created>
  <dcterms:modified xsi:type="dcterms:W3CDTF">2016-04-06T10:22:48Z</dcterms:modified>
</cp:coreProperties>
</file>