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8" r:id="rId2"/>
    <p:sldId id="317" r:id="rId3"/>
    <p:sldId id="292" r:id="rId4"/>
    <p:sldId id="337" r:id="rId5"/>
    <p:sldId id="316" r:id="rId6"/>
    <p:sldId id="320" r:id="rId7"/>
    <p:sldId id="338" r:id="rId8"/>
    <p:sldId id="322" r:id="rId9"/>
    <p:sldId id="323" r:id="rId10"/>
    <p:sldId id="324" r:id="rId11"/>
    <p:sldId id="326" r:id="rId12"/>
    <p:sldId id="329" r:id="rId13"/>
    <p:sldId id="340" r:id="rId14"/>
    <p:sldId id="333" r:id="rId15"/>
    <p:sldId id="335" r:id="rId16"/>
    <p:sldId id="339" r:id="rId17"/>
    <p:sldId id="319" r:id="rId18"/>
    <p:sldId id="298" r:id="rId19"/>
    <p:sldId id="336" r:id="rId20"/>
    <p:sldId id="312" r:id="rId21"/>
    <p:sldId id="330" r:id="rId2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33344C4C-CE63-488E-B58A-0C98D040C7BD}">
          <p14:sldIdLst>
            <p14:sldId id="268"/>
          </p14:sldIdLst>
        </p14:section>
        <p14:section name="Main" id="{1F97AB3C-9FA1-416C-85BE-F31AE8B6222E}">
          <p14:sldIdLst>
            <p14:sldId id="317"/>
            <p14:sldId id="292"/>
            <p14:sldId id="337"/>
            <p14:sldId id="316"/>
            <p14:sldId id="320"/>
            <p14:sldId id="338"/>
            <p14:sldId id="322"/>
            <p14:sldId id="323"/>
            <p14:sldId id="324"/>
            <p14:sldId id="326"/>
            <p14:sldId id="329"/>
            <p14:sldId id="340"/>
            <p14:sldId id="333"/>
            <p14:sldId id="335"/>
            <p14:sldId id="339"/>
            <p14:sldId id="319"/>
            <p14:sldId id="298"/>
            <p14:sldId id="336"/>
          </p14:sldIdLst>
        </p14:section>
        <p14:section name="Additional Material" id="{04FF252A-EA71-4065-8804-3B0D38CA96B7}">
          <p14:sldIdLst>
            <p14:sldId id="312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CCECFF"/>
    <a:srgbClr val="FF5050"/>
    <a:srgbClr val="0033CC"/>
    <a:srgbClr val="FF3300"/>
    <a:srgbClr val="FFFF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9257" autoAdjust="0"/>
  </p:normalViewPr>
  <p:slideViewPr>
    <p:cSldViewPr>
      <p:cViewPr>
        <p:scale>
          <a:sx n="91" d="100"/>
          <a:sy n="91" d="100"/>
        </p:scale>
        <p:origin x="-726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51C6E-BD2E-4CD2-980D-B4BEADDF9296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05A69-899D-4282-A4DC-EB35435834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316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6EAC-8257-4DD8-8EA4-61EDD4BAEC10}" type="datetimeFigureOut">
              <a:rPr lang="en-IE" smtClean="0"/>
              <a:t>11/04/2016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C3A5-1AFD-4C29-B23B-86AB8D07BC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561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3310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41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6770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41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41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0356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2020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2020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003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1041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23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0844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084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1979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0844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41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94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5009-563B-46B1-BEC9-764CFAFD95B1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37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5185-100E-4CC5-A059-1D4F4D812568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557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8B2D-8952-4E17-8532-D8EF2DC129A6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36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E98F-4704-4CE7-99A6-C8738539F03C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58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7E08-4525-44C8-B3B3-AA5DB6446F89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00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0371-FDDB-4145-89E8-7F4848001450}" type="datetime1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512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0AB0-F4CF-409E-9B25-2EE6F22DEB7B}" type="datetime1">
              <a:rPr lang="en-IE" smtClean="0"/>
              <a:t>11/04/2016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592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448-889C-4E05-B970-C99534701CCC}" type="datetime1">
              <a:rPr lang="en-IE" smtClean="0"/>
              <a:t>11/04/2016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15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BF5-69F7-44CE-B202-BF7DE3289D47}" type="datetime1">
              <a:rPr lang="en-IE" smtClean="0"/>
              <a:t>11/04/2016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957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C3B6-464E-4927-A2BE-4FE6BA3D4F1B}" type="datetime1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31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672D-57B2-411B-A029-E804BBC4DBB5}" type="datetime1">
              <a:rPr lang="en-IE" smtClean="0"/>
              <a:t>11/04/2016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970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A5830-2EE7-4329-BAC3-23D6B05547F9}" type="datetime1">
              <a:rPr lang="en-IE" smtClean="0"/>
              <a:t>11/04/2016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2210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gif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5904656" cy="172819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Unemployment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and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Employment Transitions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80528" y="6273316"/>
            <a:ext cx="2595814" cy="576064"/>
          </a:xfrm>
        </p:spPr>
        <p:txBody>
          <a:bodyPr>
            <a:normAutofit/>
          </a:bodyPr>
          <a:lstStyle/>
          <a:p>
            <a:r>
              <a:rPr lang="en-IE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Paul Rockley</a:t>
            </a:r>
            <a:endParaRPr lang="en-IE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2023864" cy="385018"/>
          </a:xfrm>
        </p:spPr>
        <p:txBody>
          <a:bodyPr/>
          <a:lstStyle/>
          <a:p>
            <a:r>
              <a:rPr lang="en-IE" sz="1400" b="1" dirty="0" smtClean="0">
                <a:solidFill>
                  <a:srgbClr val="FF5050"/>
                </a:solidFill>
              </a:rPr>
              <a:t>www.cso.ie</a:t>
            </a:r>
            <a:endParaRPr lang="en-IE" sz="1400" b="1" dirty="0">
              <a:solidFill>
                <a:srgbClr val="FF5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8"/>
            <a:ext cx="3689187" cy="1512168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300192" y="5661248"/>
            <a:ext cx="2764674" cy="1189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IE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5</a:t>
            </a:r>
            <a:r>
              <a:rPr lang="en-IE" sz="2400" baseline="30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th</a:t>
            </a:r>
            <a:r>
              <a:rPr lang="en-IE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Administrative</a:t>
            </a:r>
          </a:p>
          <a:p>
            <a:pPr algn="r">
              <a:spcBef>
                <a:spcPts val="0"/>
              </a:spcBef>
            </a:pPr>
            <a:r>
              <a:rPr lang="en-IE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Data Seminar</a:t>
            </a:r>
          </a:p>
          <a:p>
            <a:pPr algn="r">
              <a:spcBef>
                <a:spcPts val="0"/>
              </a:spcBef>
            </a:pPr>
            <a:r>
              <a:rPr lang="en-IE" sz="1800" i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12</a:t>
            </a:r>
            <a:r>
              <a:rPr lang="en-IE" sz="1800" i="1" baseline="30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th</a:t>
            </a:r>
            <a:r>
              <a:rPr lang="en-IE" sz="1800" i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IE" sz="18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April</a:t>
            </a:r>
            <a:r>
              <a:rPr lang="en-US" sz="18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2016</a:t>
            </a:r>
            <a:endParaRPr lang="en-IE" sz="1800" i="1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algn="r">
              <a:spcBef>
                <a:spcPts val="0"/>
              </a:spcBef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5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4082"/>
          </a:xfrm>
        </p:spPr>
        <p:txBody>
          <a:bodyPr>
            <a:normAutofit/>
          </a:bodyPr>
          <a:lstStyle/>
          <a:p>
            <a:r>
              <a:rPr lang="en-IE" sz="2800" dirty="0" smtClean="0"/>
              <a:t>Leavers </a:t>
            </a:r>
            <a:r>
              <a:rPr lang="en-IE" sz="2800" dirty="0"/>
              <a:t>to P35 Employment </a:t>
            </a:r>
            <a:r>
              <a:rPr lang="en-IE" sz="2800" dirty="0" smtClean="0"/>
              <a:t>by Mean Weekly Pay (2013)</a:t>
            </a:r>
            <a:endParaRPr lang="en-I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10</a:t>
            </a:fld>
            <a:endParaRPr lang="en-IE"/>
          </a:p>
        </p:txBody>
      </p:sp>
      <p:pic>
        <p:nvPicPr>
          <p:cNvPr id="6146" name="Picture 2" descr="X:\LRP35_Alternative\plots\100416_LeaversByMeanWeeklyPay2013_noTit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75792"/>
            <a:ext cx="7992888" cy="544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932040" y="1340768"/>
            <a:ext cx="3456384" cy="115212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sz="1400" dirty="0" smtClean="0"/>
              <a:t>A	Agriculture</a:t>
            </a:r>
            <a:r>
              <a:rPr lang="en-US" sz="1400" dirty="0"/>
              <a:t>, forestry and </a:t>
            </a:r>
            <a:r>
              <a:rPr lang="en-US" sz="1400" dirty="0" smtClean="0"/>
              <a:t>fishing</a:t>
            </a:r>
            <a:endParaRPr lang="en-US" sz="1400" dirty="0"/>
          </a:p>
          <a:p>
            <a:pPr algn="l">
              <a:spcBef>
                <a:spcPts val="0"/>
              </a:spcBef>
              <a:defRPr/>
            </a:pPr>
            <a:r>
              <a:rPr lang="en-US" sz="1400" dirty="0"/>
              <a:t>B-E	Industry </a:t>
            </a:r>
          </a:p>
          <a:p>
            <a:pPr algn="l">
              <a:spcBef>
                <a:spcPts val="0"/>
              </a:spcBef>
              <a:defRPr/>
            </a:pPr>
            <a:r>
              <a:rPr lang="en-US" sz="1400" dirty="0" smtClean="0"/>
              <a:t>F</a:t>
            </a:r>
            <a:r>
              <a:rPr lang="en-US" sz="1400" dirty="0"/>
              <a:t>	</a:t>
            </a:r>
            <a:r>
              <a:rPr lang="en-US" sz="1400" dirty="0" smtClean="0"/>
              <a:t>Construction</a:t>
            </a:r>
            <a:endParaRPr lang="en-US" sz="1400" dirty="0"/>
          </a:p>
          <a:p>
            <a:pPr algn="l">
              <a:spcBef>
                <a:spcPts val="0"/>
              </a:spcBef>
              <a:defRPr/>
            </a:pPr>
            <a:r>
              <a:rPr lang="en-US" sz="1400" dirty="0" smtClean="0"/>
              <a:t>G-U</a:t>
            </a:r>
            <a:r>
              <a:rPr lang="en-US" sz="1400" dirty="0"/>
              <a:t>	</a:t>
            </a:r>
            <a:r>
              <a:rPr lang="en-US" sz="1400" dirty="0" smtClean="0"/>
              <a:t>Services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555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rmAutofit/>
          </a:bodyPr>
          <a:lstStyle/>
          <a:p>
            <a:r>
              <a:rPr lang="en-IE" sz="2800" dirty="0" smtClean="0"/>
              <a:t>Earnings in New Employments upon leaving Live Register</a:t>
            </a:r>
            <a:endParaRPr lang="en-I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11</a:t>
            </a:fld>
            <a:endParaRPr lang="en-IE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84157"/>
            <a:ext cx="5288632" cy="528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56176" y="1556792"/>
            <a:ext cx="36004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52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12</a:t>
            </a:fld>
            <a:endParaRPr lang="en-I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8680"/>
            <a:ext cx="4392488" cy="580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1520" y="692696"/>
            <a:ext cx="4104456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800" dirty="0" smtClean="0"/>
              <a:t>Earnings in New Employments upon leaving Live Register</a:t>
            </a:r>
          </a:p>
          <a:p>
            <a:endParaRPr lang="en-IE" sz="2800" dirty="0" smtClean="0"/>
          </a:p>
          <a:p>
            <a:r>
              <a:rPr lang="en-IE" sz="2800" i="1" dirty="0" smtClean="0"/>
              <a:t>Great Dublin Area</a:t>
            </a:r>
            <a:endParaRPr lang="en-IE" sz="2800" i="1" dirty="0"/>
          </a:p>
        </p:txBody>
      </p:sp>
      <p:sp>
        <p:nvSpPr>
          <p:cNvPr id="6" name="Octagon 5"/>
          <p:cNvSpPr/>
          <p:nvPr/>
        </p:nvSpPr>
        <p:spPr>
          <a:xfrm>
            <a:off x="7566414" y="4293096"/>
            <a:ext cx="432048" cy="432048"/>
          </a:xfrm>
          <a:prstGeom prst="octagon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H</a:t>
            </a:r>
            <a:endParaRPr lang="en-IE" dirty="0"/>
          </a:p>
        </p:txBody>
      </p:sp>
      <p:sp>
        <p:nvSpPr>
          <p:cNvPr id="9" name="Octagon 8"/>
          <p:cNvSpPr/>
          <p:nvPr/>
        </p:nvSpPr>
        <p:spPr>
          <a:xfrm>
            <a:off x="6660232" y="3451408"/>
            <a:ext cx="432048" cy="432048"/>
          </a:xfrm>
          <a:prstGeom prst="octag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</a:t>
            </a:r>
            <a:endParaRPr lang="en-IE" dirty="0"/>
          </a:p>
        </p:txBody>
      </p:sp>
      <p:sp>
        <p:nvSpPr>
          <p:cNvPr id="10" name="Octagon 9"/>
          <p:cNvSpPr/>
          <p:nvPr/>
        </p:nvSpPr>
        <p:spPr>
          <a:xfrm>
            <a:off x="7350390" y="2420888"/>
            <a:ext cx="432048" cy="432048"/>
          </a:xfrm>
          <a:prstGeom prst="octag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L</a:t>
            </a:r>
          </a:p>
        </p:txBody>
      </p:sp>
      <p:sp>
        <p:nvSpPr>
          <p:cNvPr id="11" name="Octagon 10"/>
          <p:cNvSpPr/>
          <p:nvPr/>
        </p:nvSpPr>
        <p:spPr>
          <a:xfrm>
            <a:off x="5796136" y="3709357"/>
            <a:ext cx="432048" cy="432048"/>
          </a:xfrm>
          <a:prstGeom prst="octagon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3757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6645424" cy="1143000"/>
          </a:xfrm>
        </p:spPr>
        <p:txBody>
          <a:bodyPr/>
          <a:lstStyle/>
          <a:p>
            <a:r>
              <a:rPr lang="en-IE" dirty="0" smtClean="0"/>
              <a:t>FETAC Data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72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040177" y="2564904"/>
            <a:ext cx="2664296" cy="3808508"/>
          </a:xfrm>
          <a:prstGeom prst="roundRect">
            <a:avLst/>
          </a:prstGeom>
          <a:solidFill>
            <a:schemeClr val="tx1">
              <a:lumMod val="9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14</a:t>
            </a:fld>
            <a:endParaRPr lang="en-IE"/>
          </a:p>
        </p:txBody>
      </p:sp>
      <p:pic>
        <p:nvPicPr>
          <p:cNvPr id="6146" name="Picture 2" descr="http://www.iro.ie/images/assemblie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01008"/>
            <a:ext cx="200025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8387"/>
            <a:ext cx="3816424" cy="620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56890"/>
            <a:ext cx="2305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6320249" y="2564904"/>
            <a:ext cx="210415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400" dirty="0" smtClean="0"/>
              <a:t>Regions of Ireland</a:t>
            </a:r>
            <a:endParaRPr lang="en-IE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9949" y="6483160"/>
            <a:ext cx="3960043" cy="358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1000" b="1" dirty="0" smtClean="0"/>
              <a:t>*</a:t>
            </a:r>
            <a:r>
              <a:rPr lang="en-US" sz="1000" b="1" dirty="0"/>
              <a:t>*Major FETAC awards at NFQ Level 5</a:t>
            </a:r>
            <a:endParaRPr lang="en-IE" sz="10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101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40" y="398914"/>
            <a:ext cx="3882686" cy="620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40177" y="2564904"/>
            <a:ext cx="2664296" cy="3808508"/>
          </a:xfrm>
          <a:prstGeom prst="roundRect">
            <a:avLst/>
          </a:prstGeom>
          <a:solidFill>
            <a:schemeClr val="tx1">
              <a:lumMod val="9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15</a:t>
            </a:fld>
            <a:endParaRPr lang="en-IE"/>
          </a:p>
        </p:txBody>
      </p:sp>
      <p:pic>
        <p:nvPicPr>
          <p:cNvPr id="6146" name="Picture 2" descr="http://www.iro.ie/images/assemblie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01008"/>
            <a:ext cx="200025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6320249" y="2564904"/>
            <a:ext cx="210415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400" dirty="0" smtClean="0"/>
              <a:t>Regions of Ireland</a:t>
            </a:r>
            <a:endParaRPr lang="en-IE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9949" y="6483160"/>
            <a:ext cx="3960043" cy="358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1000" b="1" dirty="0" smtClean="0"/>
              <a:t>*</a:t>
            </a:r>
            <a:r>
              <a:rPr lang="en-US" sz="1000" b="1" dirty="0"/>
              <a:t>*Major FETAC awards at NFQ Level 5</a:t>
            </a:r>
            <a:endParaRPr lang="en-IE" sz="10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23812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19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6120680" cy="3024336"/>
          </a:xfrm>
        </p:spPr>
        <p:txBody>
          <a:bodyPr>
            <a:normAutofit/>
          </a:bodyPr>
          <a:lstStyle/>
          <a:p>
            <a:r>
              <a:rPr lang="en-IE" dirty="0" smtClean="0"/>
              <a:t>Next Steps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07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Next Steps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Study </a:t>
            </a:r>
            <a:r>
              <a:rPr lang="en-US" dirty="0"/>
              <a:t>leavers from LR who don't go back into work – where did they go</a:t>
            </a:r>
            <a:r>
              <a:rPr lang="en-US" dirty="0" smtClean="0"/>
              <a:t>?</a:t>
            </a:r>
          </a:p>
          <a:p>
            <a:r>
              <a:rPr lang="en-IE" dirty="0" smtClean="0"/>
              <a:t>Destination occupations </a:t>
            </a:r>
            <a:r>
              <a:rPr lang="en-IE" dirty="0"/>
              <a:t>may be of more interest than Industry NACE Sectors.</a:t>
            </a:r>
          </a:p>
          <a:p>
            <a:r>
              <a:rPr lang="en-US" dirty="0" smtClean="0"/>
              <a:t>LR </a:t>
            </a:r>
            <a:r>
              <a:rPr lang="en-US" dirty="0"/>
              <a:t>has the occupation that the claimant lists when they first make a claim. Could study what jobs they </a:t>
            </a:r>
            <a:r>
              <a:rPr lang="en-US" dirty="0" smtClean="0"/>
              <a:t>go </a:t>
            </a:r>
            <a:r>
              <a:rPr lang="en-US" dirty="0"/>
              <a:t>into when they leave the LR. "Flow". Career change?</a:t>
            </a:r>
          </a:p>
          <a:p>
            <a:r>
              <a:rPr lang="en-IE" dirty="0"/>
              <a:t>Could compare what benefits before and after gaining </a:t>
            </a:r>
            <a:r>
              <a:rPr lang="en-IE" dirty="0" smtClean="0"/>
              <a:t>PAYE/P35 </a:t>
            </a:r>
            <a:r>
              <a:rPr lang="en-IE" dirty="0"/>
              <a:t>work</a:t>
            </a:r>
          </a:p>
          <a:p>
            <a:r>
              <a:rPr lang="en-US" dirty="0"/>
              <a:t>...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06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18</a:t>
            </a:fld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9"/>
            <a:ext cx="2016223" cy="826434"/>
          </a:xfrm>
          <a:prstGeom prst="rect">
            <a:avLst/>
          </a:prstGeom>
        </p:spPr>
      </p:pic>
      <p:pic>
        <p:nvPicPr>
          <p:cNvPr id="6146" name="Picture 2" descr="http://cdn.mysitemyway.com/etc-mysitemyway/icons/legacy-previews/icons-256/magic-marker-icons-alphanumeric/114654-magic-marker-icon-alphanumeric-question-mark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19</a:t>
            </a:fld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60649"/>
            <a:ext cx="2016223" cy="82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1"/>
            <a:ext cx="7355160" cy="3484984"/>
          </a:xfrm>
        </p:spPr>
        <p:txBody>
          <a:bodyPr/>
          <a:lstStyle/>
          <a:p>
            <a:r>
              <a:rPr lang="en-IE" dirty="0" smtClean="0"/>
              <a:t>Introduction</a:t>
            </a:r>
          </a:p>
          <a:p>
            <a:r>
              <a:rPr lang="en-IE" dirty="0" smtClean="0"/>
              <a:t>Data Sources</a:t>
            </a:r>
          </a:p>
          <a:p>
            <a:r>
              <a:rPr lang="en-IE" dirty="0" smtClean="0"/>
              <a:t>Outcomes</a:t>
            </a:r>
          </a:p>
          <a:p>
            <a:r>
              <a:rPr lang="en-IE" dirty="0" smtClean="0"/>
              <a:t>Next Steps</a:t>
            </a:r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15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20</a:t>
            </a:fld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49251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3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Voronoi</a:t>
            </a:r>
            <a:r>
              <a:rPr lang="en-IE" dirty="0" smtClean="0"/>
              <a:t> Diagram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 </a:t>
            </a:r>
            <a:r>
              <a:rPr lang="en-US" b="1" dirty="0" err="1"/>
              <a:t>Voronoi</a:t>
            </a:r>
            <a:r>
              <a:rPr lang="en-US" b="1" dirty="0"/>
              <a:t> diagram</a:t>
            </a:r>
            <a:r>
              <a:rPr lang="en-US" dirty="0"/>
              <a:t> is </a:t>
            </a:r>
            <a:r>
              <a:rPr lang="en-US" dirty="0" smtClean="0"/>
              <a:t>a partitioning of a plane into </a:t>
            </a:r>
            <a:r>
              <a:rPr lang="en-US" dirty="0"/>
              <a:t>regions based on distance to points in a specific subset of the plane. That set of points (called seeds, sites, or generators) is specified beforehand, and for each seed there is a corresponding region consisting of all points closer to that seed than to any other. These regions are called </a:t>
            </a:r>
            <a:r>
              <a:rPr lang="en-US" dirty="0" err="1"/>
              <a:t>Voronoi</a:t>
            </a:r>
            <a:r>
              <a:rPr lang="en-US" dirty="0"/>
              <a:t> cells.</a:t>
            </a: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21</a:t>
            </a:fld>
            <a:endParaRPr lang="en-IE"/>
          </a:p>
        </p:txBody>
      </p:sp>
      <p:pic>
        <p:nvPicPr>
          <p:cNvPr id="4098" name="Picture 2" descr="https://upload.wikimedia.org/wikipedia/commons/thumb/5/54/Euclidean_Voronoi_diagram.svg/512px-Euclidean_Voronoi_diagram.svg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4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6552728" cy="3528392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Purpose: to look at the utility of a data merge between two data sources:-</a:t>
            </a:r>
          </a:p>
          <a:p>
            <a:pPr lvl="1"/>
            <a:r>
              <a:rPr lang="en-IE" dirty="0" smtClean="0"/>
              <a:t>Unemployment Claims</a:t>
            </a:r>
          </a:p>
          <a:p>
            <a:pPr lvl="1"/>
            <a:r>
              <a:rPr lang="en-IE" dirty="0" smtClean="0"/>
              <a:t>PAYE Earnings</a:t>
            </a:r>
          </a:p>
          <a:p>
            <a:pPr lvl="1"/>
            <a:r>
              <a:rPr lang="en-IE" dirty="0" smtClean="0"/>
              <a:t>(Undertaken as an Officer of Statistics.)</a:t>
            </a:r>
            <a:endParaRPr lang="en-IE" dirty="0"/>
          </a:p>
          <a:p>
            <a:r>
              <a:rPr lang="en-IE" dirty="0" smtClean="0"/>
              <a:t>Data matching using PIK</a:t>
            </a:r>
          </a:p>
          <a:p>
            <a:pPr lvl="1"/>
            <a:r>
              <a:rPr lang="en-IE" dirty="0" smtClean="0"/>
              <a:t>Hashed PPSN; hides identity but preserves linking capabilities.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www.cso.ie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85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Sources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3168352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4800" dirty="0" smtClean="0"/>
              <a:t>PAYE Earnings</a:t>
            </a:r>
          </a:p>
          <a:p>
            <a:pPr marL="0" indent="0">
              <a:buNone/>
            </a:pPr>
            <a:r>
              <a:rPr lang="en-IE" i="1" dirty="0" smtClean="0"/>
              <a:t>(P35 Returns to Revenue)</a:t>
            </a:r>
            <a:endParaRPr lang="en-IE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4</a:t>
            </a:fld>
            <a:endParaRPr lang="en-IE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3968" y="2060848"/>
            <a:ext cx="4176464" cy="218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4800" dirty="0" smtClean="0"/>
              <a:t>Unemployment Claims</a:t>
            </a:r>
          </a:p>
          <a:p>
            <a:pPr marL="0" indent="0">
              <a:buFont typeface="Arial" pitchFamily="34" charset="0"/>
              <a:buNone/>
            </a:pPr>
            <a:r>
              <a:rPr lang="en-IE" i="1" dirty="0" smtClean="0"/>
              <a:t>(ISTS data from DSP)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1709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Unemployment Claims Data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ISTS - Integrated Short Term </a:t>
            </a:r>
            <a:r>
              <a:rPr lang="en-IE" dirty="0" smtClean="0"/>
              <a:t>Systems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IE" sz="3200" dirty="0" smtClean="0"/>
              <a:t>From Department </a:t>
            </a:r>
            <a:r>
              <a:rPr lang="en-IE" sz="3200" dirty="0"/>
              <a:t>of  Social </a:t>
            </a:r>
            <a:r>
              <a:rPr lang="en-IE" sz="3200" dirty="0" smtClean="0"/>
              <a:t>Protection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IE" sz="3200" dirty="0" smtClean="0"/>
              <a:t>Weekly files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IE" sz="3200" dirty="0" smtClean="0"/>
              <a:t>Information:</a:t>
            </a:r>
          </a:p>
          <a:p>
            <a:pPr marL="742950" lvl="2" indent="-342900"/>
            <a:r>
              <a:rPr lang="en-IE" dirty="0" smtClean="0"/>
              <a:t>Claim Start Date</a:t>
            </a:r>
          </a:p>
          <a:p>
            <a:pPr marL="742950" lvl="2" indent="-342900"/>
            <a:r>
              <a:rPr lang="en-IE" dirty="0" smtClean="0"/>
              <a:t>Local Welfare Office</a:t>
            </a:r>
          </a:p>
          <a:p>
            <a:pPr marL="742950" lvl="2" indent="-342900"/>
            <a:r>
              <a:rPr lang="en-IE" dirty="0" smtClean="0"/>
              <a:t>Occupation</a:t>
            </a:r>
          </a:p>
          <a:p>
            <a:pPr marL="742950" lvl="2" indent="-342900"/>
            <a:r>
              <a:rPr lang="en-IE" dirty="0" smtClean="0"/>
              <a:t>Age &amp; Gender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IE" sz="3200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8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PAYE Earnings Data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P35 Annual Returns from Business for PAYE Employees</a:t>
            </a:r>
          </a:p>
          <a:p>
            <a:r>
              <a:rPr lang="en-IE" dirty="0" smtClean="0"/>
              <a:t>From Revenue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IE" sz="3200" dirty="0" smtClean="0"/>
              <a:t>Annual </a:t>
            </a:r>
            <a:r>
              <a:rPr lang="en-IE" sz="3200" dirty="0"/>
              <a:t>files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IE" sz="3200" dirty="0"/>
              <a:t>Information:</a:t>
            </a:r>
          </a:p>
          <a:p>
            <a:pPr marL="742950" lvl="2" indent="-342900"/>
            <a:r>
              <a:rPr lang="en-IE" dirty="0" smtClean="0"/>
              <a:t>Period of Work</a:t>
            </a:r>
          </a:p>
          <a:p>
            <a:pPr marL="742950" lvl="2" indent="-342900"/>
            <a:r>
              <a:rPr lang="en-IE" dirty="0" smtClean="0"/>
              <a:t>Enterprise – ID and NACE Sector</a:t>
            </a:r>
            <a:endParaRPr lang="en-IE" dirty="0"/>
          </a:p>
          <a:p>
            <a:pPr marL="742950" lvl="2" indent="-342900"/>
            <a:r>
              <a:rPr lang="en-IE" dirty="0" smtClean="0"/>
              <a:t>Date of Birth</a:t>
            </a:r>
            <a:endParaRPr lang="en-IE" dirty="0"/>
          </a:p>
          <a:p>
            <a:pPr marL="742950" lvl="2" indent="-342900"/>
            <a:r>
              <a:rPr lang="en-IE" dirty="0" smtClean="0"/>
              <a:t>Total Pay </a:t>
            </a:r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933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023976" y="1988840"/>
            <a:ext cx="273630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048058" y="1988840"/>
            <a:ext cx="273630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Linking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66" y="2060848"/>
            <a:ext cx="2530624" cy="2188840"/>
          </a:xfrm>
        </p:spPr>
        <p:txBody>
          <a:bodyPr/>
          <a:lstStyle/>
          <a:p>
            <a:pPr marL="0" indent="0">
              <a:buNone/>
            </a:pPr>
            <a:r>
              <a:rPr lang="en-IE" sz="4800" dirty="0" smtClean="0"/>
              <a:t>P35</a:t>
            </a:r>
          </a:p>
          <a:p>
            <a:pPr marL="0" indent="0">
              <a:buNone/>
            </a:pPr>
            <a:r>
              <a:rPr lang="en-IE" i="1" dirty="0" smtClean="0"/>
              <a:t>(PAYE Returns to Revenue)</a:t>
            </a:r>
            <a:endParaRPr lang="en-IE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7</a:t>
            </a:fld>
            <a:endParaRPr lang="en-IE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96530" y="2060848"/>
            <a:ext cx="2530624" cy="218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4800" dirty="0" smtClean="0"/>
              <a:t>ISTS</a:t>
            </a:r>
          </a:p>
          <a:p>
            <a:pPr marL="0" indent="0">
              <a:buFont typeface="Arial" pitchFamily="34" charset="0"/>
              <a:buNone/>
            </a:pPr>
            <a:r>
              <a:rPr lang="en-IE" i="1" dirty="0" smtClean="0"/>
              <a:t>(Weekly DSP Claims)</a:t>
            </a:r>
            <a:endParaRPr lang="en-IE" i="1" dirty="0"/>
          </a:p>
        </p:txBody>
      </p:sp>
      <p:sp>
        <p:nvSpPr>
          <p:cNvPr id="7" name="Plus 6"/>
          <p:cNvSpPr/>
          <p:nvPr/>
        </p:nvSpPr>
        <p:spPr>
          <a:xfrm>
            <a:off x="3928378" y="2802108"/>
            <a:ext cx="969503" cy="93610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74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69776"/>
            <a:ext cx="4104456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Some Outcomes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8</a:t>
            </a:fld>
            <a:endParaRPr lang="en-IE"/>
          </a:p>
        </p:txBody>
      </p:sp>
      <p:pic>
        <p:nvPicPr>
          <p:cNvPr id="2050" name="Picture 2" descr="C:\Users\rockleyp\AppData\Local\Microsoft\Windows\Temporary Internet Files\Content.IE5\NU1O2R6Q\chart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3" y="11731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ockleyp\AppData\Local\Microsoft\Windows\Temporary Internet Files\Content.IE5\NU1O2R6Q\chart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ockleyp\AppData\Local\Microsoft\Windows\Temporary Internet Files\Content.IE5\NU1O2R6Q\chart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rockleyp\AppData\Local\Microsoft\Windows\Temporary Internet Files\Content.IE5\NU1O2R6Q\chart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rockleyp\AppData\Local\Microsoft\Windows\Temporary Internet Files\Content.IE5\NU1O2R6Q\chart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424237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www.jambonewspot.com/wp-content/uploads/2015/05/graph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3264296" cy="3266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5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IE" sz="2800" dirty="0" smtClean="0"/>
              <a:t>Leavers to </a:t>
            </a:r>
            <a:r>
              <a:rPr lang="en-IE" sz="2800" dirty="0"/>
              <a:t>P35 Employment for 2013 by </a:t>
            </a:r>
            <a:r>
              <a:rPr lang="en-IE" sz="2800" dirty="0" smtClean="0"/>
              <a:t>NACE2</a:t>
            </a:r>
            <a:endParaRPr lang="en-IE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9</a:t>
            </a:fld>
            <a:endParaRPr lang="en-IE"/>
          </a:p>
        </p:txBody>
      </p:sp>
      <p:pic>
        <p:nvPicPr>
          <p:cNvPr id="5125" name="Picture 5" descr="X:\LRP35_Alternative\plots\101611_Leavers2013byNaceAll_noLegen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13532"/>
            <a:ext cx="8001339" cy="537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X:\LRP35_Alternative\plots\101611_Leavers2013byNaceSubset_noLegen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23" y="1113532"/>
            <a:ext cx="8039812" cy="540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X:\LRP35_Alternative\plots\101611_Leavers2013byNaceSubset_lege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146" y="1340768"/>
            <a:ext cx="41148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89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IT_CPI_2015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3512</TotalTime>
  <Words>359</Words>
  <Application>Microsoft Office PowerPoint</Application>
  <PresentationFormat>On-screen Show (4:3)</PresentationFormat>
  <Paragraphs>133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CIT_CPI_2015_v2</vt:lpstr>
      <vt:lpstr>Unemployment and Employment Transitions</vt:lpstr>
      <vt:lpstr>Overview</vt:lpstr>
      <vt:lpstr>Introduction</vt:lpstr>
      <vt:lpstr>Data Sources</vt:lpstr>
      <vt:lpstr>Unemployment Claims Data</vt:lpstr>
      <vt:lpstr>PAYE Earnings Data</vt:lpstr>
      <vt:lpstr>Data Linking</vt:lpstr>
      <vt:lpstr>Some Outcomes</vt:lpstr>
      <vt:lpstr>Leavers to P35 Employment for 2013 by NACE2</vt:lpstr>
      <vt:lpstr>Leavers to P35 Employment by Mean Weekly Pay (2013)</vt:lpstr>
      <vt:lpstr>Earnings in New Employments upon leaving Live Register</vt:lpstr>
      <vt:lpstr>PowerPoint Presentation</vt:lpstr>
      <vt:lpstr>FETAC Data</vt:lpstr>
      <vt:lpstr> </vt:lpstr>
      <vt:lpstr> </vt:lpstr>
      <vt:lpstr>Next Steps</vt:lpstr>
      <vt:lpstr>Next Steps </vt:lpstr>
      <vt:lpstr>PowerPoint Presentation</vt:lpstr>
      <vt:lpstr>PowerPoint Presentation</vt:lpstr>
      <vt:lpstr>PowerPoint Presentation</vt:lpstr>
      <vt:lpstr>Voronoi Diagram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to PX file creation - 7th Oct 2015</dc:title>
  <dc:creator>Paul Rockley</dc:creator>
  <cp:lastModifiedBy>Jane O'Brien</cp:lastModifiedBy>
  <cp:revision>278</cp:revision>
  <cp:lastPrinted>2016-04-11T14:36:57Z</cp:lastPrinted>
  <dcterms:created xsi:type="dcterms:W3CDTF">2015-03-04T11:12:01Z</dcterms:created>
  <dcterms:modified xsi:type="dcterms:W3CDTF">2016-04-11T14:40:20Z</dcterms:modified>
</cp:coreProperties>
</file>