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7" r:id="rId3"/>
    <p:sldId id="329" r:id="rId4"/>
    <p:sldId id="310" r:id="rId5"/>
    <p:sldId id="311" r:id="rId6"/>
    <p:sldId id="316" r:id="rId7"/>
    <p:sldId id="331" r:id="rId8"/>
    <p:sldId id="323" r:id="rId9"/>
    <p:sldId id="317" r:id="rId10"/>
    <p:sldId id="324" r:id="rId11"/>
    <p:sldId id="326" r:id="rId12"/>
    <p:sldId id="318" r:id="rId13"/>
    <p:sldId id="325" r:id="rId14"/>
    <p:sldId id="330" r:id="rId15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6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831" autoAdjust="0"/>
    <p:restoredTop sz="72982" autoAdjust="0"/>
  </p:normalViewPr>
  <p:slideViewPr>
    <p:cSldViewPr>
      <p:cViewPr varScale="1">
        <p:scale>
          <a:sx n="55" d="100"/>
          <a:sy n="55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mes%20Byrne\Google%20Drive\Surface%20Files\Conferences\CSO%20Administrative%20Data%20Seminar%202015\Diagra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0"/>
      <c:rotY val="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Sheet2!$B$9</c:f>
              <c:strCache>
                <c:ptCount val="1"/>
                <c:pt idx="0">
                  <c:v>Award Holder 1</c:v>
                </c:pt>
              </c:strCache>
            </c:strRef>
          </c:tx>
          <c:dLbls>
            <c:delete val="1"/>
          </c:dLbls>
          <c:cat>
            <c:strRef>
              <c:f>Sheet2!$C$8:$F$8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Sheet2!$C$9:$F$9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Sheet2!$B$10</c:f>
              <c:strCache>
                <c:ptCount val="1"/>
                <c:pt idx="0">
                  <c:v>Award Holder 2</c:v>
                </c:pt>
              </c:strCache>
            </c:strRef>
          </c:tx>
          <c:dLbls>
            <c:delete val="1"/>
          </c:dLbls>
          <c:cat>
            <c:strRef>
              <c:f>Sheet2!$C$8:$F$8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Sheet2!$C$10:$F$10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Sheet2!$B$11</c:f>
              <c:strCache>
                <c:ptCount val="1"/>
                <c:pt idx="0">
                  <c:v>Award Holder 3</c:v>
                </c:pt>
              </c:strCache>
            </c:strRef>
          </c:tx>
          <c:dLbls>
            <c:delete val="1"/>
          </c:dLbls>
          <c:cat>
            <c:strRef>
              <c:f>Sheet2!$C$8:$F$8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Sheet2!$C$11:$F$11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Sheet2!$B$12</c:f>
              <c:strCache>
                <c:ptCount val="1"/>
                <c:pt idx="0">
                  <c:v>Award Holder N</c:v>
                </c:pt>
              </c:strCache>
            </c:strRef>
          </c:tx>
          <c:dLbls>
            <c:delete val="1"/>
          </c:dLbls>
          <c:cat>
            <c:strRef>
              <c:f>Sheet2!$C$8:$F$8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Sheet2!$C$12:$F$12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75204224"/>
        <c:axId val="175205760"/>
        <c:axId val="172868480"/>
      </c:line3DChart>
      <c:catAx>
        <c:axId val="17520422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5205760"/>
        <c:crosses val="autoZero"/>
        <c:auto val="1"/>
        <c:lblAlgn val="ctr"/>
        <c:lblOffset val="100"/>
        <c:noMultiLvlLbl val="0"/>
      </c:catAx>
      <c:valAx>
        <c:axId val="175205760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5204224"/>
        <c:crosses val="autoZero"/>
        <c:crossBetween val="between"/>
        <c:majorUnit val="1"/>
        <c:minorUnit val="1"/>
      </c:valAx>
      <c:serAx>
        <c:axId val="172868480"/>
        <c:scaling>
          <c:orientation val="minMax"/>
        </c:scaling>
        <c:delete val="1"/>
        <c:axPos val="b"/>
        <c:majorTickMark val="out"/>
        <c:minorTickMark val="none"/>
        <c:tickLblPos val="nextTo"/>
        <c:crossAx val="175205760"/>
        <c:crosses val="autoZero"/>
      </c:serAx>
    </c:plotArea>
    <c:legend>
      <c:legendPos val="r"/>
      <c:layout>
        <c:manualLayout>
          <c:xMode val="edge"/>
          <c:yMode val="edge"/>
          <c:x val="0.79302455904171687"/>
          <c:y val="0.69282756049961203"/>
          <c:w val="0.19901896920892079"/>
          <c:h val="0.27072984821899027"/>
        </c:manualLayout>
      </c:layout>
      <c:overlay val="1"/>
      <c:spPr>
        <a:solidFill>
          <a:schemeClr val="bg1">
            <a:lumMod val="95000"/>
          </a:schemeClr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0"/>
      <c:rotY val="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Sheet3!$B$9</c:f>
              <c:strCache>
                <c:ptCount val="1"/>
                <c:pt idx="0">
                  <c:v>Award Holder 1</c:v>
                </c:pt>
              </c:strCache>
            </c:strRef>
          </c:tx>
          <c:dLbls>
            <c:delete val="1"/>
          </c:dLbls>
          <c:cat>
            <c:strRef>
              <c:f>Sheet3!$C$8:$R$8</c:f>
              <c:strCache>
                <c:ptCount val="16"/>
                <c:pt idx="0">
                  <c:v>Y1, Q1</c:v>
                </c:pt>
                <c:pt idx="1">
                  <c:v>Y1, Q2</c:v>
                </c:pt>
                <c:pt idx="2">
                  <c:v>Y1, Q3</c:v>
                </c:pt>
                <c:pt idx="3">
                  <c:v>Y1, Q4</c:v>
                </c:pt>
                <c:pt idx="4">
                  <c:v>Y2, Q1</c:v>
                </c:pt>
                <c:pt idx="5">
                  <c:v>Y2, Q2</c:v>
                </c:pt>
                <c:pt idx="6">
                  <c:v>Y2, Q3</c:v>
                </c:pt>
                <c:pt idx="7">
                  <c:v>Y2, Q4</c:v>
                </c:pt>
                <c:pt idx="8">
                  <c:v>Y3, Q1</c:v>
                </c:pt>
                <c:pt idx="9">
                  <c:v>Y3, Q2</c:v>
                </c:pt>
                <c:pt idx="10">
                  <c:v>Y3, Q3</c:v>
                </c:pt>
                <c:pt idx="11">
                  <c:v>Y3, Q4</c:v>
                </c:pt>
                <c:pt idx="12">
                  <c:v>YN, Q1</c:v>
                </c:pt>
                <c:pt idx="13">
                  <c:v>YN, Q2</c:v>
                </c:pt>
                <c:pt idx="14">
                  <c:v>YN, Q3</c:v>
                </c:pt>
                <c:pt idx="15">
                  <c:v>YN, Q4</c:v>
                </c:pt>
              </c:strCache>
            </c:strRef>
          </c:cat>
          <c:val>
            <c:numRef>
              <c:f>Sheet3!$C$9:$R$9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Sheet3!$B$10</c:f>
              <c:strCache>
                <c:ptCount val="1"/>
                <c:pt idx="0">
                  <c:v>Award Holder 2</c:v>
                </c:pt>
              </c:strCache>
            </c:strRef>
          </c:tx>
          <c:dLbls>
            <c:delete val="1"/>
          </c:dLbls>
          <c:cat>
            <c:strRef>
              <c:f>Sheet3!$C$8:$R$8</c:f>
              <c:strCache>
                <c:ptCount val="16"/>
                <c:pt idx="0">
                  <c:v>Y1, Q1</c:v>
                </c:pt>
                <c:pt idx="1">
                  <c:v>Y1, Q2</c:v>
                </c:pt>
                <c:pt idx="2">
                  <c:v>Y1, Q3</c:v>
                </c:pt>
                <c:pt idx="3">
                  <c:v>Y1, Q4</c:v>
                </c:pt>
                <c:pt idx="4">
                  <c:v>Y2, Q1</c:v>
                </c:pt>
                <c:pt idx="5">
                  <c:v>Y2, Q2</c:v>
                </c:pt>
                <c:pt idx="6">
                  <c:v>Y2, Q3</c:v>
                </c:pt>
                <c:pt idx="7">
                  <c:v>Y2, Q4</c:v>
                </c:pt>
                <c:pt idx="8">
                  <c:v>Y3, Q1</c:v>
                </c:pt>
                <c:pt idx="9">
                  <c:v>Y3, Q2</c:v>
                </c:pt>
                <c:pt idx="10">
                  <c:v>Y3, Q3</c:v>
                </c:pt>
                <c:pt idx="11">
                  <c:v>Y3, Q4</c:v>
                </c:pt>
                <c:pt idx="12">
                  <c:v>YN, Q1</c:v>
                </c:pt>
                <c:pt idx="13">
                  <c:v>YN, Q2</c:v>
                </c:pt>
                <c:pt idx="14">
                  <c:v>YN, Q3</c:v>
                </c:pt>
                <c:pt idx="15">
                  <c:v>YN, Q4</c:v>
                </c:pt>
              </c:strCache>
            </c:strRef>
          </c:cat>
          <c:val>
            <c:numRef>
              <c:f>Sheet3!$C$10:$R$10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Sheet3!$B$11</c:f>
              <c:strCache>
                <c:ptCount val="1"/>
                <c:pt idx="0">
                  <c:v>Award Holder 3</c:v>
                </c:pt>
              </c:strCache>
            </c:strRef>
          </c:tx>
          <c:dLbls>
            <c:delete val="1"/>
          </c:dLbls>
          <c:cat>
            <c:strRef>
              <c:f>Sheet3!$C$8:$R$8</c:f>
              <c:strCache>
                <c:ptCount val="16"/>
                <c:pt idx="0">
                  <c:v>Y1, Q1</c:v>
                </c:pt>
                <c:pt idx="1">
                  <c:v>Y1, Q2</c:v>
                </c:pt>
                <c:pt idx="2">
                  <c:v>Y1, Q3</c:v>
                </c:pt>
                <c:pt idx="3">
                  <c:v>Y1, Q4</c:v>
                </c:pt>
                <c:pt idx="4">
                  <c:v>Y2, Q1</c:v>
                </c:pt>
                <c:pt idx="5">
                  <c:v>Y2, Q2</c:v>
                </c:pt>
                <c:pt idx="6">
                  <c:v>Y2, Q3</c:v>
                </c:pt>
                <c:pt idx="7">
                  <c:v>Y2, Q4</c:v>
                </c:pt>
                <c:pt idx="8">
                  <c:v>Y3, Q1</c:v>
                </c:pt>
                <c:pt idx="9">
                  <c:v>Y3, Q2</c:v>
                </c:pt>
                <c:pt idx="10">
                  <c:v>Y3, Q3</c:v>
                </c:pt>
                <c:pt idx="11">
                  <c:v>Y3, Q4</c:v>
                </c:pt>
                <c:pt idx="12">
                  <c:v>YN, Q1</c:v>
                </c:pt>
                <c:pt idx="13">
                  <c:v>YN, Q2</c:v>
                </c:pt>
                <c:pt idx="14">
                  <c:v>YN, Q3</c:v>
                </c:pt>
                <c:pt idx="15">
                  <c:v>YN, Q4</c:v>
                </c:pt>
              </c:strCache>
            </c:strRef>
          </c:cat>
          <c:val>
            <c:numRef>
              <c:f>Sheet3!$C$11:$R$11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Sheet3!$B$12</c:f>
              <c:strCache>
                <c:ptCount val="1"/>
                <c:pt idx="0">
                  <c:v>Award Holder N</c:v>
                </c:pt>
              </c:strCache>
            </c:strRef>
          </c:tx>
          <c:dLbls>
            <c:delete val="1"/>
          </c:dLbls>
          <c:cat>
            <c:strRef>
              <c:f>Sheet3!$C$8:$R$8</c:f>
              <c:strCache>
                <c:ptCount val="16"/>
                <c:pt idx="0">
                  <c:v>Y1, Q1</c:v>
                </c:pt>
                <c:pt idx="1">
                  <c:v>Y1, Q2</c:v>
                </c:pt>
                <c:pt idx="2">
                  <c:v>Y1, Q3</c:v>
                </c:pt>
                <c:pt idx="3">
                  <c:v>Y1, Q4</c:v>
                </c:pt>
                <c:pt idx="4">
                  <c:v>Y2, Q1</c:v>
                </c:pt>
                <c:pt idx="5">
                  <c:v>Y2, Q2</c:v>
                </c:pt>
                <c:pt idx="6">
                  <c:v>Y2, Q3</c:v>
                </c:pt>
                <c:pt idx="7">
                  <c:v>Y2, Q4</c:v>
                </c:pt>
                <c:pt idx="8">
                  <c:v>Y3, Q1</c:v>
                </c:pt>
                <c:pt idx="9">
                  <c:v>Y3, Q2</c:v>
                </c:pt>
                <c:pt idx="10">
                  <c:v>Y3, Q3</c:v>
                </c:pt>
                <c:pt idx="11">
                  <c:v>Y3, Q4</c:v>
                </c:pt>
                <c:pt idx="12">
                  <c:v>YN, Q1</c:v>
                </c:pt>
                <c:pt idx="13">
                  <c:v>YN, Q2</c:v>
                </c:pt>
                <c:pt idx="14">
                  <c:v>YN, Q3</c:v>
                </c:pt>
                <c:pt idx="15">
                  <c:v>YN, Q4</c:v>
                </c:pt>
              </c:strCache>
            </c:strRef>
          </c:cat>
          <c:val>
            <c:numRef>
              <c:f>Sheet3!$C$12:$R$12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75161728"/>
        <c:axId val="175163264"/>
        <c:axId val="172871168"/>
      </c:line3DChart>
      <c:catAx>
        <c:axId val="17516172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5163264"/>
        <c:crosses val="autoZero"/>
        <c:auto val="1"/>
        <c:lblAlgn val="ctr"/>
        <c:lblOffset val="100"/>
        <c:noMultiLvlLbl val="0"/>
      </c:catAx>
      <c:valAx>
        <c:axId val="175163264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5161728"/>
        <c:crosses val="autoZero"/>
        <c:crossBetween val="between"/>
        <c:majorUnit val="1"/>
        <c:minorUnit val="1"/>
      </c:valAx>
      <c:serAx>
        <c:axId val="172871168"/>
        <c:scaling>
          <c:orientation val="minMax"/>
        </c:scaling>
        <c:delete val="1"/>
        <c:axPos val="b"/>
        <c:majorTickMark val="out"/>
        <c:minorTickMark val="none"/>
        <c:tickLblPos val="nextTo"/>
        <c:crossAx val="175163264"/>
        <c:crosses val="autoZero"/>
      </c:serAx>
    </c:plotArea>
    <c:legend>
      <c:legendPos val="r"/>
      <c:layout>
        <c:manualLayout>
          <c:xMode val="edge"/>
          <c:yMode val="edge"/>
          <c:x val="0.79125261961422588"/>
          <c:y val="0.51268724982781222"/>
          <c:w val="0.19901896920892079"/>
          <c:h val="0.27072984821899027"/>
        </c:manualLayout>
      </c:layout>
      <c:overlay val="1"/>
      <c:spPr>
        <a:solidFill>
          <a:schemeClr val="bg1">
            <a:lumMod val="95000"/>
          </a:schemeClr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6A4F77F-77DC-40D1-8CBB-287B4643ECF1}" type="datetimeFigureOut">
              <a:rPr lang="en-IE" smtClean="0"/>
              <a:t>16/04/2015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5337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771D231-FC27-444A-AC62-3B062DC3B38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166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6B2309C-E0FC-4C49-9FA4-C10880235539}" type="datetimeFigureOut">
              <a:rPr lang="en-IE" smtClean="0"/>
              <a:t>16/04/2015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79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8"/>
            <a:ext cx="5335270" cy="439912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5337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0A3C2B2-3FB9-4C7A-A753-AB681D4DEE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829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1134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8129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5229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2492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2492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spcBef>
                <a:spcPct val="20000"/>
              </a:spcBef>
              <a:buFont typeface="Arial" pitchFamily="34" charset="0"/>
              <a:buNone/>
            </a:pPr>
            <a:endParaRPr lang="en-GB" sz="1200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2725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117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682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2540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9463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6074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7175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3C2B2-3FB9-4C7A-A753-AB681D4DEECB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406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2130425"/>
            <a:ext cx="633447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63367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AABF-2E75-444A-94C1-4A271FA0CD9B}" type="datetime1">
              <a:rPr lang="en-IE" smtClean="0"/>
              <a:t>16/04/2015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560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764704"/>
            <a:ext cx="6563072" cy="79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5C6E-6296-40F8-B9FD-F2BF055FE91E}" type="datetime1">
              <a:rPr lang="en-IE" smtClean="0"/>
              <a:t>16/04/2015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285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0F84-532A-4001-A6CE-1E0C653065D4}" type="datetime1">
              <a:rPr lang="en-IE" smtClean="0"/>
              <a:t>16/04/2015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339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764704"/>
            <a:ext cx="6563072" cy="79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3A1D-9C1C-44F6-B01A-4353E5C316C8}" type="datetime1">
              <a:rPr lang="en-IE" smtClean="0"/>
              <a:t>16/04/2015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301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406900"/>
            <a:ext cx="6370984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2906713"/>
            <a:ext cx="63709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698F-51FD-4980-8CFF-B5D6E7C39932}" type="datetime1">
              <a:rPr lang="en-IE" smtClean="0"/>
              <a:t>16/04/2015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98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6707088" cy="79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712" y="1628800"/>
            <a:ext cx="326984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80" y="1628800"/>
            <a:ext cx="3394720" cy="45365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CBF3-E8FF-4AED-959B-4EF7341046B4}" type="datetime1">
              <a:rPr lang="en-IE" smtClean="0"/>
              <a:t>16/04/2015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579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6707088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712" y="1484784"/>
            <a:ext cx="3240360" cy="691200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9712" y="2174400"/>
            <a:ext cx="3240360" cy="39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080" y="1484784"/>
            <a:ext cx="3394720" cy="6900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080" y="2174875"/>
            <a:ext cx="33947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F698-EC76-4920-AFF5-7EDAA1AED56D}" type="datetime1">
              <a:rPr lang="en-IE" smtClean="0"/>
              <a:t>16/04/2015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80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1D3A-372E-4B3A-BE3D-D4D6793B4352}" type="datetime1">
              <a:rPr lang="en-IE" smtClean="0"/>
              <a:t>16/04/2015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601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3AC7-4486-449D-9AF6-B2D898D346E7}" type="datetime1">
              <a:rPr lang="en-IE" smtClean="0"/>
              <a:t>16/04/2015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385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764704"/>
            <a:ext cx="3058011" cy="670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088" y="764704"/>
            <a:ext cx="3322712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1720" y="1435100"/>
            <a:ext cx="30580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9600-DB30-4B1D-9EC5-657105D4A3B2}" type="datetime1">
              <a:rPr lang="en-IE" smtClean="0"/>
              <a:t>16/04/2015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27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800600"/>
            <a:ext cx="583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720" y="764704"/>
            <a:ext cx="5832648" cy="39628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1720" y="5367338"/>
            <a:ext cx="583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1C93-79AF-4CF4-BDED-13B24601F69C}" type="datetime1">
              <a:rPr lang="en-IE" smtClean="0"/>
              <a:t>16/04/2015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173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4D6EB"/>
            </a:gs>
            <a:gs pos="21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4214" y="764704"/>
            <a:ext cx="655258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4214" y="1600200"/>
            <a:ext cx="65525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F1A1-DFF4-440E-BD16-80427FBF739A}" type="datetime1">
              <a:rPr lang="en-IE" smtClean="0"/>
              <a:t>16/04/2015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7C59-68DD-4E34-9EA9-06D5ACFD65E6}" type="slidenum">
              <a:rPr lang="en-IE" smtClean="0"/>
              <a:t>‹#›</a:t>
            </a:fld>
            <a:endParaRPr lang="en-IE"/>
          </a:p>
        </p:txBody>
      </p:sp>
      <p:pic>
        <p:nvPicPr>
          <p:cNvPr id="1028" name="Picture 4" descr="C:\Users\gzaidan\Desktop\QQI-devic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2134214" cy="390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zaidan\Desktop\QQI-RGB-eng-300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3292475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1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628800"/>
            <a:ext cx="6984776" cy="3890864"/>
          </a:xfrm>
        </p:spPr>
        <p:txBody>
          <a:bodyPr anchor="t" anchorCtr="0">
            <a:normAutofit/>
          </a:bodyPr>
          <a:lstStyle/>
          <a:p>
            <a:r>
              <a:rPr lang="en-IE" sz="3200" b="1" dirty="0" smtClean="0">
                <a:solidFill>
                  <a:schemeClr val="tx2"/>
                </a:solidFill>
              </a:rPr>
              <a:t>Using Administrative </a:t>
            </a:r>
            <a:r>
              <a:rPr lang="en-IE" sz="3200" b="1" dirty="0">
                <a:solidFill>
                  <a:schemeClr val="tx2"/>
                </a:solidFill>
              </a:rPr>
              <a:t>Data to Track Outcomes for QQI award graduates</a:t>
            </a:r>
            <a:r>
              <a:rPr lang="en-GB" sz="2900" dirty="0" smtClean="0">
                <a:solidFill>
                  <a:schemeClr val="tx2"/>
                </a:solidFill>
              </a:rPr>
              <a:t/>
            </a:r>
            <a:br>
              <a:rPr lang="en-GB" sz="2900" dirty="0" smtClean="0">
                <a:solidFill>
                  <a:schemeClr val="tx2"/>
                </a:solidFill>
              </a:rPr>
            </a:br>
            <a:r>
              <a:rPr lang="en-GB" sz="3600" dirty="0" smtClean="0">
                <a:solidFill>
                  <a:schemeClr val="tx2"/>
                </a:solidFill>
              </a:rPr>
              <a:t/>
            </a:r>
            <a:br>
              <a:rPr lang="en-GB" sz="3600" dirty="0" smtClean="0">
                <a:solidFill>
                  <a:schemeClr val="tx2"/>
                </a:solidFill>
              </a:rPr>
            </a:br>
            <a:r>
              <a:rPr lang="en-GB" sz="2200" dirty="0" smtClean="0">
                <a:solidFill>
                  <a:schemeClr val="tx2"/>
                </a:solidFill>
              </a:rPr>
              <a:t>4</a:t>
            </a:r>
            <a:r>
              <a:rPr lang="en-GB" sz="2200" baseline="30000" dirty="0" smtClean="0">
                <a:solidFill>
                  <a:schemeClr val="tx2"/>
                </a:solidFill>
              </a:rPr>
              <a:t>th</a:t>
            </a:r>
            <a:r>
              <a:rPr lang="en-GB" sz="2200" dirty="0" smtClean="0">
                <a:solidFill>
                  <a:schemeClr val="tx2"/>
                </a:solidFill>
              </a:rPr>
              <a:t> CSO Administrative Data Seminar</a:t>
            </a:r>
            <a:r>
              <a:rPr lang="en-IE" sz="2200" dirty="0">
                <a:solidFill>
                  <a:schemeClr val="tx2"/>
                </a:solidFill>
              </a:rPr>
              <a:t/>
            </a:r>
            <a:br>
              <a:rPr lang="en-IE" sz="2200" dirty="0">
                <a:solidFill>
                  <a:schemeClr val="tx2"/>
                </a:solidFill>
              </a:rPr>
            </a:br>
            <a:r>
              <a:rPr lang="en-GB" sz="2200" dirty="0" smtClean="0">
                <a:solidFill>
                  <a:schemeClr val="tx2"/>
                </a:solidFill>
              </a:rPr>
              <a:t>20</a:t>
            </a:r>
            <a:r>
              <a:rPr lang="en-GB" sz="2200" baseline="30000" dirty="0" smtClean="0">
                <a:solidFill>
                  <a:schemeClr val="tx2"/>
                </a:solidFill>
              </a:rPr>
              <a:t>th</a:t>
            </a:r>
            <a:r>
              <a:rPr lang="en-GB" sz="2200" dirty="0" smtClean="0">
                <a:solidFill>
                  <a:schemeClr val="tx2"/>
                </a:solidFill>
              </a:rPr>
              <a:t> April 2015</a:t>
            </a:r>
            <a:r>
              <a:rPr lang="en-GB" sz="2800" dirty="0" smtClean="0">
                <a:solidFill>
                  <a:schemeClr val="tx2"/>
                </a:solidFill>
              </a:rPr>
              <a:t/>
            </a:r>
            <a:br>
              <a:rPr lang="en-GB" sz="2800" dirty="0" smtClean="0">
                <a:solidFill>
                  <a:schemeClr val="tx2"/>
                </a:solidFill>
              </a:rPr>
            </a:br>
            <a:r>
              <a:rPr lang="en-GB" sz="2800" dirty="0" smtClean="0">
                <a:solidFill>
                  <a:schemeClr val="tx2"/>
                </a:solidFill>
              </a:rPr>
              <a:t/>
            </a:r>
            <a:br>
              <a:rPr lang="en-GB" sz="2800" dirty="0" smtClean="0">
                <a:solidFill>
                  <a:schemeClr val="tx2"/>
                </a:solidFill>
              </a:rPr>
            </a:br>
            <a:r>
              <a:rPr lang="en-GB" sz="2000" dirty="0" smtClean="0">
                <a:solidFill>
                  <a:schemeClr val="tx2"/>
                </a:solidFill>
              </a:rPr>
              <a:t>James Byrne</a:t>
            </a: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52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Data Linking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3121934"/>
            <a:ext cx="1463196" cy="19857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2833475"/>
            <a:ext cx="1973224" cy="2274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2534566"/>
            <a:ext cx="2495793" cy="2573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33566"/>
            <a:ext cx="3018364" cy="28741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945106"/>
            <a:ext cx="3528392" cy="316259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71800" y="5363924"/>
            <a:ext cx="35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2009</a:t>
            </a: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5363924"/>
            <a:ext cx="35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2009 to 2010</a:t>
            </a:r>
            <a:endParaRPr lang="en-IE" dirty="0"/>
          </a:p>
        </p:txBody>
      </p:sp>
      <p:sp>
        <p:nvSpPr>
          <p:cNvPr id="13" name="TextBox 12"/>
          <p:cNvSpPr txBox="1"/>
          <p:nvPr/>
        </p:nvSpPr>
        <p:spPr>
          <a:xfrm>
            <a:off x="2771800" y="5363924"/>
            <a:ext cx="35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2009 to 2011</a:t>
            </a:r>
            <a:endParaRPr lang="en-IE" dirty="0"/>
          </a:p>
        </p:txBody>
      </p:sp>
      <p:sp>
        <p:nvSpPr>
          <p:cNvPr id="14" name="TextBox 13"/>
          <p:cNvSpPr txBox="1"/>
          <p:nvPr/>
        </p:nvSpPr>
        <p:spPr>
          <a:xfrm>
            <a:off x="2771800" y="5363924"/>
            <a:ext cx="35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2009 to 2012</a:t>
            </a:r>
            <a:endParaRPr lang="en-IE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5363924"/>
            <a:ext cx="35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2009 to 2013</a:t>
            </a:r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874014" y="1945106"/>
            <a:ext cx="2257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Longitudinal Data</a:t>
            </a:r>
          </a:p>
          <a:p>
            <a:r>
              <a:rPr lang="en-IE" dirty="0" smtClean="0"/>
              <a:t>Linking the annual combined data-blocks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331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Data Linking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06" y="1844824"/>
            <a:ext cx="8995488" cy="4680520"/>
            <a:chOff x="5706" y="1844824"/>
            <a:chExt cx="8995488" cy="468052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80953856"/>
                </p:ext>
              </p:extLst>
            </p:nvPr>
          </p:nvGraphicFramePr>
          <p:xfrm>
            <a:off x="941163" y="1844824"/>
            <a:ext cx="8060031" cy="46805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51520" y="3717032"/>
              <a:ext cx="109718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dirty="0" smtClean="0"/>
                <a:t>Further Ed.</a:t>
              </a:r>
              <a:endParaRPr lang="en-IE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3193231"/>
              <a:ext cx="109718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dirty="0" smtClean="0"/>
                <a:t>Higher Ed.</a:t>
              </a:r>
              <a:endParaRPr lang="en-IE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496" y="2636912"/>
              <a:ext cx="125392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dirty="0" smtClean="0"/>
                <a:t>Employment</a:t>
              </a:r>
              <a:endParaRPr lang="en-IE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06" y="2060848"/>
              <a:ext cx="125392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dirty="0" smtClean="0"/>
                <a:t>Job Seekers</a:t>
              </a:r>
              <a:endParaRPr lang="en-IE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4293096"/>
              <a:ext cx="1097185" cy="3349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endParaRPr lang="en-IE" sz="14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13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412776"/>
            <a:ext cx="7020272" cy="4104456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IE" sz="2200" dirty="0" smtClean="0"/>
              <a:t/>
            </a:r>
            <a:br>
              <a:rPr lang="en-IE" sz="2200" dirty="0" smtClean="0"/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GB" sz="2900" dirty="0" smtClean="0">
                <a:solidFill>
                  <a:schemeClr val="tx1"/>
                </a:solidFill>
              </a:rPr>
              <a:t/>
            </a:r>
            <a:br>
              <a:rPr lang="en-GB" sz="29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565176"/>
            <a:ext cx="8640960" cy="4816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Myriad data compatibility issues, both </a:t>
            </a:r>
            <a:r>
              <a:rPr lang="en-IE" sz="2800" dirty="0">
                <a:latin typeface="+mn-lt"/>
              </a:rPr>
              <a:t>between data from the same data source and between data from different data sources</a:t>
            </a:r>
          </a:p>
          <a:p>
            <a:pPr marL="534988" indent="-357188" algn="l">
              <a:buFont typeface="Arial" panose="020B0604020202020204" pitchFamily="34" charset="0"/>
              <a:buChar char="•"/>
            </a:pPr>
            <a:endParaRPr lang="en-IE" sz="2800" dirty="0">
              <a:solidFill>
                <a:schemeClr val="tx1"/>
              </a:solidFill>
              <a:latin typeface="+mn-lt"/>
            </a:endParaRPr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Lack of demographic information in core </a:t>
            </a:r>
            <a:r>
              <a:rPr lang="en-GB" sz="2800" dirty="0" smtClean="0">
                <a:latin typeface="+mn-lt"/>
              </a:rPr>
              <a:t>data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endParaRPr lang="en-GB" sz="2800" dirty="0">
              <a:solidFill>
                <a:schemeClr val="tx1"/>
              </a:solidFill>
              <a:latin typeface="+mn-lt"/>
            </a:endParaRPr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>
                <a:latin typeface="+mn-lt"/>
              </a:rPr>
              <a:t>Volume and </a:t>
            </a:r>
            <a:r>
              <a:rPr lang="en-IE" sz="2800" dirty="0" smtClean="0">
                <a:latin typeface="+mn-lt"/>
              </a:rPr>
              <a:t>complexity of data; </a:t>
            </a:r>
            <a:r>
              <a:rPr lang="en-IE" sz="2800" dirty="0">
                <a:latin typeface="+mn-lt"/>
              </a:rPr>
              <a:t>many </a:t>
            </a:r>
            <a:r>
              <a:rPr lang="en-IE" sz="2800" dirty="0" smtClean="0">
                <a:latin typeface="+mn-lt"/>
              </a:rPr>
              <a:t>different permutations </a:t>
            </a:r>
            <a:r>
              <a:rPr lang="en-IE" sz="2800" dirty="0">
                <a:latin typeface="+mn-lt"/>
              </a:rPr>
              <a:t>of graduate </a:t>
            </a:r>
            <a:r>
              <a:rPr lang="en-IE" sz="2800" dirty="0" smtClean="0">
                <a:latin typeface="+mn-lt"/>
              </a:rPr>
              <a:t>outcomes year on year</a:t>
            </a:r>
          </a:p>
          <a:p>
            <a:pPr marL="534988" indent="-357188" algn="l">
              <a:buFont typeface="Arial" panose="020B0604020202020204" pitchFamily="34" charset="0"/>
              <a:buChar char="•"/>
            </a:pPr>
            <a:endParaRPr lang="en-IE" sz="2800" dirty="0">
              <a:latin typeface="+mn-lt"/>
            </a:endParaRPr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 smtClean="0"/>
              <a:t>NEETs</a:t>
            </a:r>
            <a:endParaRPr lang="en-IE" sz="28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Challenges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40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412776"/>
            <a:ext cx="7020272" cy="4104456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IE" sz="2200" dirty="0" smtClean="0"/>
              <a:t/>
            </a:r>
            <a:br>
              <a:rPr lang="en-IE" sz="2200" dirty="0" smtClean="0"/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GB" sz="2900" dirty="0" smtClean="0">
                <a:solidFill>
                  <a:schemeClr val="tx1"/>
                </a:solidFill>
              </a:rPr>
              <a:t/>
            </a:r>
            <a:br>
              <a:rPr lang="en-GB" sz="29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565176"/>
            <a:ext cx="8640960" cy="4816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Report on data quality, with insights into standardisation and consistency.</a:t>
            </a:r>
          </a:p>
          <a:p>
            <a:pPr marL="534988" indent="-357188" algn="l">
              <a:buFont typeface="Arial" panose="020B0604020202020204" pitchFamily="34" charset="0"/>
              <a:buChar char="•"/>
            </a:pPr>
            <a:endParaRPr lang="en-IE" sz="2800" dirty="0">
              <a:latin typeface="+mn-lt"/>
            </a:endParaRPr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>
                <a:latin typeface="+mn-lt"/>
              </a:rPr>
              <a:t>Derived from the methodology, a framework for the longitudinal linking that is scalable and repeatable for future </a:t>
            </a:r>
            <a:r>
              <a:rPr lang="en-IE" sz="2800" dirty="0" smtClean="0">
                <a:latin typeface="+mn-lt"/>
              </a:rPr>
              <a:t>use.</a:t>
            </a:r>
            <a:endParaRPr lang="en-IE" sz="2800" dirty="0">
              <a:latin typeface="+mn-lt"/>
            </a:endParaRPr>
          </a:p>
          <a:p>
            <a:pPr marL="534988" indent="-357188" algn="l">
              <a:buFont typeface="Arial" panose="020B0604020202020204" pitchFamily="34" charset="0"/>
              <a:buChar char="•"/>
            </a:pPr>
            <a:endParaRPr lang="en-IE" sz="2800" dirty="0">
              <a:latin typeface="+mn-lt"/>
            </a:endParaRPr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A statistical longitudinal analysis </a:t>
            </a:r>
            <a:r>
              <a:rPr lang="en-IE" sz="2800" dirty="0">
                <a:latin typeface="+mn-lt"/>
              </a:rPr>
              <a:t>of QQI award graduate </a:t>
            </a:r>
            <a:r>
              <a:rPr lang="en-IE" sz="2800" dirty="0" smtClean="0">
                <a:latin typeface="+mn-lt"/>
              </a:rPr>
              <a:t>outcomes.</a:t>
            </a:r>
            <a:endParaRPr lang="en-IE" sz="2800" dirty="0">
              <a:latin typeface="+mn-lt"/>
            </a:endParaRPr>
          </a:p>
          <a:p>
            <a:pPr algn="l"/>
            <a:r>
              <a:rPr lang="en-GB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+mn-lt"/>
              </a:rPr>
            </a:br>
            <a:endParaRPr lang="en-GB" sz="2800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Outputs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16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565176"/>
            <a:ext cx="8640960" cy="4816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3200" b="1" dirty="0" smtClean="0">
                <a:latin typeface="+mn-lt"/>
              </a:rPr>
              <a:t>Thank You</a:t>
            </a:r>
          </a:p>
          <a:p>
            <a:endParaRPr lang="en-IE" sz="3200" b="1" dirty="0">
              <a:latin typeface="+mn-lt"/>
            </a:endParaRPr>
          </a:p>
          <a:p>
            <a:endParaRPr lang="en-IE" sz="3200" b="1" dirty="0" smtClean="0">
              <a:latin typeface="+mn-lt"/>
            </a:endParaRPr>
          </a:p>
          <a:p>
            <a:r>
              <a:rPr lang="en-IE" sz="3200" dirty="0" smtClean="0"/>
              <a:t>Questions</a:t>
            </a:r>
            <a:r>
              <a:rPr lang="en-IE" sz="3200" dirty="0"/>
              <a:t>?</a:t>
            </a:r>
          </a:p>
          <a:p>
            <a:endParaRPr lang="en-IE" sz="3200" b="1" dirty="0" smtClean="0">
              <a:latin typeface="+mn-lt"/>
            </a:endParaRPr>
          </a:p>
          <a:p>
            <a:endParaRPr lang="en-IE" sz="3200" b="1" dirty="0">
              <a:latin typeface="+mn-lt"/>
            </a:endParaRPr>
          </a:p>
          <a:p>
            <a:r>
              <a:rPr lang="en-IE" sz="2400" dirty="0"/>
              <a:t>Email: jbyrne@qqi.ie</a:t>
            </a:r>
          </a:p>
          <a:p>
            <a:endParaRPr lang="en-IE" sz="3200" b="1" dirty="0" smtClean="0">
              <a:latin typeface="+mn-lt"/>
            </a:endParaRPr>
          </a:p>
          <a:p>
            <a:endParaRPr lang="en-IE" sz="3200" b="1" dirty="0" smtClean="0">
              <a:latin typeface="+mn-lt"/>
            </a:endParaRPr>
          </a:p>
          <a:p>
            <a:pPr algn="l"/>
            <a:endParaRPr lang="en-IE" sz="2800" dirty="0" smtClean="0">
              <a:latin typeface="+mn-lt"/>
            </a:endParaRPr>
          </a:p>
          <a:p>
            <a:pPr algn="l"/>
            <a:endParaRPr lang="en-IE" sz="2800" dirty="0">
              <a:latin typeface="+mn-lt"/>
            </a:endParaRPr>
          </a:p>
          <a:p>
            <a:pPr algn="l"/>
            <a:endParaRPr lang="en-IE" sz="28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200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07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565176"/>
            <a:ext cx="8640960" cy="4816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QQI Award Graduates</a:t>
            </a:r>
          </a:p>
          <a:p>
            <a:pPr algn="l"/>
            <a:endParaRPr lang="en-GB" sz="2800" dirty="0" smtClean="0"/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GB" sz="2800" dirty="0" smtClean="0"/>
              <a:t>A QQI </a:t>
            </a:r>
            <a:r>
              <a:rPr lang="en-GB" sz="2800" dirty="0"/>
              <a:t>Award </a:t>
            </a:r>
            <a:r>
              <a:rPr lang="en-GB" sz="2800" dirty="0" smtClean="0"/>
              <a:t>is an</a:t>
            </a:r>
            <a:r>
              <a:rPr lang="en-IE" sz="2800" dirty="0" smtClean="0"/>
              <a:t> </a:t>
            </a:r>
            <a:r>
              <a:rPr lang="en-IE" sz="2800" dirty="0"/>
              <a:t>award made to an individual, where QQI is the awarding </a:t>
            </a:r>
            <a:r>
              <a:rPr lang="en-IE" sz="2800" dirty="0" smtClean="0"/>
              <a:t>body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800" dirty="0"/>
          </a:p>
          <a:p>
            <a:pPr algn="l"/>
            <a:r>
              <a:rPr lang="en-IE" sz="2800" dirty="0" smtClean="0"/>
              <a:t>Precursor </a:t>
            </a:r>
            <a:r>
              <a:rPr lang="en-IE" sz="2800" dirty="0"/>
              <a:t>study ‘</a:t>
            </a:r>
            <a:r>
              <a:rPr lang="en-GB" sz="2800" dirty="0"/>
              <a:t>Where do FETAC (QQI) Award Holders Go’ (Dempsey et al. 2013</a:t>
            </a:r>
            <a:r>
              <a:rPr lang="en-GB" sz="2800" dirty="0" smtClean="0"/>
              <a:t>)</a:t>
            </a:r>
          </a:p>
          <a:p>
            <a:pPr algn="l"/>
            <a:endParaRPr lang="en-GB" sz="2800" dirty="0" smtClean="0"/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GB" sz="2800" dirty="0"/>
              <a:t>successfully piloted an initial approach to link learner data across various administrative data sources for the year 2010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800" dirty="0"/>
          </a:p>
          <a:p>
            <a:pPr algn="l"/>
            <a:endParaRPr lang="en-IE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Background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02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565176"/>
            <a:ext cx="8640960" cy="4816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 smtClean="0"/>
              <a:t>Educational </a:t>
            </a:r>
            <a:r>
              <a:rPr lang="en-IE" sz="2800" dirty="0"/>
              <a:t>attainment and skills development are key factors in individual </a:t>
            </a:r>
            <a:r>
              <a:rPr lang="en-IE" sz="2800" dirty="0" smtClean="0"/>
              <a:t>employability and economic </a:t>
            </a:r>
            <a:r>
              <a:rPr lang="en-IE" sz="2800" dirty="0"/>
              <a:t>development </a:t>
            </a:r>
            <a:endParaRPr lang="en-IE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 smtClean="0">
              <a:latin typeface="+mn-lt"/>
            </a:endParaRPr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/>
              <a:t>Youth and other labour market entrants have been hit particularly hard by the </a:t>
            </a:r>
            <a:r>
              <a:rPr lang="en-IE" sz="2800" dirty="0" smtClean="0"/>
              <a:t>recession</a:t>
            </a:r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 smtClean="0">
              <a:latin typeface="+mn-lt"/>
            </a:endParaRPr>
          </a:p>
          <a:p>
            <a:pPr marL="534988" indent="-357188" algn="l">
              <a:buFont typeface="Arial" panose="020B0604020202020204" pitchFamily="34" charset="0"/>
              <a:buChar char="•"/>
            </a:pPr>
            <a:r>
              <a:rPr lang="en-IE" sz="2800" dirty="0"/>
              <a:t>Tracking </a:t>
            </a:r>
            <a:r>
              <a:rPr lang="en-IE" sz="2800" dirty="0" smtClean="0"/>
              <a:t>education and labour market </a:t>
            </a:r>
            <a:r>
              <a:rPr lang="en-IE" sz="2800" dirty="0"/>
              <a:t>outcomes </a:t>
            </a:r>
            <a:r>
              <a:rPr lang="en-IE" sz="2800" dirty="0" smtClean="0"/>
              <a:t>of graduates </a:t>
            </a:r>
            <a:r>
              <a:rPr lang="en-IE" sz="2800" dirty="0"/>
              <a:t>is </a:t>
            </a:r>
            <a:r>
              <a:rPr lang="en-IE" sz="2800" dirty="0" smtClean="0"/>
              <a:t>critical to </a:t>
            </a:r>
            <a:r>
              <a:rPr lang="en-IE" sz="2800" dirty="0"/>
              <a:t>policy-makers and to individuals seeking to plan their careers</a:t>
            </a:r>
            <a:endParaRPr lang="en-GB" sz="2800" dirty="0"/>
          </a:p>
          <a:p>
            <a:pPr algn="l"/>
            <a:endParaRPr lang="en-IE" sz="2800" dirty="0" smtClean="0">
              <a:latin typeface="+mn-lt"/>
            </a:endParaRPr>
          </a:p>
          <a:p>
            <a:pPr algn="l"/>
            <a:r>
              <a:rPr lang="en-IE" sz="2800" dirty="0" smtClean="0">
                <a:latin typeface="+mn-lt"/>
              </a:rPr>
              <a:t> </a:t>
            </a:r>
          </a:p>
          <a:p>
            <a:pPr algn="l"/>
            <a:r>
              <a:rPr lang="en-GB" sz="2800" dirty="0">
                <a:latin typeface="+mn-lt"/>
              </a:rPr>
              <a:t/>
            </a:r>
            <a:br>
              <a:rPr lang="en-GB" sz="2800" dirty="0">
                <a:latin typeface="+mn-lt"/>
              </a:rPr>
            </a:br>
            <a:endParaRPr lang="en-GB" sz="2800" dirty="0">
              <a:latin typeface="+mn-lt"/>
            </a:endParaRPr>
          </a:p>
          <a:p>
            <a:pPr algn="l"/>
            <a:endParaRPr lang="en-IE" sz="2800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Context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6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412776"/>
            <a:ext cx="7020272" cy="4104456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IE" sz="2200" dirty="0" smtClean="0"/>
              <a:t/>
            </a:r>
            <a:br>
              <a:rPr lang="en-IE" sz="2200" dirty="0" smtClean="0"/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GB" sz="2900" dirty="0" smtClean="0">
                <a:solidFill>
                  <a:schemeClr val="tx1"/>
                </a:solidFill>
              </a:rPr>
              <a:t/>
            </a:r>
            <a:br>
              <a:rPr lang="en-GB" sz="29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565176"/>
            <a:ext cx="8640960" cy="4816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0850" lvl="0" indent="-450850" algn="l"/>
            <a:r>
              <a:rPr lang="en-GB" sz="2800" dirty="0" smtClean="0"/>
              <a:t>1) To use the existing national administrative </a:t>
            </a:r>
            <a:r>
              <a:rPr lang="en-GB" sz="2800" dirty="0"/>
              <a:t>data sources to track </a:t>
            </a:r>
            <a:r>
              <a:rPr lang="en-GB" sz="2800" dirty="0" smtClean="0"/>
              <a:t>post-qualification learner outcomes </a:t>
            </a:r>
          </a:p>
          <a:p>
            <a:pPr marL="804863" indent="-269875" algn="l">
              <a:buFont typeface="Arial" panose="020B0604020202020204" pitchFamily="34" charset="0"/>
              <a:buChar char="•"/>
            </a:pPr>
            <a:r>
              <a:rPr lang="en-GB" sz="2400" dirty="0" smtClean="0"/>
              <a:t>Including </a:t>
            </a:r>
            <a:r>
              <a:rPr lang="en-GB" sz="2400" dirty="0"/>
              <a:t>an exploration of data anomalies, gaps and coding inconsistencies in the national education </a:t>
            </a:r>
            <a:r>
              <a:rPr lang="en-GB" sz="2400" dirty="0" smtClean="0"/>
              <a:t>system</a:t>
            </a:r>
            <a:endParaRPr lang="en-IE" sz="2400" dirty="0"/>
          </a:p>
          <a:p>
            <a:pPr lvl="0" algn="l"/>
            <a:r>
              <a:rPr lang="en-GB" sz="2800" dirty="0"/>
              <a:t> </a:t>
            </a:r>
            <a:endParaRPr lang="en-IE" sz="2800" dirty="0"/>
          </a:p>
          <a:p>
            <a:pPr marL="450850" lvl="0" indent="-450850" algn="l"/>
            <a:r>
              <a:rPr lang="en-GB" sz="2800" dirty="0" smtClean="0"/>
              <a:t>2) To </a:t>
            </a:r>
            <a:r>
              <a:rPr lang="en-GB" sz="2800" dirty="0"/>
              <a:t>develop a </a:t>
            </a:r>
            <a:r>
              <a:rPr lang="en-GB" sz="2800" dirty="0" smtClean="0"/>
              <a:t>statistical product that will enable </a:t>
            </a:r>
            <a:r>
              <a:rPr lang="en-GB" sz="2800" dirty="0"/>
              <a:t>policy-makers and other </a:t>
            </a:r>
            <a:r>
              <a:rPr lang="en-GB" sz="2800" dirty="0" smtClean="0"/>
              <a:t>stakeholders to </a:t>
            </a:r>
            <a:r>
              <a:rPr lang="en-GB" sz="2800" dirty="0"/>
              <a:t>generate multi-annual longitudinal </a:t>
            </a:r>
            <a:r>
              <a:rPr lang="en-GB" sz="2800" dirty="0" smtClean="0"/>
              <a:t>data </a:t>
            </a:r>
            <a:r>
              <a:rPr lang="en-GB" sz="2800" dirty="0"/>
              <a:t>on educational and labour market </a:t>
            </a:r>
            <a:r>
              <a:rPr lang="en-GB" sz="2800" dirty="0" smtClean="0"/>
              <a:t>destinations </a:t>
            </a:r>
          </a:p>
          <a:p>
            <a:pPr marL="450850" lvl="0" indent="-450850" algn="l"/>
            <a:endParaRPr lang="en-IE" sz="2800" dirty="0"/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Project Objectives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6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412776"/>
            <a:ext cx="7020272" cy="4104456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IE" sz="2200" dirty="0" smtClean="0"/>
              <a:t/>
            </a:r>
            <a:br>
              <a:rPr lang="en-IE" sz="2200" dirty="0" smtClean="0"/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GB" sz="2900" dirty="0" smtClean="0">
                <a:solidFill>
                  <a:schemeClr val="tx1"/>
                </a:solidFill>
              </a:rPr>
              <a:t/>
            </a:r>
            <a:br>
              <a:rPr lang="en-GB" sz="29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565176"/>
            <a:ext cx="8640960" cy="4816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2800" dirty="0" smtClean="0">
                <a:latin typeface="+mn-lt"/>
              </a:rPr>
              <a:t>A collaboration between QQI and UCD with the support of the CSO.</a:t>
            </a:r>
          </a:p>
          <a:p>
            <a:pPr algn="l"/>
            <a:endParaRPr lang="en-IE" sz="2800" dirty="0">
              <a:latin typeface="+mn-lt"/>
            </a:endParaRPr>
          </a:p>
          <a:p>
            <a:pPr algn="l"/>
            <a:r>
              <a:rPr lang="en-IE" sz="2800" dirty="0" smtClean="0">
                <a:latin typeface="+mn-lt"/>
              </a:rPr>
              <a:t>Principal researcher;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>
                <a:latin typeface="+mn-lt"/>
              </a:rPr>
              <a:t>James Byrne (QQI)</a:t>
            </a:r>
            <a:endParaRPr lang="en-GB" sz="2800" dirty="0">
              <a:latin typeface="+mn-lt"/>
            </a:endParaRPr>
          </a:p>
          <a:p>
            <a:pPr algn="l"/>
            <a:endParaRPr lang="en-IE" sz="2800" dirty="0" smtClean="0">
              <a:latin typeface="+mn-lt"/>
            </a:endParaRPr>
          </a:p>
          <a:p>
            <a:pPr algn="l"/>
            <a:r>
              <a:rPr lang="en-IE" sz="2800" dirty="0" smtClean="0">
                <a:latin typeface="+mn-lt"/>
              </a:rPr>
              <a:t>Project supervisors;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>
                <a:latin typeface="+mn-lt"/>
              </a:rPr>
              <a:t>P</a:t>
            </a:r>
            <a:r>
              <a:rPr lang="en-IE" sz="2800" dirty="0" smtClean="0">
                <a:latin typeface="+mn-lt"/>
              </a:rPr>
              <a:t>hilip O’Connell (UCD Geary Institute for Public Policy)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 err="1" smtClean="0">
                <a:latin typeface="+mn-lt"/>
              </a:rPr>
              <a:t>Rhona</a:t>
            </a:r>
            <a:r>
              <a:rPr lang="en-IE" sz="2800" dirty="0" smtClean="0">
                <a:latin typeface="+mn-lt"/>
              </a:rPr>
              <a:t> Dempsey (QQI)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800" dirty="0">
              <a:latin typeface="+mn-lt"/>
            </a:endParaRPr>
          </a:p>
          <a:p>
            <a:pPr algn="l"/>
            <a:r>
              <a:rPr lang="en-IE" sz="2800" dirty="0" smtClean="0">
                <a:latin typeface="+mn-lt"/>
              </a:rPr>
              <a:t>Funded by QQI and the Irish Research Council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8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People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85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565176"/>
            <a:ext cx="8640960" cy="4816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2800" dirty="0" smtClean="0">
                <a:latin typeface="+mn-lt"/>
              </a:rPr>
              <a:t>2009 to 2015/16</a:t>
            </a:r>
          </a:p>
          <a:p>
            <a:pPr algn="l"/>
            <a:endParaRPr lang="en-IE" sz="2800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QQI </a:t>
            </a:r>
            <a:r>
              <a:rPr lang="en-IE" sz="2800" dirty="0"/>
              <a:t>award </a:t>
            </a:r>
            <a:r>
              <a:rPr lang="en-IE" sz="2800" dirty="0" smtClean="0"/>
              <a:t>holder </a:t>
            </a:r>
            <a:r>
              <a:rPr lang="en-IE" sz="2800" dirty="0" smtClean="0">
                <a:latin typeface="+mn-lt"/>
              </a:rPr>
              <a:t>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800" dirty="0" smtClean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>
                <a:latin typeface="+mn-lt"/>
              </a:rPr>
              <a:t>HEA </a:t>
            </a:r>
            <a:r>
              <a:rPr lang="en-IE" sz="2800" dirty="0" smtClean="0">
                <a:latin typeface="+mn-lt"/>
              </a:rPr>
              <a:t>student enrolment data;</a:t>
            </a:r>
            <a:r>
              <a:rPr lang="en-IE" sz="2800" dirty="0" smtClean="0"/>
              <a:t> QQI </a:t>
            </a:r>
            <a:r>
              <a:rPr lang="en-IE" sz="2800" dirty="0"/>
              <a:t>award </a:t>
            </a:r>
            <a:r>
              <a:rPr lang="en-IE" sz="2800" dirty="0" smtClean="0"/>
              <a:t>holders in higher education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800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 smtClean="0"/>
              <a:t>Revenue Commissioners P35 returns data; QQI </a:t>
            </a:r>
            <a:r>
              <a:rPr lang="en-IE" sz="2800" dirty="0"/>
              <a:t>award holders </a:t>
            </a:r>
            <a:r>
              <a:rPr lang="en-IE" sz="2800" dirty="0" smtClean="0"/>
              <a:t>in employment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800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sz="2800" dirty="0" smtClean="0">
                <a:latin typeface="+mn-lt"/>
              </a:rPr>
              <a:t>Dept. Social Protection Data </a:t>
            </a:r>
            <a:r>
              <a:rPr lang="en-IE" sz="2800" dirty="0" smtClean="0"/>
              <a:t>CRS data; </a:t>
            </a:r>
            <a:r>
              <a:rPr lang="en-IE" sz="2800" dirty="0"/>
              <a:t>QQI award holders </a:t>
            </a:r>
            <a:r>
              <a:rPr lang="en-IE" sz="2800" dirty="0" smtClean="0"/>
              <a:t>seeking jobs</a:t>
            </a:r>
            <a:r>
              <a:rPr lang="en-GB" sz="2800" dirty="0">
                <a:latin typeface="+mn-lt"/>
              </a:rPr>
              <a:t/>
            </a:r>
            <a:br>
              <a:rPr lang="en-GB" sz="2800" dirty="0">
                <a:latin typeface="+mn-lt"/>
              </a:rPr>
            </a:br>
            <a:endParaRPr lang="en-GB" sz="2800" dirty="0">
              <a:latin typeface="+mn-lt"/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 smtClean="0"/>
              <a:t>Administrative Data</a:t>
            </a:r>
            <a:endParaRPr lang="en-GB" sz="3200" b="1" dirty="0"/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203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412776"/>
            <a:ext cx="7020272" cy="4104456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chemeClr val="tx1"/>
                </a:solidFill>
              </a:rPr>
              <a:t/>
            </a:r>
            <a:br>
              <a:rPr lang="en-GB" sz="4400" dirty="0" smtClean="0">
                <a:solidFill>
                  <a:schemeClr val="tx1"/>
                </a:solidFill>
              </a:rPr>
            </a:br>
            <a:r>
              <a:rPr lang="en-IE" sz="2200" dirty="0" smtClean="0"/>
              <a:t/>
            </a:r>
            <a:br>
              <a:rPr lang="en-IE" sz="2200" dirty="0" smtClean="0"/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IE" sz="2900" dirty="0" smtClean="0">
                <a:solidFill>
                  <a:schemeClr val="tx1"/>
                </a:solidFill>
              </a:rPr>
              <a:t/>
            </a:r>
            <a:br>
              <a:rPr lang="en-IE" sz="2900" dirty="0" smtClean="0">
                <a:solidFill>
                  <a:schemeClr val="tx1"/>
                </a:solidFill>
              </a:rPr>
            </a:br>
            <a:r>
              <a:rPr lang="en-GB" sz="2900" dirty="0" smtClean="0">
                <a:solidFill>
                  <a:schemeClr val="tx1"/>
                </a:solidFill>
              </a:rPr>
              <a:t/>
            </a:r>
            <a:br>
              <a:rPr lang="en-GB" sz="29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/>
              <a:t>Administrative </a:t>
            </a:r>
            <a:r>
              <a:rPr lang="en-GB" sz="3200" b="1" dirty="0" smtClean="0"/>
              <a:t>Data</a:t>
            </a:r>
            <a:endParaRPr lang="en-GB" sz="3200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7</a:t>
            </a:fld>
            <a:endParaRPr lang="en-I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46828"/>
              </p:ext>
            </p:extLst>
          </p:nvPr>
        </p:nvGraphicFramePr>
        <p:xfrm>
          <a:off x="1475656" y="2276872"/>
          <a:ext cx="6096000" cy="23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92"/>
                <a:gridCol w="1368152"/>
                <a:gridCol w="2160240"/>
                <a:gridCol w="1391816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Observations (approx.)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Variables </a:t>
                      </a:r>
                    </a:p>
                  </a:txBody>
                  <a:tcPr marL="6350" marR="6350" marT="635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QQI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2009 - 2012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320,000 p/a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Approx. 25</a:t>
                      </a:r>
                    </a:p>
                  </a:txBody>
                  <a:tcPr marL="6350" marR="6350" marT="635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2009 - 2012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220,000 p/a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Approx. 52</a:t>
                      </a:r>
                    </a:p>
                  </a:txBody>
                  <a:tcPr marL="6350" marR="6350" marT="635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2009 - 2013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2,870,000 p/a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Approx. 25</a:t>
                      </a:r>
                    </a:p>
                  </a:txBody>
                  <a:tcPr marL="6350" marR="6350" marT="635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DSP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Cumulative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29,300,000 claims; 8,000,000 clients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2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Data Linking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1520" y="1565176"/>
            <a:ext cx="8640960" cy="4816152"/>
            <a:chOff x="251520" y="1565176"/>
            <a:chExt cx="8640960" cy="4816152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251520" y="1565176"/>
              <a:ext cx="8640960" cy="4816152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2800" dirty="0" smtClean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en-GB" sz="2800" dirty="0" smtClean="0">
                  <a:solidFill>
                    <a:schemeClr val="tx1"/>
                  </a:solidFill>
                  <a:latin typeface="+mn-lt"/>
                </a:rPr>
              </a:br>
              <a:endParaRPr lang="en-GB" sz="2800" dirty="0">
                <a:solidFill>
                  <a:schemeClr val="tx1"/>
                </a:solidFill>
                <a:latin typeface="+mn-lt"/>
              </a:endParaRPr>
            </a:p>
            <a:p>
              <a:pPr algn="l"/>
              <a:endParaRPr lang="en-IE" sz="2800" dirty="0">
                <a:solidFill>
                  <a:schemeClr val="tx1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4920" y="1700808"/>
              <a:ext cx="4176464" cy="417646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95536" y="1857598"/>
              <a:ext cx="20162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 smtClean="0"/>
                <a:t>QQI Data</a:t>
              </a:r>
            </a:p>
            <a:p>
              <a:r>
                <a:rPr lang="en-IE" dirty="0"/>
                <a:t>F</a:t>
              </a:r>
              <a:r>
                <a:rPr lang="en-IE" dirty="0" smtClean="0"/>
                <a:t>urther education award </a:t>
              </a:r>
              <a:r>
                <a:rPr lang="en-IE" dirty="0"/>
                <a:t>h</a:t>
              </a:r>
              <a:r>
                <a:rPr lang="en-IE" dirty="0" smtClean="0"/>
                <a:t>olders</a:t>
              </a:r>
              <a:endParaRPr lang="en-IE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7544" y="4797152"/>
              <a:ext cx="20162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 smtClean="0"/>
                <a:t>HEA Data</a:t>
              </a:r>
            </a:p>
            <a:p>
              <a:r>
                <a:rPr lang="en-IE" dirty="0" smtClean="0"/>
                <a:t>Higher education </a:t>
              </a:r>
              <a:r>
                <a:rPr lang="en-IE" dirty="0" err="1" smtClean="0"/>
                <a:t>enrollments</a:t>
              </a:r>
              <a:endParaRPr lang="en-IE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88224" y="1822822"/>
              <a:ext cx="20985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 smtClean="0"/>
                <a:t>DSP Data</a:t>
              </a:r>
            </a:p>
            <a:p>
              <a:r>
                <a:rPr lang="en-IE" dirty="0" smtClean="0"/>
                <a:t>Social protection (job seekers allowance / benefit)</a:t>
              </a:r>
              <a:endParaRPr lang="en-IE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88224" y="4942909"/>
              <a:ext cx="20162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 smtClean="0"/>
                <a:t>Revenue Data</a:t>
              </a:r>
            </a:p>
            <a:p>
              <a:r>
                <a:rPr lang="en-IE" dirty="0" smtClean="0"/>
                <a:t>P35 returns</a:t>
              </a:r>
              <a:endParaRPr lang="en-IE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50480" y="3429000"/>
              <a:ext cx="18977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 smtClean="0"/>
                <a:t>Annual combined data-block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43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Data Linking</a:t>
            </a:r>
            <a:endParaRPr lang="en-GB" sz="3200" b="1" dirty="0">
              <a:solidFill>
                <a:schemeClr val="tx1"/>
              </a:solidFill>
            </a:endParaRPr>
          </a:p>
          <a:p>
            <a:pPr algn="l"/>
            <a:endParaRPr lang="en-IE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1412776"/>
            <a:ext cx="8892480" cy="4816152"/>
            <a:chOff x="0" y="1565176"/>
            <a:chExt cx="8892480" cy="4816152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251520" y="1565176"/>
              <a:ext cx="8640960" cy="4816152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en-IE" sz="2800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94702561"/>
                </p:ext>
              </p:extLst>
            </p:nvPr>
          </p:nvGraphicFramePr>
          <p:xfrm>
            <a:off x="988219" y="1565176"/>
            <a:ext cx="7904261" cy="47425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395536" y="4005064"/>
              <a:ext cx="1008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dirty="0" smtClean="0"/>
                <a:t>Further Ed.</a:t>
              </a:r>
              <a:endParaRPr lang="en-IE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536" y="3284984"/>
              <a:ext cx="1008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dirty="0" smtClean="0"/>
                <a:t>Higher Ed.</a:t>
              </a:r>
              <a:endParaRPr lang="en-IE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9512" y="2564904"/>
              <a:ext cx="115212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dirty="0" smtClean="0"/>
                <a:t>Employment</a:t>
              </a:r>
              <a:endParaRPr lang="en-IE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1844824"/>
              <a:ext cx="133164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dirty="0"/>
                <a:t>Job Seekers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5536" y="4581128"/>
              <a:ext cx="1008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endParaRPr lang="en-IE" sz="14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7C59-68DD-4E34-9EA9-06D5ACFD65E6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3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QI Template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QQI Template 3</Template>
  <TotalTime>4222</TotalTime>
  <Words>468</Words>
  <Application>Microsoft Office PowerPoint</Application>
  <PresentationFormat>On-screen Show (4:3)</PresentationFormat>
  <Paragraphs>151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QQI Template 3</vt:lpstr>
      <vt:lpstr>Using Administrative Data to Track Outcomes for QQI award graduates  4th CSO Administrative Data Seminar 20th April 2015  James Byrne </vt:lpstr>
      <vt:lpstr>PowerPoint Presentation</vt:lpstr>
      <vt:lpstr>PowerPoint Presentation</vt:lpstr>
      <vt:lpstr>        </vt:lpstr>
      <vt:lpstr>        </vt:lpstr>
      <vt:lpstr>PowerPoint Presentation</vt:lpstr>
      <vt:lpstr>        </vt:lpstr>
      <vt:lpstr>PowerPoint Presentation</vt:lpstr>
      <vt:lpstr>PowerPoint Presentation</vt:lpstr>
      <vt:lpstr>PowerPoint Presentation</vt:lpstr>
      <vt:lpstr>PowerPoint Presentation</vt:lpstr>
      <vt:lpstr>        </vt:lpstr>
      <vt:lpstr>    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Qualifications Recognition at Quality and Qualifications Ireland  XXXXXX Study Visit  30 November 2012</dc:title>
  <dc:creator>Mark Coney</dc:creator>
  <cp:lastModifiedBy>Jane O'Brien</cp:lastModifiedBy>
  <cp:revision>162</cp:revision>
  <cp:lastPrinted>2014-02-18T09:32:25Z</cp:lastPrinted>
  <dcterms:created xsi:type="dcterms:W3CDTF">2012-11-27T15:04:45Z</dcterms:created>
  <dcterms:modified xsi:type="dcterms:W3CDTF">2015-04-16T08:34:19Z</dcterms:modified>
</cp:coreProperties>
</file>