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20"/>
  </p:notesMasterIdLst>
  <p:sldIdLst>
    <p:sldId id="256" r:id="rId2"/>
    <p:sldId id="257" r:id="rId3"/>
    <p:sldId id="274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71" r:id="rId12"/>
    <p:sldId id="266" r:id="rId13"/>
    <p:sldId id="267" r:id="rId14"/>
    <p:sldId id="268" r:id="rId15"/>
    <p:sldId id="269" r:id="rId16"/>
    <p:sldId id="270" r:id="rId17"/>
    <p:sldId id="276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72" d="100"/>
          <a:sy n="72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890" y="24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9FC2A-FD70-4467-8C18-3F638AF37C3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196441-4CA1-4C0A-80FD-BEA7C0670D28}">
      <dgm:prSet phldrT="[Text]"/>
      <dgm:spPr/>
      <dgm:t>
        <a:bodyPr/>
        <a:lstStyle/>
        <a:p>
          <a:r>
            <a:rPr lang="en-US"/>
            <a:t>SESADS</a:t>
          </a:r>
        </a:p>
      </dgm:t>
    </dgm:pt>
    <dgm:pt modelId="{CD32E16B-07F0-4B64-96BB-92482507B079}" type="parTrans" cxnId="{87C26191-F6D3-445D-9383-563506EF347E}">
      <dgm:prSet/>
      <dgm:spPr/>
      <dgm:t>
        <a:bodyPr/>
        <a:lstStyle/>
        <a:p>
          <a:endParaRPr lang="en-US"/>
        </a:p>
      </dgm:t>
    </dgm:pt>
    <dgm:pt modelId="{FB694BF3-0C4D-4905-B750-4E4D53ECDE44}" type="sibTrans" cxnId="{87C26191-F6D3-445D-9383-563506EF347E}">
      <dgm:prSet/>
      <dgm:spPr/>
      <dgm:t>
        <a:bodyPr/>
        <a:lstStyle/>
        <a:p>
          <a:endParaRPr lang="en-US"/>
        </a:p>
      </dgm:t>
    </dgm:pt>
    <dgm:pt modelId="{ECF240EF-3A3A-4951-B077-1EF82DCD9A6F}">
      <dgm:prSet phldrT="[Text]"/>
      <dgm:spPr/>
      <dgm:t>
        <a:bodyPr/>
        <a:lstStyle/>
        <a:p>
          <a:r>
            <a:rPr lang="en-IE" dirty="0" smtClean="0"/>
            <a:t>DSP</a:t>
          </a:r>
          <a:endParaRPr lang="en-US" dirty="0"/>
        </a:p>
      </dgm:t>
    </dgm:pt>
    <dgm:pt modelId="{5FD6AD1E-964E-4101-BCA0-D8CEA9E19AB0}" type="parTrans" cxnId="{E8B4A26D-4774-45EA-897D-CCE662877667}">
      <dgm:prSet/>
      <dgm:spPr/>
      <dgm:t>
        <a:bodyPr/>
        <a:lstStyle/>
        <a:p>
          <a:endParaRPr lang="en-US"/>
        </a:p>
      </dgm:t>
    </dgm:pt>
    <dgm:pt modelId="{EF2E79EE-6F98-4D16-8393-59C51E08D115}" type="sibTrans" cxnId="{E8B4A26D-4774-45EA-897D-CCE662877667}">
      <dgm:prSet/>
      <dgm:spPr/>
      <dgm:t>
        <a:bodyPr/>
        <a:lstStyle/>
        <a:p>
          <a:endParaRPr lang="en-US"/>
        </a:p>
      </dgm:t>
    </dgm:pt>
    <dgm:pt modelId="{6CB81FEA-7967-4184-9A1B-CECEF4A26AA4}">
      <dgm:prSet phldrT="[Text]"/>
      <dgm:spPr/>
      <dgm:t>
        <a:bodyPr/>
        <a:lstStyle/>
        <a:p>
          <a:r>
            <a:rPr lang="en-US"/>
            <a:t>QNHS</a:t>
          </a:r>
        </a:p>
      </dgm:t>
    </dgm:pt>
    <dgm:pt modelId="{103175F0-9E45-4ECB-BC5A-869FD1541594}" type="parTrans" cxnId="{D123EC23-68F9-4DC0-B3F0-8C14297CB079}">
      <dgm:prSet/>
      <dgm:spPr/>
      <dgm:t>
        <a:bodyPr/>
        <a:lstStyle/>
        <a:p>
          <a:endParaRPr lang="en-US"/>
        </a:p>
      </dgm:t>
    </dgm:pt>
    <dgm:pt modelId="{A2AF62A4-EA62-479E-80B4-BD8E60661AE8}" type="sibTrans" cxnId="{D123EC23-68F9-4DC0-B3F0-8C14297CB079}">
      <dgm:prSet/>
      <dgm:spPr/>
      <dgm:t>
        <a:bodyPr/>
        <a:lstStyle/>
        <a:p>
          <a:endParaRPr lang="en-US"/>
        </a:p>
      </dgm:t>
    </dgm:pt>
    <dgm:pt modelId="{53F3DC50-124C-4CD5-8A06-02CD58BC4B30}">
      <dgm:prSet phldrT="[Text]"/>
      <dgm:spPr/>
      <dgm:t>
        <a:bodyPr/>
        <a:lstStyle/>
        <a:p>
          <a:r>
            <a:rPr lang="en-US" dirty="0"/>
            <a:t>CBR</a:t>
          </a:r>
        </a:p>
      </dgm:t>
    </dgm:pt>
    <dgm:pt modelId="{A78B6BFC-B79B-47B9-80EB-E621066552D1}" type="parTrans" cxnId="{B6668ABF-FDD2-47A5-BBA6-DA6560C3E3E8}">
      <dgm:prSet/>
      <dgm:spPr/>
      <dgm:t>
        <a:bodyPr/>
        <a:lstStyle/>
        <a:p>
          <a:endParaRPr lang="en-US"/>
        </a:p>
      </dgm:t>
    </dgm:pt>
    <dgm:pt modelId="{D4D0392D-CDEC-4793-B353-9279688BF6A2}" type="sibTrans" cxnId="{B6668ABF-FDD2-47A5-BBA6-DA6560C3E3E8}">
      <dgm:prSet/>
      <dgm:spPr/>
      <dgm:t>
        <a:bodyPr/>
        <a:lstStyle/>
        <a:p>
          <a:endParaRPr lang="en-US"/>
        </a:p>
      </dgm:t>
    </dgm:pt>
    <dgm:pt modelId="{D7B9A942-94FB-4860-AF30-5CD2AC6F2184}">
      <dgm:prSet phldrT="[Text]"/>
      <dgm:spPr/>
      <dgm:t>
        <a:bodyPr/>
        <a:lstStyle/>
        <a:p>
          <a:r>
            <a:rPr lang="en-US"/>
            <a:t>COP</a:t>
          </a:r>
        </a:p>
      </dgm:t>
    </dgm:pt>
    <dgm:pt modelId="{98CFA7F0-3FF0-4B4F-94A7-57EC6EA7C4AA}" type="parTrans" cxnId="{9BA630F7-A990-496E-AE51-23C864B83A4E}">
      <dgm:prSet/>
      <dgm:spPr/>
      <dgm:t>
        <a:bodyPr/>
        <a:lstStyle/>
        <a:p>
          <a:endParaRPr lang="en-US"/>
        </a:p>
      </dgm:t>
    </dgm:pt>
    <dgm:pt modelId="{7755C1FA-712B-40B0-A5E0-956CFAA72690}" type="sibTrans" cxnId="{9BA630F7-A990-496E-AE51-23C864B83A4E}">
      <dgm:prSet/>
      <dgm:spPr/>
      <dgm:t>
        <a:bodyPr/>
        <a:lstStyle/>
        <a:p>
          <a:endParaRPr lang="en-US"/>
        </a:p>
      </dgm:t>
    </dgm:pt>
    <dgm:pt modelId="{BA2502C2-DEF8-4539-B87F-889DF337B02F}">
      <dgm:prSet phldrT="[Text]"/>
      <dgm:spPr/>
      <dgm:t>
        <a:bodyPr/>
        <a:lstStyle/>
        <a:p>
          <a:r>
            <a:rPr lang="en-US"/>
            <a:t>EHECS</a:t>
          </a:r>
        </a:p>
      </dgm:t>
    </dgm:pt>
    <dgm:pt modelId="{20B20911-F4B5-4E68-B2D3-4B35FEB191D9}" type="parTrans" cxnId="{EE101844-63E8-45EB-82B4-FE9A223497C8}">
      <dgm:prSet/>
      <dgm:spPr/>
      <dgm:t>
        <a:bodyPr/>
        <a:lstStyle/>
        <a:p>
          <a:endParaRPr lang="en-US"/>
        </a:p>
      </dgm:t>
    </dgm:pt>
    <dgm:pt modelId="{37092559-EF23-4788-81F0-013EAAB2C64D}" type="sibTrans" cxnId="{EE101844-63E8-45EB-82B4-FE9A223497C8}">
      <dgm:prSet/>
      <dgm:spPr/>
      <dgm:t>
        <a:bodyPr/>
        <a:lstStyle/>
        <a:p>
          <a:endParaRPr lang="en-US"/>
        </a:p>
      </dgm:t>
    </dgm:pt>
    <dgm:pt modelId="{975243E5-6C90-46CB-B154-BCED91D1B175}">
      <dgm:prSet phldrT="[Text]"/>
      <dgm:spPr/>
      <dgm:t>
        <a:bodyPr/>
        <a:lstStyle/>
        <a:p>
          <a:r>
            <a:rPr lang="en-US"/>
            <a:t>SILC</a:t>
          </a:r>
        </a:p>
      </dgm:t>
    </dgm:pt>
    <dgm:pt modelId="{6390652A-A274-4F5E-B88A-7FD32428B794}" type="parTrans" cxnId="{643E58DF-3578-49E0-959D-A9109E61ACC0}">
      <dgm:prSet/>
      <dgm:spPr/>
      <dgm:t>
        <a:bodyPr/>
        <a:lstStyle/>
        <a:p>
          <a:endParaRPr lang="en-US"/>
        </a:p>
      </dgm:t>
    </dgm:pt>
    <dgm:pt modelId="{479E671F-6311-4BF5-93C8-9BC248586390}" type="sibTrans" cxnId="{643E58DF-3578-49E0-959D-A9109E61ACC0}">
      <dgm:prSet/>
      <dgm:spPr/>
      <dgm:t>
        <a:bodyPr/>
        <a:lstStyle/>
        <a:p>
          <a:endParaRPr lang="en-US"/>
        </a:p>
      </dgm:t>
    </dgm:pt>
    <dgm:pt modelId="{8B2A7BF3-85C5-4CB4-89AB-CE11E23AF389}">
      <dgm:prSet phldrT="[Text]"/>
      <dgm:spPr/>
      <dgm:t>
        <a:bodyPr/>
        <a:lstStyle/>
        <a:p>
          <a:r>
            <a:rPr lang="en-IE" dirty="0" smtClean="0"/>
            <a:t>P35L</a:t>
          </a:r>
          <a:endParaRPr lang="en-US" dirty="0"/>
        </a:p>
      </dgm:t>
    </dgm:pt>
    <dgm:pt modelId="{DA86B354-E960-4A3F-9D4D-7ECB20666B20}" type="parTrans" cxnId="{D9D3F15C-55C3-437A-BD30-61AEB20E7478}">
      <dgm:prSet/>
      <dgm:spPr/>
      <dgm:t>
        <a:bodyPr/>
        <a:lstStyle/>
        <a:p>
          <a:endParaRPr lang="en-US"/>
        </a:p>
      </dgm:t>
    </dgm:pt>
    <dgm:pt modelId="{2E8D84ED-8676-4922-BE94-F4565663CA7C}" type="sibTrans" cxnId="{D9D3F15C-55C3-437A-BD30-61AEB20E7478}">
      <dgm:prSet/>
      <dgm:spPr/>
      <dgm:t>
        <a:bodyPr/>
        <a:lstStyle/>
        <a:p>
          <a:endParaRPr lang="en-US"/>
        </a:p>
      </dgm:t>
    </dgm:pt>
    <dgm:pt modelId="{A11DA7FD-A5BF-4B69-816E-5B5E8A676A0B}" type="pres">
      <dgm:prSet presAssocID="{26F9FC2A-FD70-4467-8C18-3F638AF37C3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9A2866-DAC8-49FA-862C-C9D34FD94E1B}" type="pres">
      <dgm:prSet presAssocID="{DA196441-4CA1-4C0A-80FD-BEA7C0670D28}" presName="centerShape" presStyleLbl="node0" presStyleIdx="0" presStyleCnt="1" custScaleX="198053" custLinFactNeighborX="11128" custLinFactNeighborY="-586"/>
      <dgm:spPr/>
      <dgm:t>
        <a:bodyPr/>
        <a:lstStyle/>
        <a:p>
          <a:endParaRPr lang="en-US"/>
        </a:p>
      </dgm:t>
    </dgm:pt>
    <dgm:pt modelId="{74CD0397-632D-4456-AEAA-9D7A73AE5301}" type="pres">
      <dgm:prSet presAssocID="{5FD6AD1E-964E-4101-BCA0-D8CEA9E19AB0}" presName="Name9" presStyleLbl="parChTrans1D2" presStyleIdx="0" presStyleCnt="7"/>
      <dgm:spPr/>
      <dgm:t>
        <a:bodyPr/>
        <a:lstStyle/>
        <a:p>
          <a:endParaRPr lang="en-US"/>
        </a:p>
      </dgm:t>
    </dgm:pt>
    <dgm:pt modelId="{45E3ED51-AEB2-4011-AAB3-733D9E991D08}" type="pres">
      <dgm:prSet presAssocID="{5FD6AD1E-964E-4101-BCA0-D8CEA9E19AB0}" presName="connTx" presStyleLbl="parChTrans1D2" presStyleIdx="0" presStyleCnt="7"/>
      <dgm:spPr/>
      <dgm:t>
        <a:bodyPr/>
        <a:lstStyle/>
        <a:p>
          <a:endParaRPr lang="en-US"/>
        </a:p>
      </dgm:t>
    </dgm:pt>
    <dgm:pt modelId="{9DD5B935-C8F1-458B-8165-964120F18E22}" type="pres">
      <dgm:prSet presAssocID="{ECF240EF-3A3A-4951-B077-1EF82DCD9A6F}" presName="node" presStyleLbl="node1" presStyleIdx="0" presStyleCnt="7" custRadScaleRad="123761" custRadScaleInc="1565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D15D1F-230E-4974-954C-A2357E685173}" type="pres">
      <dgm:prSet presAssocID="{103175F0-9E45-4ECB-BC5A-869FD1541594}" presName="Name9" presStyleLbl="parChTrans1D2" presStyleIdx="1" presStyleCnt="7"/>
      <dgm:spPr/>
      <dgm:t>
        <a:bodyPr/>
        <a:lstStyle/>
        <a:p>
          <a:endParaRPr lang="en-US"/>
        </a:p>
      </dgm:t>
    </dgm:pt>
    <dgm:pt modelId="{72CCCADB-E5A3-4E4D-A059-5A28D6B247C1}" type="pres">
      <dgm:prSet presAssocID="{103175F0-9E45-4ECB-BC5A-869FD1541594}" presName="connTx" presStyleLbl="parChTrans1D2" presStyleIdx="1" presStyleCnt="7"/>
      <dgm:spPr/>
      <dgm:t>
        <a:bodyPr/>
        <a:lstStyle/>
        <a:p>
          <a:endParaRPr lang="en-US"/>
        </a:p>
      </dgm:t>
    </dgm:pt>
    <dgm:pt modelId="{31F6567C-368F-4B57-9980-84D667B91C8B}" type="pres">
      <dgm:prSet presAssocID="{6CB81FEA-7967-4184-9A1B-CECEF4A26AA4}" presName="node" presStyleLbl="node1" presStyleIdx="1" presStyleCnt="7" custRadScaleRad="132965" custRadScaleInc="-5150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4F36B-2498-45A3-844B-19DABD3D1C5E}" type="pres">
      <dgm:prSet presAssocID="{A78B6BFC-B79B-47B9-80EB-E621066552D1}" presName="Name9" presStyleLbl="parChTrans1D2" presStyleIdx="2" presStyleCnt="7"/>
      <dgm:spPr/>
      <dgm:t>
        <a:bodyPr/>
        <a:lstStyle/>
        <a:p>
          <a:endParaRPr lang="en-US"/>
        </a:p>
      </dgm:t>
    </dgm:pt>
    <dgm:pt modelId="{F9D2DA6B-5A5A-4AC8-8F57-FC355D82CE8F}" type="pres">
      <dgm:prSet presAssocID="{A78B6BFC-B79B-47B9-80EB-E621066552D1}" presName="connTx" presStyleLbl="parChTrans1D2" presStyleIdx="2" presStyleCnt="7"/>
      <dgm:spPr/>
      <dgm:t>
        <a:bodyPr/>
        <a:lstStyle/>
        <a:p>
          <a:endParaRPr lang="en-US"/>
        </a:p>
      </dgm:t>
    </dgm:pt>
    <dgm:pt modelId="{6F81BE79-293B-4B6F-9436-E996D7EF529B}" type="pres">
      <dgm:prSet presAssocID="{53F3DC50-124C-4CD5-8A06-02CD58BC4B30}" presName="node" presStyleLbl="node1" presStyleIdx="2" presStyleCnt="7" custRadScaleRad="198264" custRadScaleInc="-858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6D044-F127-485F-B272-73175CF63DAA}" type="pres">
      <dgm:prSet presAssocID="{98CFA7F0-3FF0-4B4F-94A7-57EC6EA7C4AA}" presName="Name9" presStyleLbl="parChTrans1D2" presStyleIdx="3" presStyleCnt="7"/>
      <dgm:spPr/>
      <dgm:t>
        <a:bodyPr/>
        <a:lstStyle/>
        <a:p>
          <a:endParaRPr lang="en-US"/>
        </a:p>
      </dgm:t>
    </dgm:pt>
    <dgm:pt modelId="{768F719F-5ACB-435A-910F-56F4713C1276}" type="pres">
      <dgm:prSet presAssocID="{98CFA7F0-3FF0-4B4F-94A7-57EC6EA7C4AA}" presName="connTx" presStyleLbl="parChTrans1D2" presStyleIdx="3" presStyleCnt="7"/>
      <dgm:spPr/>
      <dgm:t>
        <a:bodyPr/>
        <a:lstStyle/>
        <a:p>
          <a:endParaRPr lang="en-US"/>
        </a:p>
      </dgm:t>
    </dgm:pt>
    <dgm:pt modelId="{4AC3BC5E-92B8-4DE7-91C5-FA2F5C5D85C3}" type="pres">
      <dgm:prSet presAssocID="{D7B9A942-94FB-4860-AF30-5CD2AC6F2184}" presName="node" presStyleLbl="node1" presStyleIdx="3" presStyleCnt="7" custRadScaleRad="89241" custRadScaleInc="137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6628F-523D-4ACB-98C2-6E38BB377FFC}" type="pres">
      <dgm:prSet presAssocID="{20B20911-F4B5-4E68-B2D3-4B35FEB191D9}" presName="Name9" presStyleLbl="parChTrans1D2" presStyleIdx="4" presStyleCnt="7"/>
      <dgm:spPr/>
      <dgm:t>
        <a:bodyPr/>
        <a:lstStyle/>
        <a:p>
          <a:endParaRPr lang="en-US"/>
        </a:p>
      </dgm:t>
    </dgm:pt>
    <dgm:pt modelId="{7A11CD1B-C4F1-4A54-AF5A-87EBC6CC19A1}" type="pres">
      <dgm:prSet presAssocID="{20B20911-F4B5-4E68-B2D3-4B35FEB191D9}" presName="connTx" presStyleLbl="parChTrans1D2" presStyleIdx="4" presStyleCnt="7"/>
      <dgm:spPr/>
      <dgm:t>
        <a:bodyPr/>
        <a:lstStyle/>
        <a:p>
          <a:endParaRPr lang="en-US"/>
        </a:p>
      </dgm:t>
    </dgm:pt>
    <dgm:pt modelId="{1A54DD25-7247-459E-A3C6-BDC5F1AF001A}" type="pres">
      <dgm:prSet presAssocID="{BA2502C2-DEF8-4539-B87F-889DF337B02F}" presName="node" presStyleLbl="node1" presStyleIdx="4" presStyleCnt="7" custRadScaleRad="167950" custRadScaleInc="-37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8DA418-0960-467F-8A8A-4083FAC7179A}" type="pres">
      <dgm:prSet presAssocID="{6390652A-A274-4F5E-B88A-7FD32428B794}" presName="Name9" presStyleLbl="parChTrans1D2" presStyleIdx="5" presStyleCnt="7"/>
      <dgm:spPr/>
      <dgm:t>
        <a:bodyPr/>
        <a:lstStyle/>
        <a:p>
          <a:endParaRPr lang="en-US"/>
        </a:p>
      </dgm:t>
    </dgm:pt>
    <dgm:pt modelId="{C0C49927-32BF-4D91-A16E-A4B04F4D573B}" type="pres">
      <dgm:prSet presAssocID="{6390652A-A274-4F5E-B88A-7FD32428B794}" presName="connTx" presStyleLbl="parChTrans1D2" presStyleIdx="5" presStyleCnt="7"/>
      <dgm:spPr/>
      <dgm:t>
        <a:bodyPr/>
        <a:lstStyle/>
        <a:p>
          <a:endParaRPr lang="en-US"/>
        </a:p>
      </dgm:t>
    </dgm:pt>
    <dgm:pt modelId="{455D3E43-AA7B-4FBE-8DA6-2F7B9410AE49}" type="pres">
      <dgm:prSet presAssocID="{975243E5-6C90-46CB-B154-BCED91D1B175}" presName="node" presStyleLbl="node1" presStyleIdx="5" presStyleCnt="7" custRadScaleRad="110891" custRadScaleInc="-1161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CE808-1537-4A81-9D9E-83F19DC4C70E}" type="pres">
      <dgm:prSet presAssocID="{DA86B354-E960-4A3F-9D4D-7ECB20666B20}" presName="Name9" presStyleLbl="parChTrans1D2" presStyleIdx="6" presStyleCnt="7"/>
      <dgm:spPr/>
      <dgm:t>
        <a:bodyPr/>
        <a:lstStyle/>
        <a:p>
          <a:endParaRPr lang="en-US"/>
        </a:p>
      </dgm:t>
    </dgm:pt>
    <dgm:pt modelId="{CB8A6DB4-8343-45AB-AE97-7764D14DAE37}" type="pres">
      <dgm:prSet presAssocID="{DA86B354-E960-4A3F-9D4D-7ECB20666B20}" presName="connTx" presStyleLbl="parChTrans1D2" presStyleIdx="6" presStyleCnt="7"/>
      <dgm:spPr/>
      <dgm:t>
        <a:bodyPr/>
        <a:lstStyle/>
        <a:p>
          <a:endParaRPr lang="en-US"/>
        </a:p>
      </dgm:t>
    </dgm:pt>
    <dgm:pt modelId="{AFACF184-17B1-4315-8055-F83DB37C0E76}" type="pres">
      <dgm:prSet presAssocID="{8B2A7BF3-85C5-4CB4-89AB-CE11E23AF389}" presName="node" presStyleLbl="node1" presStyleIdx="6" presStyleCnt="7" custRadScaleRad="96635" custRadScaleInc="1418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9C87CF-8FC9-4716-96FF-6B45929ACC39}" type="presOf" srcId="{8B2A7BF3-85C5-4CB4-89AB-CE11E23AF389}" destId="{AFACF184-17B1-4315-8055-F83DB37C0E76}" srcOrd="0" destOrd="0" presId="urn:microsoft.com/office/officeart/2005/8/layout/radial1"/>
    <dgm:cxn modelId="{BA69F87C-264D-4322-B96D-B9C364EC8FAE}" type="presOf" srcId="{20B20911-F4B5-4E68-B2D3-4B35FEB191D9}" destId="{7A11CD1B-C4F1-4A54-AF5A-87EBC6CC19A1}" srcOrd="1" destOrd="0" presId="urn:microsoft.com/office/officeart/2005/8/layout/radial1"/>
    <dgm:cxn modelId="{D123EC23-68F9-4DC0-B3F0-8C14297CB079}" srcId="{DA196441-4CA1-4C0A-80FD-BEA7C0670D28}" destId="{6CB81FEA-7967-4184-9A1B-CECEF4A26AA4}" srcOrd="1" destOrd="0" parTransId="{103175F0-9E45-4ECB-BC5A-869FD1541594}" sibTransId="{A2AF62A4-EA62-479E-80B4-BD8E60661AE8}"/>
    <dgm:cxn modelId="{E2248C9D-FE63-473A-83CF-10DAC8E60DB3}" type="presOf" srcId="{26F9FC2A-FD70-4467-8C18-3F638AF37C31}" destId="{A11DA7FD-A5BF-4B69-816E-5B5E8A676A0B}" srcOrd="0" destOrd="0" presId="urn:microsoft.com/office/officeart/2005/8/layout/radial1"/>
    <dgm:cxn modelId="{1A65BB60-E11E-4D03-8DE1-B65BFD22AEC0}" type="presOf" srcId="{98CFA7F0-3FF0-4B4F-94A7-57EC6EA7C4AA}" destId="{AFF6D044-F127-485F-B272-73175CF63DAA}" srcOrd="0" destOrd="0" presId="urn:microsoft.com/office/officeart/2005/8/layout/radial1"/>
    <dgm:cxn modelId="{56757267-BD0F-467A-89C8-EEC38D2D6333}" type="presOf" srcId="{A78B6BFC-B79B-47B9-80EB-E621066552D1}" destId="{F9D2DA6B-5A5A-4AC8-8F57-FC355D82CE8F}" srcOrd="1" destOrd="0" presId="urn:microsoft.com/office/officeart/2005/8/layout/radial1"/>
    <dgm:cxn modelId="{EE02CC09-E837-482D-8212-9844F2C51EEC}" type="presOf" srcId="{103175F0-9E45-4ECB-BC5A-869FD1541594}" destId="{6DD15D1F-230E-4974-954C-A2357E685173}" srcOrd="0" destOrd="0" presId="urn:microsoft.com/office/officeart/2005/8/layout/radial1"/>
    <dgm:cxn modelId="{79D38977-AD2B-4829-89F9-C58D4A8A844C}" type="presOf" srcId="{975243E5-6C90-46CB-B154-BCED91D1B175}" destId="{455D3E43-AA7B-4FBE-8DA6-2F7B9410AE49}" srcOrd="0" destOrd="0" presId="urn:microsoft.com/office/officeart/2005/8/layout/radial1"/>
    <dgm:cxn modelId="{F966A304-DC39-4D30-AAF9-0A07F4C01D52}" type="presOf" srcId="{D7B9A942-94FB-4860-AF30-5CD2AC6F2184}" destId="{4AC3BC5E-92B8-4DE7-91C5-FA2F5C5D85C3}" srcOrd="0" destOrd="0" presId="urn:microsoft.com/office/officeart/2005/8/layout/radial1"/>
    <dgm:cxn modelId="{60089681-1482-444D-80F8-DB6141C48DF8}" type="presOf" srcId="{53F3DC50-124C-4CD5-8A06-02CD58BC4B30}" destId="{6F81BE79-293B-4B6F-9436-E996D7EF529B}" srcOrd="0" destOrd="0" presId="urn:microsoft.com/office/officeart/2005/8/layout/radial1"/>
    <dgm:cxn modelId="{8B2EE044-E057-4676-8F25-6B53F4B6D875}" type="presOf" srcId="{A78B6BFC-B79B-47B9-80EB-E621066552D1}" destId="{C444F36B-2498-45A3-844B-19DABD3D1C5E}" srcOrd="0" destOrd="0" presId="urn:microsoft.com/office/officeart/2005/8/layout/radial1"/>
    <dgm:cxn modelId="{8F833EAA-81B9-4032-ABB4-D66CD46D922B}" type="presOf" srcId="{5FD6AD1E-964E-4101-BCA0-D8CEA9E19AB0}" destId="{74CD0397-632D-4456-AEAA-9D7A73AE5301}" srcOrd="0" destOrd="0" presId="urn:microsoft.com/office/officeart/2005/8/layout/radial1"/>
    <dgm:cxn modelId="{CA900954-EDE6-4D03-A094-9BD95A40DFD1}" type="presOf" srcId="{6390652A-A274-4F5E-B88A-7FD32428B794}" destId="{FE8DA418-0960-467F-8A8A-4083FAC7179A}" srcOrd="0" destOrd="0" presId="urn:microsoft.com/office/officeart/2005/8/layout/radial1"/>
    <dgm:cxn modelId="{B6668ABF-FDD2-47A5-BBA6-DA6560C3E3E8}" srcId="{DA196441-4CA1-4C0A-80FD-BEA7C0670D28}" destId="{53F3DC50-124C-4CD5-8A06-02CD58BC4B30}" srcOrd="2" destOrd="0" parTransId="{A78B6BFC-B79B-47B9-80EB-E621066552D1}" sibTransId="{D4D0392D-CDEC-4793-B353-9279688BF6A2}"/>
    <dgm:cxn modelId="{0037D99B-E32F-4653-BC28-5BAE8E080298}" type="presOf" srcId="{DA86B354-E960-4A3F-9D4D-7ECB20666B20}" destId="{BA9CE808-1537-4A81-9D9E-83F19DC4C70E}" srcOrd="0" destOrd="0" presId="urn:microsoft.com/office/officeart/2005/8/layout/radial1"/>
    <dgm:cxn modelId="{A28E8E13-C7EC-42CB-B9F9-BF64A2C764D3}" type="presOf" srcId="{DA86B354-E960-4A3F-9D4D-7ECB20666B20}" destId="{CB8A6DB4-8343-45AB-AE97-7764D14DAE37}" srcOrd="1" destOrd="0" presId="urn:microsoft.com/office/officeart/2005/8/layout/radial1"/>
    <dgm:cxn modelId="{EE101844-63E8-45EB-82B4-FE9A223497C8}" srcId="{DA196441-4CA1-4C0A-80FD-BEA7C0670D28}" destId="{BA2502C2-DEF8-4539-B87F-889DF337B02F}" srcOrd="4" destOrd="0" parTransId="{20B20911-F4B5-4E68-B2D3-4B35FEB191D9}" sibTransId="{37092559-EF23-4788-81F0-013EAAB2C64D}"/>
    <dgm:cxn modelId="{643E58DF-3578-49E0-959D-A9109E61ACC0}" srcId="{DA196441-4CA1-4C0A-80FD-BEA7C0670D28}" destId="{975243E5-6C90-46CB-B154-BCED91D1B175}" srcOrd="5" destOrd="0" parTransId="{6390652A-A274-4F5E-B88A-7FD32428B794}" sibTransId="{479E671F-6311-4BF5-93C8-9BC248586390}"/>
    <dgm:cxn modelId="{CD0C1C6A-D688-435F-A97F-22721E9B4A1B}" type="presOf" srcId="{103175F0-9E45-4ECB-BC5A-869FD1541594}" destId="{72CCCADB-E5A3-4E4D-A059-5A28D6B247C1}" srcOrd="1" destOrd="0" presId="urn:microsoft.com/office/officeart/2005/8/layout/radial1"/>
    <dgm:cxn modelId="{26295932-6462-479A-8BC9-4E4285AC2B63}" type="presOf" srcId="{6390652A-A274-4F5E-B88A-7FD32428B794}" destId="{C0C49927-32BF-4D91-A16E-A4B04F4D573B}" srcOrd="1" destOrd="0" presId="urn:microsoft.com/office/officeart/2005/8/layout/radial1"/>
    <dgm:cxn modelId="{7717927A-CE4F-4435-AE8D-7BB2ACEC6B4B}" type="presOf" srcId="{6CB81FEA-7967-4184-9A1B-CECEF4A26AA4}" destId="{31F6567C-368F-4B57-9980-84D667B91C8B}" srcOrd="0" destOrd="0" presId="urn:microsoft.com/office/officeart/2005/8/layout/radial1"/>
    <dgm:cxn modelId="{A9CE2395-B4E4-4E10-A1A6-172107AAD354}" type="presOf" srcId="{DA196441-4CA1-4C0A-80FD-BEA7C0670D28}" destId="{719A2866-DAC8-49FA-862C-C9D34FD94E1B}" srcOrd="0" destOrd="0" presId="urn:microsoft.com/office/officeart/2005/8/layout/radial1"/>
    <dgm:cxn modelId="{3204EC7B-8ABD-4B51-9F48-AF18178C509E}" type="presOf" srcId="{98CFA7F0-3FF0-4B4F-94A7-57EC6EA7C4AA}" destId="{768F719F-5ACB-435A-910F-56F4713C1276}" srcOrd="1" destOrd="0" presId="urn:microsoft.com/office/officeart/2005/8/layout/radial1"/>
    <dgm:cxn modelId="{87C26191-F6D3-445D-9383-563506EF347E}" srcId="{26F9FC2A-FD70-4467-8C18-3F638AF37C31}" destId="{DA196441-4CA1-4C0A-80FD-BEA7C0670D28}" srcOrd="0" destOrd="0" parTransId="{CD32E16B-07F0-4B64-96BB-92482507B079}" sibTransId="{FB694BF3-0C4D-4905-B750-4E4D53ECDE44}"/>
    <dgm:cxn modelId="{9BA630F7-A990-496E-AE51-23C864B83A4E}" srcId="{DA196441-4CA1-4C0A-80FD-BEA7C0670D28}" destId="{D7B9A942-94FB-4860-AF30-5CD2AC6F2184}" srcOrd="3" destOrd="0" parTransId="{98CFA7F0-3FF0-4B4F-94A7-57EC6EA7C4AA}" sibTransId="{7755C1FA-712B-40B0-A5E0-956CFAA72690}"/>
    <dgm:cxn modelId="{E8B4A26D-4774-45EA-897D-CCE662877667}" srcId="{DA196441-4CA1-4C0A-80FD-BEA7C0670D28}" destId="{ECF240EF-3A3A-4951-B077-1EF82DCD9A6F}" srcOrd="0" destOrd="0" parTransId="{5FD6AD1E-964E-4101-BCA0-D8CEA9E19AB0}" sibTransId="{EF2E79EE-6F98-4D16-8393-59C51E08D115}"/>
    <dgm:cxn modelId="{D9D3F15C-55C3-437A-BD30-61AEB20E7478}" srcId="{DA196441-4CA1-4C0A-80FD-BEA7C0670D28}" destId="{8B2A7BF3-85C5-4CB4-89AB-CE11E23AF389}" srcOrd="6" destOrd="0" parTransId="{DA86B354-E960-4A3F-9D4D-7ECB20666B20}" sibTransId="{2E8D84ED-8676-4922-BE94-F4565663CA7C}"/>
    <dgm:cxn modelId="{0429D68A-500E-46ED-9432-B0CD58803B15}" type="presOf" srcId="{ECF240EF-3A3A-4951-B077-1EF82DCD9A6F}" destId="{9DD5B935-C8F1-458B-8165-964120F18E22}" srcOrd="0" destOrd="0" presId="urn:microsoft.com/office/officeart/2005/8/layout/radial1"/>
    <dgm:cxn modelId="{C746C281-C1A6-472B-9EA6-476841299CB3}" type="presOf" srcId="{BA2502C2-DEF8-4539-B87F-889DF337B02F}" destId="{1A54DD25-7247-459E-A3C6-BDC5F1AF001A}" srcOrd="0" destOrd="0" presId="urn:microsoft.com/office/officeart/2005/8/layout/radial1"/>
    <dgm:cxn modelId="{830F66A2-A4D6-4A51-9775-09CF7600371A}" type="presOf" srcId="{20B20911-F4B5-4E68-B2D3-4B35FEB191D9}" destId="{AAC6628F-523D-4ACB-98C2-6E38BB377FFC}" srcOrd="0" destOrd="0" presId="urn:microsoft.com/office/officeart/2005/8/layout/radial1"/>
    <dgm:cxn modelId="{E6380D35-ED53-47A9-8F00-47651E45E496}" type="presOf" srcId="{5FD6AD1E-964E-4101-BCA0-D8CEA9E19AB0}" destId="{45E3ED51-AEB2-4011-AAB3-733D9E991D08}" srcOrd="1" destOrd="0" presId="urn:microsoft.com/office/officeart/2005/8/layout/radial1"/>
    <dgm:cxn modelId="{DBB88896-3936-424E-B6B5-B0CE7B7470A5}" type="presParOf" srcId="{A11DA7FD-A5BF-4B69-816E-5B5E8A676A0B}" destId="{719A2866-DAC8-49FA-862C-C9D34FD94E1B}" srcOrd="0" destOrd="0" presId="urn:microsoft.com/office/officeart/2005/8/layout/radial1"/>
    <dgm:cxn modelId="{E4AB648F-6916-426B-8460-626F04F12A36}" type="presParOf" srcId="{A11DA7FD-A5BF-4B69-816E-5B5E8A676A0B}" destId="{74CD0397-632D-4456-AEAA-9D7A73AE5301}" srcOrd="1" destOrd="0" presId="urn:microsoft.com/office/officeart/2005/8/layout/radial1"/>
    <dgm:cxn modelId="{DF8712FE-7C62-420F-8527-A76AA0B6CC42}" type="presParOf" srcId="{74CD0397-632D-4456-AEAA-9D7A73AE5301}" destId="{45E3ED51-AEB2-4011-AAB3-733D9E991D08}" srcOrd="0" destOrd="0" presId="urn:microsoft.com/office/officeart/2005/8/layout/radial1"/>
    <dgm:cxn modelId="{C73379DE-2336-4D8F-8A01-846B39EFBF9F}" type="presParOf" srcId="{A11DA7FD-A5BF-4B69-816E-5B5E8A676A0B}" destId="{9DD5B935-C8F1-458B-8165-964120F18E22}" srcOrd="2" destOrd="0" presId="urn:microsoft.com/office/officeart/2005/8/layout/radial1"/>
    <dgm:cxn modelId="{0DBF4395-57C7-4575-9D61-6405231F85CE}" type="presParOf" srcId="{A11DA7FD-A5BF-4B69-816E-5B5E8A676A0B}" destId="{6DD15D1F-230E-4974-954C-A2357E685173}" srcOrd="3" destOrd="0" presId="urn:microsoft.com/office/officeart/2005/8/layout/radial1"/>
    <dgm:cxn modelId="{4064BF26-2460-4025-8B5C-0D5B585C5715}" type="presParOf" srcId="{6DD15D1F-230E-4974-954C-A2357E685173}" destId="{72CCCADB-E5A3-4E4D-A059-5A28D6B247C1}" srcOrd="0" destOrd="0" presId="urn:microsoft.com/office/officeart/2005/8/layout/radial1"/>
    <dgm:cxn modelId="{57A95348-0105-4F91-B7D6-FA273D237AEA}" type="presParOf" srcId="{A11DA7FD-A5BF-4B69-816E-5B5E8A676A0B}" destId="{31F6567C-368F-4B57-9980-84D667B91C8B}" srcOrd="4" destOrd="0" presId="urn:microsoft.com/office/officeart/2005/8/layout/radial1"/>
    <dgm:cxn modelId="{92F65E59-836B-4856-A74C-B7E369805EFE}" type="presParOf" srcId="{A11DA7FD-A5BF-4B69-816E-5B5E8A676A0B}" destId="{C444F36B-2498-45A3-844B-19DABD3D1C5E}" srcOrd="5" destOrd="0" presId="urn:microsoft.com/office/officeart/2005/8/layout/radial1"/>
    <dgm:cxn modelId="{DE3926A2-DCEB-4E17-B694-5488C63C18BC}" type="presParOf" srcId="{C444F36B-2498-45A3-844B-19DABD3D1C5E}" destId="{F9D2DA6B-5A5A-4AC8-8F57-FC355D82CE8F}" srcOrd="0" destOrd="0" presId="urn:microsoft.com/office/officeart/2005/8/layout/radial1"/>
    <dgm:cxn modelId="{DB74AB1B-F786-4B84-850B-A1F4AA56A984}" type="presParOf" srcId="{A11DA7FD-A5BF-4B69-816E-5B5E8A676A0B}" destId="{6F81BE79-293B-4B6F-9436-E996D7EF529B}" srcOrd="6" destOrd="0" presId="urn:microsoft.com/office/officeart/2005/8/layout/radial1"/>
    <dgm:cxn modelId="{077D3101-B1F3-4C73-AC2A-2AF1285A9229}" type="presParOf" srcId="{A11DA7FD-A5BF-4B69-816E-5B5E8A676A0B}" destId="{AFF6D044-F127-485F-B272-73175CF63DAA}" srcOrd="7" destOrd="0" presId="urn:microsoft.com/office/officeart/2005/8/layout/radial1"/>
    <dgm:cxn modelId="{3398F965-D515-485B-B77A-462B4F568257}" type="presParOf" srcId="{AFF6D044-F127-485F-B272-73175CF63DAA}" destId="{768F719F-5ACB-435A-910F-56F4713C1276}" srcOrd="0" destOrd="0" presId="urn:microsoft.com/office/officeart/2005/8/layout/radial1"/>
    <dgm:cxn modelId="{A9DE19AC-2356-4C65-8C8B-252E957795AF}" type="presParOf" srcId="{A11DA7FD-A5BF-4B69-816E-5B5E8A676A0B}" destId="{4AC3BC5E-92B8-4DE7-91C5-FA2F5C5D85C3}" srcOrd="8" destOrd="0" presId="urn:microsoft.com/office/officeart/2005/8/layout/radial1"/>
    <dgm:cxn modelId="{2BB444BA-FDE9-4CD0-9606-7226B06B60B2}" type="presParOf" srcId="{A11DA7FD-A5BF-4B69-816E-5B5E8A676A0B}" destId="{AAC6628F-523D-4ACB-98C2-6E38BB377FFC}" srcOrd="9" destOrd="0" presId="urn:microsoft.com/office/officeart/2005/8/layout/radial1"/>
    <dgm:cxn modelId="{92FC4A00-5D07-459A-8C86-7822645F547A}" type="presParOf" srcId="{AAC6628F-523D-4ACB-98C2-6E38BB377FFC}" destId="{7A11CD1B-C4F1-4A54-AF5A-87EBC6CC19A1}" srcOrd="0" destOrd="0" presId="urn:microsoft.com/office/officeart/2005/8/layout/radial1"/>
    <dgm:cxn modelId="{4D68B679-BD0C-4529-B010-AEC48D9947FF}" type="presParOf" srcId="{A11DA7FD-A5BF-4B69-816E-5B5E8A676A0B}" destId="{1A54DD25-7247-459E-A3C6-BDC5F1AF001A}" srcOrd="10" destOrd="0" presId="urn:microsoft.com/office/officeart/2005/8/layout/radial1"/>
    <dgm:cxn modelId="{370C03EE-1B12-428B-9BC0-9829BC9F6F09}" type="presParOf" srcId="{A11DA7FD-A5BF-4B69-816E-5B5E8A676A0B}" destId="{FE8DA418-0960-467F-8A8A-4083FAC7179A}" srcOrd="11" destOrd="0" presId="urn:microsoft.com/office/officeart/2005/8/layout/radial1"/>
    <dgm:cxn modelId="{F0F44D16-1D65-406D-89AF-89A88345140A}" type="presParOf" srcId="{FE8DA418-0960-467F-8A8A-4083FAC7179A}" destId="{C0C49927-32BF-4D91-A16E-A4B04F4D573B}" srcOrd="0" destOrd="0" presId="urn:microsoft.com/office/officeart/2005/8/layout/radial1"/>
    <dgm:cxn modelId="{7B5ED177-4132-4735-AAEB-1A4F93550D6F}" type="presParOf" srcId="{A11DA7FD-A5BF-4B69-816E-5B5E8A676A0B}" destId="{455D3E43-AA7B-4FBE-8DA6-2F7B9410AE49}" srcOrd="12" destOrd="0" presId="urn:microsoft.com/office/officeart/2005/8/layout/radial1"/>
    <dgm:cxn modelId="{3A1D7740-040C-4043-AB39-DDAD47412283}" type="presParOf" srcId="{A11DA7FD-A5BF-4B69-816E-5B5E8A676A0B}" destId="{BA9CE808-1537-4A81-9D9E-83F19DC4C70E}" srcOrd="13" destOrd="0" presId="urn:microsoft.com/office/officeart/2005/8/layout/radial1"/>
    <dgm:cxn modelId="{FF26BF2F-C896-4050-8B66-706D49B17875}" type="presParOf" srcId="{BA9CE808-1537-4A81-9D9E-83F19DC4C70E}" destId="{CB8A6DB4-8343-45AB-AE97-7764D14DAE37}" srcOrd="0" destOrd="0" presId="urn:microsoft.com/office/officeart/2005/8/layout/radial1"/>
    <dgm:cxn modelId="{090A1381-5D5E-4C53-AC60-EF4346274CC1}" type="presParOf" srcId="{A11DA7FD-A5BF-4B69-816E-5B5E8A676A0B}" destId="{AFACF184-17B1-4315-8055-F83DB37C0E76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B26B96-6539-4C1F-9F02-BF20E47B5F54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BA7F76-4653-402D-8F7E-E336F47B5C0E}">
      <dgm:prSet phldrT="[Text]" custT="1"/>
      <dgm:spPr/>
      <dgm:t>
        <a:bodyPr/>
        <a:lstStyle/>
        <a:p>
          <a:r>
            <a:rPr lang="en-US" sz="1100" b="1" dirty="0"/>
            <a:t>P35L </a:t>
          </a:r>
        </a:p>
        <a:p>
          <a:r>
            <a:rPr lang="en-US" sz="900" dirty="0"/>
            <a:t> </a:t>
          </a:r>
          <a:r>
            <a:rPr lang="en-GB" sz="900" dirty="0" err="1" smtClean="0"/>
            <a:t>Per_IdNo</a:t>
          </a:r>
          <a:r>
            <a:rPr lang="en-GB" sz="900" dirty="0" smtClean="0"/>
            <a:t>.</a:t>
          </a:r>
          <a:r>
            <a:rPr lang="en-US" sz="900" dirty="0" smtClean="0"/>
            <a:t> </a:t>
          </a:r>
          <a:r>
            <a:rPr lang="en-US" sz="900" dirty="0" err="1"/>
            <a:t>Ent_nbr</a:t>
          </a:r>
          <a:r>
            <a:rPr lang="en-US" sz="900" dirty="0"/>
            <a:t>, Gross </a:t>
          </a:r>
          <a:r>
            <a:rPr lang="en-US" sz="900" dirty="0" err="1"/>
            <a:t>annnual</a:t>
          </a:r>
          <a:r>
            <a:rPr lang="en-US" sz="900" dirty="0"/>
            <a:t> earnings, Weeks worked</a:t>
          </a:r>
        </a:p>
      </dgm:t>
    </dgm:pt>
    <dgm:pt modelId="{5D229B85-9763-4DDE-9C02-8F8D010AF50B}" type="parTrans" cxnId="{BC0051FD-D767-4633-8D19-8E6745756FE9}">
      <dgm:prSet/>
      <dgm:spPr/>
      <dgm:t>
        <a:bodyPr/>
        <a:lstStyle/>
        <a:p>
          <a:endParaRPr lang="en-US"/>
        </a:p>
      </dgm:t>
    </dgm:pt>
    <dgm:pt modelId="{BD2E72A4-D016-4E0D-AA28-E59E9B3603BC}" type="sibTrans" cxnId="{BC0051FD-D767-4633-8D19-8E6745756FE9}">
      <dgm:prSet/>
      <dgm:spPr/>
      <dgm:t>
        <a:bodyPr/>
        <a:lstStyle/>
        <a:p>
          <a:endParaRPr lang="en-US"/>
        </a:p>
      </dgm:t>
    </dgm:pt>
    <dgm:pt modelId="{CF62CB2D-14B2-4D5E-99A6-E5C94281E2D2}">
      <dgm:prSet phldrT="[Text]" custT="1"/>
      <dgm:spPr/>
      <dgm:t>
        <a:bodyPr/>
        <a:lstStyle/>
        <a:p>
          <a:r>
            <a:rPr lang="en-GB" sz="1100" b="1" dirty="0" smtClean="0"/>
            <a:t>CBR/EHECS </a:t>
          </a:r>
          <a:r>
            <a:rPr lang="en-GB" sz="900" dirty="0" smtClean="0"/>
            <a:t>  </a:t>
          </a:r>
          <a:r>
            <a:rPr lang="en-GB" sz="900" dirty="0" err="1" smtClean="0"/>
            <a:t>Per_IdNo</a:t>
          </a:r>
          <a:r>
            <a:rPr lang="en-GB" sz="900" dirty="0" smtClean="0"/>
            <a:t>. </a:t>
          </a:r>
          <a:endParaRPr lang="en-GB" sz="900" dirty="0"/>
        </a:p>
        <a:p>
          <a:r>
            <a:rPr lang="en-GB" sz="900" dirty="0" err="1"/>
            <a:t>Ent_nbr</a:t>
          </a:r>
          <a:r>
            <a:rPr lang="en-GB" sz="900" dirty="0"/>
            <a:t>, Enterprise location,  Size, and  NACE</a:t>
          </a:r>
          <a:endParaRPr lang="en-US" sz="900" dirty="0"/>
        </a:p>
      </dgm:t>
    </dgm:pt>
    <dgm:pt modelId="{2F1964D1-892D-4731-9582-A13702CA4D03}" type="parTrans" cxnId="{7AF0CD47-95B8-446A-AF68-70B6334B8FD4}">
      <dgm:prSet/>
      <dgm:spPr/>
      <dgm:t>
        <a:bodyPr/>
        <a:lstStyle/>
        <a:p>
          <a:endParaRPr lang="en-US"/>
        </a:p>
      </dgm:t>
    </dgm:pt>
    <dgm:pt modelId="{BCD280B1-39C1-4871-9DD4-40FF14FC4696}" type="sibTrans" cxnId="{7AF0CD47-95B8-446A-AF68-70B6334B8FD4}">
      <dgm:prSet/>
      <dgm:spPr/>
      <dgm:t>
        <a:bodyPr/>
        <a:lstStyle/>
        <a:p>
          <a:endParaRPr lang="en-US"/>
        </a:p>
      </dgm:t>
    </dgm:pt>
    <dgm:pt modelId="{DAC22B23-9926-4863-8CD3-BAA527F81E24}">
      <dgm:prSet phldrT="[Text]" custT="1"/>
      <dgm:spPr/>
      <dgm:t>
        <a:bodyPr/>
        <a:lstStyle/>
        <a:p>
          <a:r>
            <a:rPr lang="en-US" sz="1100" b="1" dirty="0"/>
            <a:t>COP/QNHS/SILC </a:t>
          </a:r>
          <a:endParaRPr lang="en-US" sz="1100" b="1" dirty="0" smtClean="0"/>
        </a:p>
        <a:p>
          <a:r>
            <a:rPr lang="en-GB" sz="1100" dirty="0" err="1" smtClean="0"/>
            <a:t>Per_IdNo</a:t>
          </a:r>
          <a:r>
            <a:rPr lang="en-GB" sz="1100" dirty="0" smtClean="0"/>
            <a:t> &amp; ICA</a:t>
          </a:r>
          <a:endParaRPr lang="en-US" sz="1100" b="1" dirty="0" smtClean="0"/>
        </a:p>
        <a:p>
          <a:r>
            <a:rPr lang="en-US" sz="900" dirty="0" smtClean="0"/>
            <a:t>Occupation</a:t>
          </a:r>
          <a:r>
            <a:rPr lang="en-US" sz="900" dirty="0"/>
            <a:t>, </a:t>
          </a:r>
        </a:p>
        <a:p>
          <a:r>
            <a:rPr lang="en-US" sz="900" dirty="0"/>
            <a:t>NACE, Demographics,</a:t>
          </a:r>
        </a:p>
        <a:p>
          <a:r>
            <a:rPr lang="en-US" sz="900" dirty="0"/>
            <a:t>Education,</a:t>
          </a:r>
        </a:p>
        <a:p>
          <a:r>
            <a:rPr lang="en-US" sz="900" dirty="0" smtClean="0"/>
            <a:t>Earnings</a:t>
          </a:r>
        </a:p>
      </dgm:t>
    </dgm:pt>
    <dgm:pt modelId="{7E8948E4-4A81-4364-9BFE-77835752E583}" type="parTrans" cxnId="{E9101B1A-7720-4F0A-8C42-F568F4FB20AA}">
      <dgm:prSet/>
      <dgm:spPr/>
      <dgm:t>
        <a:bodyPr/>
        <a:lstStyle/>
        <a:p>
          <a:endParaRPr lang="en-US"/>
        </a:p>
      </dgm:t>
    </dgm:pt>
    <dgm:pt modelId="{96F02E7A-FE9E-4D24-8A1E-BA9AB2C73EF5}" type="sibTrans" cxnId="{E9101B1A-7720-4F0A-8C42-F568F4FB20AA}">
      <dgm:prSet/>
      <dgm:spPr/>
      <dgm:t>
        <a:bodyPr/>
        <a:lstStyle/>
        <a:p>
          <a:endParaRPr lang="en-US"/>
        </a:p>
      </dgm:t>
    </dgm:pt>
    <dgm:pt modelId="{7723BE89-D5E4-4E23-A986-DE10C3C9F543}">
      <dgm:prSet phldrT="[Text]" custT="1"/>
      <dgm:spPr/>
      <dgm:t>
        <a:bodyPr/>
        <a:lstStyle/>
        <a:p>
          <a:r>
            <a:rPr lang="en-US" sz="1100" b="1" dirty="0"/>
            <a:t>DSP</a:t>
          </a:r>
        </a:p>
        <a:p>
          <a:r>
            <a:rPr lang="en-US" sz="900" dirty="0"/>
            <a:t> </a:t>
          </a:r>
          <a:r>
            <a:rPr lang="en-GB" sz="900" dirty="0" err="1" smtClean="0"/>
            <a:t>Per_IdNo</a:t>
          </a:r>
          <a:r>
            <a:rPr lang="en-GB" sz="900" dirty="0" smtClean="0"/>
            <a:t>.</a:t>
          </a:r>
          <a:r>
            <a:rPr lang="en-US" sz="900" dirty="0" smtClean="0"/>
            <a:t>, </a:t>
          </a:r>
          <a:r>
            <a:rPr lang="en-US" sz="900" dirty="0"/>
            <a:t>Demographics</a:t>
          </a:r>
        </a:p>
      </dgm:t>
    </dgm:pt>
    <dgm:pt modelId="{B826FB48-0365-4751-9755-1A60B97ACBDC}" type="parTrans" cxnId="{5CAF132D-5805-47C4-8CAB-50108ADF3FC4}">
      <dgm:prSet/>
      <dgm:spPr/>
      <dgm:t>
        <a:bodyPr/>
        <a:lstStyle/>
        <a:p>
          <a:endParaRPr lang="en-US"/>
        </a:p>
      </dgm:t>
    </dgm:pt>
    <dgm:pt modelId="{93B61BFE-7F8B-49FF-8585-EF7F8D7A60E5}" type="sibTrans" cxnId="{5CAF132D-5805-47C4-8CAB-50108ADF3FC4}">
      <dgm:prSet/>
      <dgm:spPr/>
      <dgm:t>
        <a:bodyPr/>
        <a:lstStyle/>
        <a:p>
          <a:endParaRPr lang="en-US"/>
        </a:p>
      </dgm:t>
    </dgm:pt>
    <dgm:pt modelId="{42143623-2BCB-4DAE-8B66-B88F087DAF0F}">
      <dgm:prSet phldrT="[Text]" custT="1"/>
      <dgm:spPr/>
      <dgm:t>
        <a:bodyPr/>
        <a:lstStyle/>
        <a:p>
          <a:r>
            <a:rPr lang="en-US" sz="1100" b="1"/>
            <a:t>SESADS</a:t>
          </a:r>
        </a:p>
      </dgm:t>
    </dgm:pt>
    <dgm:pt modelId="{32055F58-1E6A-46A5-B31D-3B01263FA7B8}" type="parTrans" cxnId="{8FC370A1-3B3F-489F-9FE4-3771228EE12C}">
      <dgm:prSet/>
      <dgm:spPr/>
      <dgm:t>
        <a:bodyPr/>
        <a:lstStyle/>
        <a:p>
          <a:endParaRPr lang="en-US"/>
        </a:p>
      </dgm:t>
    </dgm:pt>
    <dgm:pt modelId="{0BA51585-EA3A-4539-A3F0-6ADA7BB0C868}" type="sibTrans" cxnId="{8FC370A1-3B3F-489F-9FE4-3771228EE12C}">
      <dgm:prSet/>
      <dgm:spPr/>
      <dgm:t>
        <a:bodyPr/>
        <a:lstStyle/>
        <a:p>
          <a:endParaRPr lang="en-US"/>
        </a:p>
      </dgm:t>
    </dgm:pt>
    <dgm:pt modelId="{EBECB4DE-6B78-4BEA-A036-6A2266FE121A}" type="pres">
      <dgm:prSet presAssocID="{55B26B96-6539-4C1F-9F02-BF20E47B5F54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B58CD0-A67F-45C3-99E2-BADA7C8AA2D7}" type="pres">
      <dgm:prSet presAssocID="{55B26B96-6539-4C1F-9F02-BF20E47B5F54}" presName="arrow" presStyleLbl="bgShp" presStyleIdx="0" presStyleCnt="1"/>
      <dgm:spPr/>
    </dgm:pt>
    <dgm:pt modelId="{E2FAFBFC-A740-49ED-A33B-78B2EA9E86BE}" type="pres">
      <dgm:prSet presAssocID="{55B26B96-6539-4C1F-9F02-BF20E47B5F54}" presName="arrowDiagram5" presStyleCnt="0"/>
      <dgm:spPr/>
    </dgm:pt>
    <dgm:pt modelId="{D0222DBE-7D49-40AC-88B4-6C59372EA90E}" type="pres">
      <dgm:prSet presAssocID="{E9BA7F76-4653-402D-8F7E-E336F47B5C0E}" presName="bullet5a" presStyleLbl="node1" presStyleIdx="0" presStyleCnt="5"/>
      <dgm:spPr/>
    </dgm:pt>
    <dgm:pt modelId="{F5A5A4BD-B253-43F7-9030-401042FC087B}" type="pres">
      <dgm:prSet presAssocID="{E9BA7F76-4653-402D-8F7E-E336F47B5C0E}" presName="textBox5a" presStyleLbl="revTx" presStyleIdx="0" presStyleCnt="5" custScaleX="108439" custScaleY="949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EDE8B-D56C-46CB-AEE9-E65B9EA44225}" type="pres">
      <dgm:prSet presAssocID="{CF62CB2D-14B2-4D5E-99A6-E5C94281E2D2}" presName="bullet5b" presStyleLbl="node1" presStyleIdx="1" presStyleCnt="5"/>
      <dgm:spPr/>
    </dgm:pt>
    <dgm:pt modelId="{13DB3439-11BE-4643-BAD9-A538B574371F}" type="pres">
      <dgm:prSet presAssocID="{CF62CB2D-14B2-4D5E-99A6-E5C94281E2D2}" presName="textBox5b" presStyleLbl="revTx" presStyleIdx="1" presStyleCnt="5" custScaleY="836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EDD599-6BE6-4949-82A4-F9FFCADEB7C6}" type="pres">
      <dgm:prSet presAssocID="{7723BE89-D5E4-4E23-A986-DE10C3C9F543}" presName="bullet5c" presStyleLbl="node1" presStyleIdx="2" presStyleCnt="5"/>
      <dgm:spPr/>
    </dgm:pt>
    <dgm:pt modelId="{A9866D76-A2E3-45F6-A550-CF780D5155FA}" type="pres">
      <dgm:prSet presAssocID="{7723BE89-D5E4-4E23-A986-DE10C3C9F543}" presName="textBox5c" presStyleLbl="revTx" presStyleIdx="2" presStyleCnt="5" custScaleX="989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EDEFE4-C371-4159-B593-19C4EF59A297}" type="pres">
      <dgm:prSet presAssocID="{DAC22B23-9926-4863-8CD3-BAA527F81E24}" presName="bullet5d" presStyleLbl="node1" presStyleIdx="3" presStyleCnt="5"/>
      <dgm:spPr/>
    </dgm:pt>
    <dgm:pt modelId="{186066E0-6062-4053-BC32-8233D077DB6D}" type="pres">
      <dgm:prSet presAssocID="{DAC22B23-9926-4863-8CD3-BAA527F81E24}" presName="textBox5d" presStyleLbl="revTx" presStyleIdx="3" presStyleCnt="5" custScaleX="106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D4105E-8D52-42B2-A26A-49137BA533FE}" type="pres">
      <dgm:prSet presAssocID="{42143623-2BCB-4DAE-8B66-B88F087DAF0F}" presName="bullet5e" presStyleLbl="node1" presStyleIdx="4" presStyleCnt="5"/>
      <dgm:spPr/>
    </dgm:pt>
    <dgm:pt modelId="{54966963-4864-4503-BC5A-9AFB38174A61}" type="pres">
      <dgm:prSet presAssocID="{42143623-2BCB-4DAE-8B66-B88F087DAF0F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7BD094-C4C5-4BB9-9772-35AAFF5B0F2D}" type="presOf" srcId="{DAC22B23-9926-4863-8CD3-BAA527F81E24}" destId="{186066E0-6062-4053-BC32-8233D077DB6D}" srcOrd="0" destOrd="0" presId="urn:microsoft.com/office/officeart/2005/8/layout/arrow2"/>
    <dgm:cxn modelId="{8FC370A1-3B3F-489F-9FE4-3771228EE12C}" srcId="{55B26B96-6539-4C1F-9F02-BF20E47B5F54}" destId="{42143623-2BCB-4DAE-8B66-B88F087DAF0F}" srcOrd="4" destOrd="0" parTransId="{32055F58-1E6A-46A5-B31D-3B01263FA7B8}" sibTransId="{0BA51585-EA3A-4539-A3F0-6ADA7BB0C868}"/>
    <dgm:cxn modelId="{BC0051FD-D767-4633-8D19-8E6745756FE9}" srcId="{55B26B96-6539-4C1F-9F02-BF20E47B5F54}" destId="{E9BA7F76-4653-402D-8F7E-E336F47B5C0E}" srcOrd="0" destOrd="0" parTransId="{5D229B85-9763-4DDE-9C02-8F8D010AF50B}" sibTransId="{BD2E72A4-D016-4E0D-AA28-E59E9B3603BC}"/>
    <dgm:cxn modelId="{5CAF132D-5805-47C4-8CAB-50108ADF3FC4}" srcId="{55B26B96-6539-4C1F-9F02-BF20E47B5F54}" destId="{7723BE89-D5E4-4E23-A986-DE10C3C9F543}" srcOrd="2" destOrd="0" parTransId="{B826FB48-0365-4751-9755-1A60B97ACBDC}" sibTransId="{93B61BFE-7F8B-49FF-8585-EF7F8D7A60E5}"/>
    <dgm:cxn modelId="{E9101B1A-7720-4F0A-8C42-F568F4FB20AA}" srcId="{55B26B96-6539-4C1F-9F02-BF20E47B5F54}" destId="{DAC22B23-9926-4863-8CD3-BAA527F81E24}" srcOrd="3" destOrd="0" parTransId="{7E8948E4-4A81-4364-9BFE-77835752E583}" sibTransId="{96F02E7A-FE9E-4D24-8A1E-BA9AB2C73EF5}"/>
    <dgm:cxn modelId="{0AA37E58-7B90-4CE4-9195-E1376E7A875F}" type="presOf" srcId="{CF62CB2D-14B2-4D5E-99A6-E5C94281E2D2}" destId="{13DB3439-11BE-4643-BAD9-A538B574371F}" srcOrd="0" destOrd="0" presId="urn:microsoft.com/office/officeart/2005/8/layout/arrow2"/>
    <dgm:cxn modelId="{3F9D42F8-99A6-4904-85D7-AAF29F5AC828}" type="presOf" srcId="{42143623-2BCB-4DAE-8B66-B88F087DAF0F}" destId="{54966963-4864-4503-BC5A-9AFB38174A61}" srcOrd="0" destOrd="0" presId="urn:microsoft.com/office/officeart/2005/8/layout/arrow2"/>
    <dgm:cxn modelId="{63AABC2C-6E15-417D-9FE7-3C844DD91D71}" type="presOf" srcId="{55B26B96-6539-4C1F-9F02-BF20E47B5F54}" destId="{EBECB4DE-6B78-4BEA-A036-6A2266FE121A}" srcOrd="0" destOrd="0" presId="urn:microsoft.com/office/officeart/2005/8/layout/arrow2"/>
    <dgm:cxn modelId="{7AF0CD47-95B8-446A-AF68-70B6334B8FD4}" srcId="{55B26B96-6539-4C1F-9F02-BF20E47B5F54}" destId="{CF62CB2D-14B2-4D5E-99A6-E5C94281E2D2}" srcOrd="1" destOrd="0" parTransId="{2F1964D1-892D-4731-9582-A13702CA4D03}" sibTransId="{BCD280B1-39C1-4871-9DD4-40FF14FC4696}"/>
    <dgm:cxn modelId="{A4CF2956-45CD-4007-BD6A-59232F155C57}" type="presOf" srcId="{7723BE89-D5E4-4E23-A986-DE10C3C9F543}" destId="{A9866D76-A2E3-45F6-A550-CF780D5155FA}" srcOrd="0" destOrd="0" presId="urn:microsoft.com/office/officeart/2005/8/layout/arrow2"/>
    <dgm:cxn modelId="{8D242A4E-1B31-4D30-AD34-EC941DB86BAB}" type="presOf" srcId="{E9BA7F76-4653-402D-8F7E-E336F47B5C0E}" destId="{F5A5A4BD-B253-43F7-9030-401042FC087B}" srcOrd="0" destOrd="0" presId="urn:microsoft.com/office/officeart/2005/8/layout/arrow2"/>
    <dgm:cxn modelId="{47669F2D-4424-4F6E-8D6C-8270D10E937A}" type="presParOf" srcId="{EBECB4DE-6B78-4BEA-A036-6A2266FE121A}" destId="{B2B58CD0-A67F-45C3-99E2-BADA7C8AA2D7}" srcOrd="0" destOrd="0" presId="urn:microsoft.com/office/officeart/2005/8/layout/arrow2"/>
    <dgm:cxn modelId="{2C28C4E5-2634-43D6-82BF-4563BBFF781B}" type="presParOf" srcId="{EBECB4DE-6B78-4BEA-A036-6A2266FE121A}" destId="{E2FAFBFC-A740-49ED-A33B-78B2EA9E86BE}" srcOrd="1" destOrd="0" presId="urn:microsoft.com/office/officeart/2005/8/layout/arrow2"/>
    <dgm:cxn modelId="{9184DA77-F981-4BB4-B265-DFE755DB262D}" type="presParOf" srcId="{E2FAFBFC-A740-49ED-A33B-78B2EA9E86BE}" destId="{D0222DBE-7D49-40AC-88B4-6C59372EA90E}" srcOrd="0" destOrd="0" presId="urn:microsoft.com/office/officeart/2005/8/layout/arrow2"/>
    <dgm:cxn modelId="{2A66F066-C812-40D3-B2A9-B386EAB1B4EA}" type="presParOf" srcId="{E2FAFBFC-A740-49ED-A33B-78B2EA9E86BE}" destId="{F5A5A4BD-B253-43F7-9030-401042FC087B}" srcOrd="1" destOrd="0" presId="urn:microsoft.com/office/officeart/2005/8/layout/arrow2"/>
    <dgm:cxn modelId="{57B00018-0E86-4301-B0A9-15E5F7908F6A}" type="presParOf" srcId="{E2FAFBFC-A740-49ED-A33B-78B2EA9E86BE}" destId="{F69EDE8B-D56C-46CB-AEE9-E65B9EA44225}" srcOrd="2" destOrd="0" presId="urn:microsoft.com/office/officeart/2005/8/layout/arrow2"/>
    <dgm:cxn modelId="{7F15B337-A6AE-40FF-9131-2681D3663B41}" type="presParOf" srcId="{E2FAFBFC-A740-49ED-A33B-78B2EA9E86BE}" destId="{13DB3439-11BE-4643-BAD9-A538B574371F}" srcOrd="3" destOrd="0" presId="urn:microsoft.com/office/officeart/2005/8/layout/arrow2"/>
    <dgm:cxn modelId="{5CD23B68-4B72-4662-A461-8054DB2C12A8}" type="presParOf" srcId="{E2FAFBFC-A740-49ED-A33B-78B2EA9E86BE}" destId="{18EDD599-6BE6-4949-82A4-F9FFCADEB7C6}" srcOrd="4" destOrd="0" presId="urn:microsoft.com/office/officeart/2005/8/layout/arrow2"/>
    <dgm:cxn modelId="{32AC3ECF-8442-4D2F-80E7-C27AD376F503}" type="presParOf" srcId="{E2FAFBFC-A740-49ED-A33B-78B2EA9E86BE}" destId="{A9866D76-A2E3-45F6-A550-CF780D5155FA}" srcOrd="5" destOrd="0" presId="urn:microsoft.com/office/officeart/2005/8/layout/arrow2"/>
    <dgm:cxn modelId="{CD7A02D3-E446-41C2-B31A-D40E398B93C4}" type="presParOf" srcId="{E2FAFBFC-A740-49ED-A33B-78B2EA9E86BE}" destId="{12EDEFE4-C371-4159-B593-19C4EF59A297}" srcOrd="6" destOrd="0" presId="urn:microsoft.com/office/officeart/2005/8/layout/arrow2"/>
    <dgm:cxn modelId="{E777E266-D504-45CE-9E49-4901CB6B1721}" type="presParOf" srcId="{E2FAFBFC-A740-49ED-A33B-78B2EA9E86BE}" destId="{186066E0-6062-4053-BC32-8233D077DB6D}" srcOrd="7" destOrd="0" presId="urn:microsoft.com/office/officeart/2005/8/layout/arrow2"/>
    <dgm:cxn modelId="{55B41DBE-FD4A-4AD4-AB78-8CD10DDFA120}" type="presParOf" srcId="{E2FAFBFC-A740-49ED-A33B-78B2EA9E86BE}" destId="{0ED4105E-8D52-42B2-A26A-49137BA533FE}" srcOrd="8" destOrd="0" presId="urn:microsoft.com/office/officeart/2005/8/layout/arrow2"/>
    <dgm:cxn modelId="{275CF834-898E-4E59-914D-A62F63971A13}" type="presParOf" srcId="{E2FAFBFC-A740-49ED-A33B-78B2EA9E86BE}" destId="{54966963-4864-4503-BC5A-9AFB38174A61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737BD-CD14-413B-82A5-DE0B3EF4E48F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83205-949D-483F-AE5F-29D57FDBB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 smtClean="0"/>
              <a:t>Presentation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/>
              <a:t> General Overview Project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/>
              <a:t> Theoretical Concept – non-technical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/>
              <a:t> EHECS</a:t>
            </a:r>
            <a:r>
              <a:rPr lang="en-IE" baseline="0" dirty="0" smtClean="0"/>
              <a:t> – important EIM module – discuss at end Q&amp;A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GB" sz="1400" dirty="0" smtClean="0"/>
          </a:p>
          <a:p>
            <a:pPr>
              <a:buNone/>
            </a:pPr>
            <a:r>
              <a:rPr lang="en-GB" sz="1400" dirty="0" smtClean="0"/>
              <a:t>Census</a:t>
            </a:r>
          </a:p>
          <a:p>
            <a:r>
              <a:rPr lang="en-GB" dirty="0" smtClean="0"/>
              <a:t>No Unique Identifier (no name; no PPS)</a:t>
            </a:r>
          </a:p>
          <a:p>
            <a:endParaRPr lang="en-GB" dirty="0" smtClean="0"/>
          </a:p>
          <a:p>
            <a:pPr lvl="2">
              <a:buNone/>
            </a:pPr>
            <a:r>
              <a:rPr lang="en-GB" sz="1700" dirty="0" smtClean="0"/>
              <a:t>e.g. combining date of birth, Gender, County live in;  and NACE. </a:t>
            </a:r>
          </a:p>
          <a:p>
            <a:endParaRPr lang="en-GB" sz="1800" dirty="0" smtClean="0"/>
          </a:p>
          <a:p>
            <a:pPr lvl="1"/>
            <a:r>
              <a:rPr lang="en-GB" sz="1800" dirty="0" smtClean="0"/>
              <a:t>E.g.  29101990|F|CORK|85|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 completion of Module 2 – </a:t>
            </a:r>
          </a:p>
          <a:p>
            <a:r>
              <a:rPr lang="en-GB" dirty="0" smtClean="0"/>
              <a:t>SESADS will contain  all employees in </a:t>
            </a:r>
            <a:r>
              <a:rPr lang="en-GB" smtClean="0"/>
              <a:t>the State</a:t>
            </a:r>
          </a:p>
          <a:p>
            <a:endParaRPr lang="en-GB" dirty="0" smtClean="0"/>
          </a:p>
          <a:p>
            <a:pPr lvl="0"/>
            <a:r>
              <a:rPr lang="en-GB" dirty="0" smtClean="0"/>
              <a:t>		Gross Annual/Weekly Earnings classified by: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NACE,                                                                        </a:t>
            </a:r>
            <a:endParaRPr lang="en-US" dirty="0" smtClean="0"/>
          </a:p>
          <a:p>
            <a:pPr lvl="0"/>
            <a:r>
              <a:rPr lang="en-GB" dirty="0" smtClean="0"/>
              <a:t>Gender, </a:t>
            </a:r>
            <a:endParaRPr lang="en-US" dirty="0" smtClean="0"/>
          </a:p>
          <a:p>
            <a:pPr lvl="0"/>
            <a:r>
              <a:rPr lang="en-GB" dirty="0" smtClean="0"/>
              <a:t>Enterprise </a:t>
            </a:r>
            <a:endParaRPr lang="en-US" dirty="0" smtClean="0"/>
          </a:p>
          <a:p>
            <a:pPr lvl="0"/>
            <a:r>
              <a:rPr lang="en-GB" dirty="0" smtClean="0"/>
              <a:t>Size group, </a:t>
            </a:r>
            <a:endParaRPr lang="en-US" dirty="0" smtClean="0"/>
          </a:p>
          <a:p>
            <a:pPr lvl="0"/>
            <a:r>
              <a:rPr lang="en-GB" dirty="0" smtClean="0"/>
              <a:t>Public/Private sector,</a:t>
            </a:r>
            <a:endParaRPr lang="en-US" dirty="0" smtClean="0"/>
          </a:p>
          <a:p>
            <a:pPr lvl="0"/>
            <a:r>
              <a:rPr lang="en-GB" dirty="0" smtClean="0"/>
              <a:t>Weeks worked, </a:t>
            </a:r>
          </a:p>
          <a:p>
            <a:pPr lvl="0"/>
            <a:r>
              <a:rPr lang="en-GB" dirty="0" smtClean="0"/>
              <a:t>NACE </a:t>
            </a:r>
          </a:p>
          <a:p>
            <a:pPr lvl="0"/>
            <a:r>
              <a:rPr lang="en-GB" dirty="0" smtClean="0"/>
              <a:t>                                                                      </a:t>
            </a:r>
            <a:endParaRPr lang="en-US" dirty="0" smtClean="0"/>
          </a:p>
          <a:p>
            <a:pPr lvl="0"/>
            <a:r>
              <a:rPr lang="en-GB" dirty="0" smtClean="0"/>
              <a:t>Occupation,</a:t>
            </a:r>
            <a:endParaRPr lang="en-US" dirty="0" smtClean="0"/>
          </a:p>
          <a:p>
            <a:pPr lvl="0"/>
            <a:r>
              <a:rPr lang="en-GB" dirty="0" smtClean="0"/>
              <a:t>Area of residence,</a:t>
            </a:r>
            <a:endParaRPr lang="en-US" dirty="0" smtClean="0"/>
          </a:p>
          <a:p>
            <a:pPr lvl="0"/>
            <a:r>
              <a:rPr lang="en-GB" dirty="0" smtClean="0"/>
              <a:t>Education, </a:t>
            </a:r>
            <a:endParaRPr lang="en-US" dirty="0" smtClean="0"/>
          </a:p>
          <a:p>
            <a:pPr lvl="0"/>
            <a:r>
              <a:rPr lang="en-GB" dirty="0" smtClean="0"/>
              <a:t>Age, </a:t>
            </a:r>
            <a:endParaRPr lang="en-US" dirty="0" smtClean="0"/>
          </a:p>
          <a:p>
            <a:pPr lvl="0"/>
            <a:r>
              <a:rPr lang="en-GB" dirty="0" smtClean="0"/>
              <a:t>Nationality.  </a:t>
            </a:r>
            <a:endParaRPr lang="en-US" dirty="0" smtClean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12976" y="5364088"/>
            <a:ext cx="79208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300" u="sng" dirty="0" smtClean="0"/>
              <a:t>Source:</a:t>
            </a:r>
          </a:p>
          <a:p>
            <a:r>
              <a:rPr lang="en-IE" sz="1300" dirty="0" smtClean="0"/>
              <a:t>P35L</a:t>
            </a:r>
          </a:p>
          <a:p>
            <a:r>
              <a:rPr lang="en-IE" sz="1300" dirty="0" smtClean="0"/>
              <a:t>CBR</a:t>
            </a:r>
          </a:p>
          <a:p>
            <a:r>
              <a:rPr lang="en-IE" sz="1300" dirty="0" smtClean="0"/>
              <a:t>EHECS</a:t>
            </a:r>
          </a:p>
          <a:p>
            <a:r>
              <a:rPr lang="en-IE" sz="1300" dirty="0" smtClean="0"/>
              <a:t>DSP</a:t>
            </a:r>
            <a:endParaRPr lang="en-US" sz="1300" dirty="0"/>
          </a:p>
        </p:txBody>
      </p:sp>
      <p:sp>
        <p:nvSpPr>
          <p:cNvPr id="8" name="TextBox 7"/>
          <p:cNvSpPr txBox="1"/>
          <p:nvPr/>
        </p:nvSpPr>
        <p:spPr>
          <a:xfrm>
            <a:off x="3284984" y="6732240"/>
            <a:ext cx="792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300" u="sng" dirty="0" smtClean="0"/>
              <a:t>Source:</a:t>
            </a:r>
          </a:p>
          <a:p>
            <a:r>
              <a:rPr lang="en-IE" sz="1300" dirty="0" err="1" smtClean="0"/>
              <a:t>CoP</a:t>
            </a:r>
            <a:endParaRPr lang="en-IE" sz="1300" dirty="0" smtClean="0"/>
          </a:p>
          <a:p>
            <a:r>
              <a:rPr lang="en-IE" sz="1300" dirty="0" smtClean="0"/>
              <a:t>QNHS</a:t>
            </a:r>
          </a:p>
          <a:p>
            <a:r>
              <a:rPr lang="en-IE" sz="1300" dirty="0" smtClean="0"/>
              <a:t>SILC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400" dirty="0" smtClean="0"/>
              <a:t>Module 3: -- Modelling of non-available characteristics</a:t>
            </a:r>
          </a:p>
          <a:p>
            <a:endParaRPr lang="en-GB" sz="1400" dirty="0" smtClean="0"/>
          </a:p>
          <a:p>
            <a:r>
              <a:rPr lang="en-GB" sz="1400" dirty="0" smtClean="0"/>
              <a:t>Employee characteristics to be modelled are: </a:t>
            </a:r>
          </a:p>
          <a:p>
            <a:pPr lvl="1">
              <a:buFont typeface="Wingdings" pitchFamily="2" charset="2"/>
              <a:buChar char="Ø"/>
            </a:pPr>
            <a:r>
              <a:rPr lang="en-GB" sz="1400" dirty="0" smtClean="0"/>
              <a:t>(1) Hours Worked  --- EHECS</a:t>
            </a:r>
          </a:p>
          <a:p>
            <a:pPr lvl="1">
              <a:buFont typeface="Wingdings" pitchFamily="2" charset="2"/>
              <a:buChar char="Ø"/>
            </a:pPr>
            <a:r>
              <a:rPr lang="en-GB" sz="1400" dirty="0" smtClean="0"/>
              <a:t>(2) Annual bonuses   --- SILC/QNHS</a:t>
            </a:r>
          </a:p>
          <a:p>
            <a:pPr lvl="1">
              <a:buFont typeface="Wingdings" pitchFamily="2" charset="2"/>
              <a:buChar char="Ø"/>
            </a:pPr>
            <a:r>
              <a:rPr lang="en-GB" sz="1400" dirty="0" smtClean="0"/>
              <a:t>(3) BIK (benefit in kind)  ---  SILC/QNHS</a:t>
            </a:r>
          </a:p>
          <a:p>
            <a:pPr lvl="1">
              <a:buFont typeface="Wingdings" pitchFamily="2" charset="2"/>
              <a:buChar char="Ø"/>
            </a:pPr>
            <a:r>
              <a:rPr lang="en-GB" sz="1400" dirty="0" smtClean="0"/>
              <a:t>(4) </a:t>
            </a:r>
            <a:r>
              <a:rPr lang="en-GB" sz="1400" i="1" dirty="0" smtClean="0"/>
              <a:t>full/part-time</a:t>
            </a:r>
            <a:r>
              <a:rPr lang="en-GB" sz="1400" dirty="0" smtClean="0"/>
              <a:t> employment status for employees  -- E,Q,S</a:t>
            </a:r>
          </a:p>
          <a:p>
            <a:pPr lvl="1">
              <a:buFont typeface="Wingdings" pitchFamily="2" charset="2"/>
              <a:buChar char="Ø"/>
            </a:pPr>
            <a:endParaRPr lang="en-GB" sz="1400" dirty="0" smtClean="0"/>
          </a:p>
          <a:p>
            <a:pPr lvl="1"/>
            <a:r>
              <a:rPr lang="en-GB" sz="1400" dirty="0" smtClean="0"/>
              <a:t>EHECS,QNHS and SILC data sources will be leveraged to provide the base information.  </a:t>
            </a:r>
            <a:endParaRPr lang="en-US" sz="1400" dirty="0" smtClean="0"/>
          </a:p>
          <a:p>
            <a:pPr lvl="1"/>
            <a:endParaRPr lang="en-US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r>
              <a:rPr lang="en-GB" sz="1400" dirty="0" smtClean="0"/>
              <a:t>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Mod 4: Construction of the SESADS</a:t>
            </a:r>
          </a:p>
          <a:p>
            <a:endParaRPr lang="en-IE" dirty="0" smtClean="0"/>
          </a:p>
          <a:p>
            <a:r>
              <a:rPr lang="en-GB" dirty="0" smtClean="0"/>
              <a:t>The SESADS will be constructed in the CSO’s Administrative Data Centre (ADC)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Structures (known as layers) consistent with those as outlined in the </a:t>
            </a:r>
            <a:r>
              <a:rPr lang="en-GB" dirty="0" err="1" smtClean="0"/>
              <a:t>ESSnet</a:t>
            </a:r>
            <a:r>
              <a:rPr lang="en-GB" dirty="0" smtClean="0"/>
              <a:t> on </a:t>
            </a:r>
            <a:r>
              <a:rPr lang="en-GB" dirty="0" err="1" smtClean="0"/>
              <a:t>microdata</a:t>
            </a:r>
            <a:r>
              <a:rPr lang="en-GB" dirty="0" smtClean="0"/>
              <a:t> linking and data warehousing in statistical production.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SES – EU </a:t>
            </a:r>
            <a:r>
              <a:rPr lang="en-GB" dirty="0" err="1" smtClean="0"/>
              <a:t>microdata</a:t>
            </a:r>
            <a:r>
              <a:rPr lang="en-GB" dirty="0" smtClean="0"/>
              <a:t> format </a:t>
            </a:r>
            <a:endParaRPr lang="en-US" dirty="0" smtClean="0"/>
          </a:p>
          <a:p>
            <a:endParaRPr lang="en-I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400" dirty="0" smtClean="0"/>
              <a:t>Mod 5: Publication of Results</a:t>
            </a:r>
          </a:p>
          <a:p>
            <a:pPr>
              <a:buFont typeface="Arial" pitchFamily="34" charset="0"/>
              <a:buChar char="•"/>
            </a:pPr>
            <a:endParaRPr lang="en-IE" sz="1400" dirty="0" smtClean="0"/>
          </a:p>
          <a:p>
            <a:pPr>
              <a:buFont typeface="Arial" pitchFamily="34" charset="0"/>
              <a:buChar char="•"/>
            </a:pPr>
            <a:r>
              <a:rPr lang="en-GB" sz="1400" dirty="0" smtClean="0"/>
              <a:t>The first set of SES statistics for 2011 and 2012 (gender pay gap and average earning) were submitted to </a:t>
            </a:r>
            <a:r>
              <a:rPr lang="en-GB" sz="1400" dirty="0" err="1" smtClean="0"/>
              <a:t>Eurostat</a:t>
            </a:r>
            <a:r>
              <a:rPr lang="en-GB" sz="1400" dirty="0" smtClean="0"/>
              <a:t> in November 2013. </a:t>
            </a:r>
          </a:p>
          <a:p>
            <a:pPr>
              <a:buFont typeface="Arial" pitchFamily="34" charset="0"/>
              <a:buChar char="•"/>
            </a:pPr>
            <a:endParaRPr lang="en-GB" sz="1400" dirty="0" smtClean="0"/>
          </a:p>
          <a:p>
            <a:pPr>
              <a:buFont typeface="Arial" pitchFamily="34" charset="0"/>
              <a:buChar char="•"/>
            </a:pPr>
            <a:r>
              <a:rPr lang="en-GB" sz="1400" dirty="0" smtClean="0"/>
              <a:t>Finalised datasets with more detail will be available at the end of 2014</a:t>
            </a:r>
          </a:p>
          <a:p>
            <a:pPr>
              <a:buFont typeface="Arial" pitchFamily="34" charset="0"/>
              <a:buChar char="•"/>
            </a:pPr>
            <a:endParaRPr lang="en-GB" sz="1400" dirty="0" smtClean="0"/>
          </a:p>
          <a:p>
            <a:pPr>
              <a:buFont typeface="Arial" pitchFamily="34" charset="0"/>
              <a:buChar char="•"/>
            </a:pPr>
            <a:r>
              <a:rPr lang="en-GB" sz="1400" dirty="0" smtClean="0"/>
              <a:t>NES Publication</a:t>
            </a:r>
          </a:p>
          <a:p>
            <a:endParaRPr lang="en-I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600" b="1" dirty="0" smtClean="0"/>
              <a:t>   Timetable</a:t>
            </a:r>
          </a:p>
          <a:p>
            <a:endParaRPr lang="en-IE" dirty="0" smtClean="0"/>
          </a:p>
          <a:p>
            <a:r>
              <a:rPr lang="en-IE" dirty="0" smtClean="0"/>
              <a:t>SESADP – signed off early 2015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 SES 2011 &amp; 2012 Data 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 NES Publication</a:t>
            </a:r>
          </a:p>
          <a:p>
            <a:pPr lvl="2">
              <a:buNone/>
            </a:pPr>
            <a:endParaRPr lang="en-IE" sz="1400" dirty="0" smtClean="0"/>
          </a:p>
          <a:p>
            <a:r>
              <a:rPr lang="en-IE" sz="1400" dirty="0" smtClean="0"/>
              <a:t>Roll out Project infrastructure 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 for 2013 &amp; 2014 data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 complete by end 2015</a:t>
            </a:r>
          </a:p>
          <a:p>
            <a:pPr lvl="2">
              <a:buFont typeface="Wingdings" pitchFamily="2" charset="2"/>
              <a:buChar char="Ø"/>
            </a:pPr>
            <a:endParaRPr lang="en-IE" dirty="0" smtClean="0"/>
          </a:p>
          <a:p>
            <a:r>
              <a:rPr lang="en-IE" sz="1400" dirty="0" smtClean="0"/>
              <a:t>SES 2014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 </a:t>
            </a:r>
            <a:r>
              <a:rPr lang="en-IE" dirty="0" err="1" smtClean="0"/>
              <a:t>Microdata</a:t>
            </a:r>
            <a:r>
              <a:rPr lang="en-IE" dirty="0" smtClean="0"/>
              <a:t>- submitted to </a:t>
            </a:r>
            <a:r>
              <a:rPr lang="en-IE" dirty="0" err="1" smtClean="0"/>
              <a:t>Eurostat</a:t>
            </a:r>
            <a:r>
              <a:rPr lang="en-IE" dirty="0" smtClean="0"/>
              <a:t> mid-2016               </a:t>
            </a:r>
          </a:p>
          <a:p>
            <a:pPr lvl="2">
              <a:buNone/>
            </a:pPr>
            <a:r>
              <a:rPr lang="en-IE" sz="1700" dirty="0" smtClean="0"/>
              <a:t>                                                                                                                                              -ends-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Firstly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/>
              <a:t> Recap of NES – those not familiar with the NES</a:t>
            </a:r>
          </a:p>
          <a:p>
            <a:pPr lvl="1">
              <a:buFont typeface="Arial" pitchFamily="34" charset="0"/>
              <a:buChar char="•"/>
            </a:pPr>
            <a:r>
              <a:rPr lang="en-IE" dirty="0" smtClean="0"/>
              <a:t>NES=CSO,   SES=EU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/>
              <a:t>NES meets SES EU Reg. - 4 yearly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/>
              <a:t> Individual employee records are sent to </a:t>
            </a:r>
            <a:r>
              <a:rPr lang="en-IE" dirty="0" err="1" smtClean="0"/>
              <a:t>Eurostat</a:t>
            </a:r>
            <a:r>
              <a:rPr lang="en-IE" dirty="0" smtClean="0"/>
              <a:t> 60,000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/>
              <a:t>Core of SES: measures relationship between wages &amp; individual employee  characteristics which influence earnings (E.g. Age group, Education, Gender, occupation, nationality, etc.)</a:t>
            </a:r>
          </a:p>
          <a:p>
            <a:pPr>
              <a:buFont typeface="Arial" pitchFamily="34" charset="0"/>
              <a:buChar char="•"/>
            </a:pPr>
            <a:endParaRPr lang="en-IE" dirty="0" smtClean="0"/>
          </a:p>
          <a:p>
            <a:pPr>
              <a:buFont typeface="Arial" pitchFamily="34" charset="0"/>
              <a:buChar char="•"/>
            </a:pPr>
            <a:endParaRPr lang="en-IE" dirty="0" smtClean="0"/>
          </a:p>
          <a:p>
            <a:pPr>
              <a:buFont typeface="Arial" pitchFamily="34" charset="0"/>
              <a:buChar char="•"/>
            </a:pPr>
            <a:r>
              <a:rPr lang="en-IE" dirty="0" smtClean="0"/>
              <a:t>Annual – Gentleman’s Agreement for </a:t>
            </a:r>
          </a:p>
          <a:p>
            <a:pPr lvl="1">
              <a:buFont typeface="Arial" pitchFamily="34" charset="0"/>
              <a:buChar char="•"/>
            </a:pPr>
            <a:r>
              <a:rPr lang="en-IE" dirty="0" smtClean="0"/>
              <a:t>GPG</a:t>
            </a:r>
          </a:p>
          <a:p>
            <a:pPr lvl="1">
              <a:buFont typeface="Arial" pitchFamily="34" charset="0"/>
              <a:buChar char="•"/>
            </a:pPr>
            <a:r>
              <a:rPr lang="en-IE" dirty="0" smtClean="0"/>
              <a:t>Gross Earnings X Class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/>
              <a:t> Nationally – ESRI, Dept. Justice. Taoiseach, </a:t>
            </a:r>
            <a:r>
              <a:rPr lang="en-IE" dirty="0" err="1" smtClean="0"/>
              <a:t>Ents</a:t>
            </a:r>
            <a:r>
              <a:rPr lang="en-IE" dirty="0" smtClean="0"/>
              <a:t> &amp; Employment.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/>
              <a:t> RMFs</a:t>
            </a:r>
          </a:p>
          <a:p>
            <a:pPr lvl="1">
              <a:buFont typeface="Arial" pitchFamily="34" charset="0"/>
              <a:buChar char="•"/>
            </a:pPr>
            <a:r>
              <a:rPr lang="en-IE" dirty="0" smtClean="0"/>
              <a:t>Bench marking</a:t>
            </a:r>
          </a:p>
          <a:p>
            <a:pPr lvl="1">
              <a:buFont typeface="Arial" pitchFamily="34" charset="0"/>
              <a:buChar char="•"/>
            </a:pPr>
            <a:r>
              <a:rPr lang="en-IE" dirty="0" smtClean="0"/>
              <a:t>Public/Private Pay Gap (PF, F’OC)</a:t>
            </a:r>
          </a:p>
          <a:p>
            <a:pPr lvl="1">
              <a:buFont typeface="Arial" pitchFamily="34" charset="0"/>
              <a:buChar char="•"/>
            </a:pPr>
            <a:r>
              <a:rPr lang="en-IE" dirty="0" err="1" smtClean="0"/>
              <a:t>Sectoral</a:t>
            </a:r>
            <a:r>
              <a:rPr lang="en-IE" dirty="0" smtClean="0"/>
              <a:t> Wage Analysis – ESRI –GPG, Immigration, Occupation</a:t>
            </a:r>
          </a:p>
          <a:p>
            <a:pPr lvl="1">
              <a:buFont typeface="Arial" pitchFamily="34" charset="0"/>
              <a:buChar char="•"/>
            </a:pPr>
            <a:r>
              <a:rPr lang="en-IE" dirty="0" smtClean="0"/>
              <a:t>NMW</a:t>
            </a:r>
          </a:p>
          <a:p>
            <a:pPr lvl="1">
              <a:buFont typeface="Arial" pitchFamily="34" charset="0"/>
              <a:buChar char="•"/>
            </a:pPr>
            <a:r>
              <a:rPr lang="en-IE" dirty="0" smtClean="0"/>
              <a:t>Wage Distribution</a:t>
            </a:r>
          </a:p>
          <a:p>
            <a:pPr lvl="1">
              <a:buFont typeface="Arial" pitchFamily="34" charset="0"/>
              <a:buChar char="•"/>
            </a:pPr>
            <a:endParaRPr lang="en-IE" dirty="0" smtClean="0"/>
          </a:p>
          <a:p>
            <a:pPr>
              <a:buFont typeface="Arial" pitchFamily="34" charset="0"/>
              <a:buChar char="•"/>
            </a:pPr>
            <a:endParaRPr lang="en-IE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Example of a Table in NES Publication</a:t>
            </a:r>
          </a:p>
          <a:p>
            <a:endParaRPr lang="en-IE" dirty="0" smtClean="0"/>
          </a:p>
          <a:p>
            <a:r>
              <a:rPr lang="en-IE" dirty="0" smtClean="0"/>
              <a:t>EPH x Classed by Education</a:t>
            </a:r>
          </a:p>
          <a:p>
            <a:r>
              <a:rPr lang="en-IE" dirty="0" smtClean="0"/>
              <a:t>	Gender, </a:t>
            </a:r>
            <a:r>
              <a:rPr lang="en-IE" dirty="0" err="1" smtClean="0"/>
              <a:t>Fullparttime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Similar Tables for: </a:t>
            </a:r>
          </a:p>
          <a:p>
            <a:r>
              <a:rPr lang="en-IE" dirty="0" smtClean="0"/>
              <a:t>NACE, Occupation, Age Group, Length of Service</a:t>
            </a:r>
          </a:p>
          <a:p>
            <a:r>
              <a:rPr lang="en-IE" dirty="0" smtClean="0"/>
              <a:t>Nationality, County, Size Enterprise,  Public/Private </a:t>
            </a:r>
          </a:p>
          <a:p>
            <a:endParaRPr lang="en-IE" dirty="0" smtClean="0"/>
          </a:p>
          <a:p>
            <a:r>
              <a:rPr lang="en-IE" dirty="0" smtClean="0"/>
              <a:t>Distributions – 50% earn less than €20ph</a:t>
            </a:r>
          </a:p>
          <a:p>
            <a:r>
              <a:rPr lang="en-IE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u="sng" dirty="0" smtClean="0"/>
              <a:t>Project Goal</a:t>
            </a:r>
          </a:p>
          <a:p>
            <a:r>
              <a:rPr lang="en-IE" dirty="0" smtClean="0"/>
              <a:t>Deliver 2011 &amp; 2012 Data – EU &amp; Nationally  -- Finalised</a:t>
            </a:r>
          </a:p>
          <a:p>
            <a:r>
              <a:rPr lang="en-IE" dirty="0" smtClean="0"/>
              <a:t>                                  Gentleman’s Agreement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Using Administrative Data:</a:t>
            </a:r>
          </a:p>
          <a:p>
            <a:r>
              <a:rPr lang="en-IE" dirty="0" smtClean="0"/>
              <a:t>Reduce Response Burden</a:t>
            </a:r>
          </a:p>
          <a:p>
            <a:r>
              <a:rPr lang="en-IE" dirty="0" smtClean="0"/>
              <a:t>Cost Effective, Quality, Representative data </a:t>
            </a:r>
          </a:p>
          <a:p>
            <a:endParaRPr lang="en-IE" dirty="0" smtClean="0"/>
          </a:p>
          <a:p>
            <a:r>
              <a:rPr lang="en-IE" dirty="0" smtClean="0"/>
              <a:t>NES Publication 2011 &amp; 2012 data</a:t>
            </a:r>
          </a:p>
          <a:p>
            <a:endParaRPr lang="en-IE" dirty="0" smtClean="0"/>
          </a:p>
          <a:p>
            <a:r>
              <a:rPr lang="en-IE" dirty="0" smtClean="0"/>
              <a:t>Project ends - then </a:t>
            </a:r>
          </a:p>
          <a:p>
            <a:r>
              <a:rPr lang="en-IE" dirty="0" smtClean="0"/>
              <a:t>Roll out- infrastructure 2013 &amp; 2014</a:t>
            </a:r>
          </a:p>
          <a:p>
            <a:endParaRPr lang="en-IE" dirty="0" smtClean="0"/>
          </a:p>
          <a:p>
            <a:r>
              <a:rPr lang="en-IE" dirty="0" smtClean="0"/>
              <a:t>Systems &amp; data in place to meet the 2014 SES EU Regulation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250825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5 Modules</a:t>
            </a:r>
          </a:p>
          <a:p>
            <a:endParaRPr lang="en-IE" dirty="0" smtClean="0"/>
          </a:p>
          <a:p>
            <a:pPr marL="228600" indent="-228600">
              <a:buAutoNum type="arabicParenR"/>
            </a:pPr>
            <a:r>
              <a:rPr lang="en-IE" dirty="0" smtClean="0"/>
              <a:t>ADS - Research &amp; ID Potential Sources – Report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IE" dirty="0" smtClean="0"/>
              <a:t>Datasets In/external – for </a:t>
            </a:r>
            <a:r>
              <a:rPr lang="en-IE" dirty="0" err="1" smtClean="0"/>
              <a:t>vars</a:t>
            </a:r>
            <a:r>
              <a:rPr lang="en-IE" dirty="0" smtClean="0"/>
              <a:t> on SES </a:t>
            </a:r>
            <a:r>
              <a:rPr lang="en-IE" dirty="0" err="1" smtClean="0"/>
              <a:t>Reg</a:t>
            </a:r>
            <a:endParaRPr lang="en-IE" dirty="0" smtClean="0"/>
          </a:p>
          <a:p>
            <a:pPr marL="228600" indent="-228600">
              <a:buAutoNum type="arabicParenR"/>
            </a:pPr>
            <a:r>
              <a:rPr lang="en-IE" dirty="0" smtClean="0"/>
              <a:t>Then Linking ADS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IE" dirty="0" smtClean="0"/>
              <a:t>How do we link the info on different datasets</a:t>
            </a:r>
          </a:p>
          <a:p>
            <a:pPr marL="228600" indent="-228600">
              <a:buAutoNum type="arabicParenR"/>
            </a:pPr>
            <a:r>
              <a:rPr lang="en-IE" dirty="0" smtClean="0"/>
              <a:t>Model non-available chars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IE" dirty="0" smtClean="0"/>
              <a:t>Surveys-- Samples with </a:t>
            </a:r>
            <a:r>
              <a:rPr lang="en-IE" dirty="0" err="1" smtClean="0"/>
              <a:t>vars</a:t>
            </a:r>
            <a:endParaRPr lang="en-IE" dirty="0" smtClean="0"/>
          </a:p>
          <a:p>
            <a:pPr marL="228600" indent="-228600">
              <a:buAutoNum type="arabicParenR"/>
            </a:pPr>
            <a:r>
              <a:rPr lang="en-IE" dirty="0" smtClean="0"/>
              <a:t>Construction of the SESADS</a:t>
            </a:r>
          </a:p>
          <a:p>
            <a:pPr marL="685800" lvl="1" indent="-228600">
              <a:buAutoNum type="arabicParenR"/>
            </a:pPr>
            <a:r>
              <a:rPr lang="en-IE" dirty="0" smtClean="0"/>
              <a:t>How do we store dataset</a:t>
            </a:r>
          </a:p>
          <a:p>
            <a:pPr marL="228600" indent="-228600">
              <a:buAutoNum type="arabicParenR"/>
            </a:pPr>
            <a:r>
              <a:rPr lang="en-IE" dirty="0" smtClean="0"/>
              <a:t>Publish Results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IE" dirty="0" smtClean="0"/>
              <a:t>NES Publication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sz="1400" u="sng" dirty="0" smtClean="0"/>
              <a:t>Mod 1</a:t>
            </a:r>
          </a:p>
          <a:p>
            <a:r>
              <a:rPr lang="en-IE" dirty="0" err="1" smtClean="0"/>
              <a:t>Id’d</a:t>
            </a:r>
            <a:r>
              <a:rPr lang="en-IE" dirty="0" smtClean="0"/>
              <a:t>  7  Admin Data Sources</a:t>
            </a:r>
          </a:p>
          <a:p>
            <a:r>
              <a:rPr lang="en-IE" dirty="0" smtClean="0"/>
              <a:t>	2 external</a:t>
            </a:r>
          </a:p>
          <a:p>
            <a:r>
              <a:rPr lang="en-IE" dirty="0" smtClean="0"/>
              <a:t>	5 CSO</a:t>
            </a:r>
          </a:p>
          <a:p>
            <a:endParaRPr lang="en-IE" dirty="0" smtClean="0"/>
          </a:p>
          <a:p>
            <a:r>
              <a:rPr lang="en-IE" dirty="0" smtClean="0"/>
              <a:t>90% of </a:t>
            </a:r>
            <a:r>
              <a:rPr lang="en-IE" dirty="0" err="1" smtClean="0"/>
              <a:t>vars</a:t>
            </a:r>
            <a:r>
              <a:rPr lang="en-IE" dirty="0" smtClean="0"/>
              <a:t> required for SES </a:t>
            </a:r>
          </a:p>
          <a:p>
            <a:endParaRPr lang="en-IE" dirty="0" smtClean="0"/>
          </a:p>
          <a:p>
            <a:r>
              <a:rPr lang="en-IE" dirty="0" smtClean="0"/>
              <a:t>1) Revenue P35L Dataset – Base Register – All employees </a:t>
            </a:r>
          </a:p>
          <a:p>
            <a:r>
              <a:rPr lang="en-IE" dirty="0" smtClean="0"/>
              <a:t>	PPS, </a:t>
            </a:r>
            <a:r>
              <a:rPr lang="en-IE" dirty="0" err="1" smtClean="0"/>
              <a:t>Ent_Nbr</a:t>
            </a:r>
            <a:r>
              <a:rPr lang="en-IE" dirty="0" smtClean="0"/>
              <a:t>, Annual Earnings, Weeks Worked</a:t>
            </a:r>
          </a:p>
          <a:p>
            <a:endParaRPr lang="en-IE" dirty="0" smtClean="0"/>
          </a:p>
          <a:p>
            <a:r>
              <a:rPr lang="en-IE" dirty="0" smtClean="0"/>
              <a:t>2) Dept. Social Protection – Population Register</a:t>
            </a:r>
          </a:p>
          <a:p>
            <a:r>
              <a:rPr lang="en-IE" dirty="0" smtClean="0"/>
              <a:t>	PPS, </a:t>
            </a:r>
            <a:r>
              <a:rPr lang="en-IE" dirty="0" err="1" smtClean="0"/>
              <a:t>DoB</a:t>
            </a:r>
            <a:r>
              <a:rPr lang="en-IE" dirty="0" smtClean="0"/>
              <a:t>, Gender, Nationality, Married, </a:t>
            </a:r>
            <a:r>
              <a:rPr lang="en-IE" dirty="0" err="1" smtClean="0"/>
              <a:t>no.kids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CSO</a:t>
            </a:r>
          </a:p>
          <a:p>
            <a:pPr marL="228600" indent="-228600">
              <a:buAutoNum type="arabicParenR"/>
            </a:pPr>
            <a:r>
              <a:rPr lang="en-IE" dirty="0" smtClean="0"/>
              <a:t>CBR      – </a:t>
            </a:r>
            <a:r>
              <a:rPr lang="en-IE" dirty="0" err="1" smtClean="0"/>
              <a:t>Ents</a:t>
            </a:r>
            <a:r>
              <a:rPr lang="en-IE" dirty="0" smtClean="0"/>
              <a:t> &amp; NACE</a:t>
            </a:r>
          </a:p>
          <a:p>
            <a:pPr marL="228600" indent="-228600">
              <a:buAutoNum type="arabicParenR"/>
            </a:pPr>
            <a:r>
              <a:rPr lang="en-IE" dirty="0" smtClean="0"/>
              <a:t>EHECS --  </a:t>
            </a:r>
            <a:r>
              <a:rPr lang="en-IE" dirty="0" err="1" smtClean="0"/>
              <a:t>Ents</a:t>
            </a:r>
            <a:r>
              <a:rPr lang="en-IE" dirty="0" smtClean="0"/>
              <a:t>, earnings, hours </a:t>
            </a:r>
          </a:p>
          <a:p>
            <a:pPr marL="228600" indent="-228600">
              <a:buAutoNum type="arabicParenR"/>
            </a:pPr>
            <a:r>
              <a:rPr lang="en-IE" dirty="0" smtClean="0"/>
              <a:t>Census -  employee chars</a:t>
            </a:r>
          </a:p>
          <a:p>
            <a:pPr marL="228600" indent="-228600">
              <a:buAutoNum type="arabicParenR"/>
            </a:pPr>
            <a:r>
              <a:rPr lang="en-IE" dirty="0" smtClean="0"/>
              <a:t>QNHS  --  employee  &amp; wage breakdown   +   inter-censual years  </a:t>
            </a:r>
          </a:p>
          <a:p>
            <a:pPr marL="228600" indent="-228600">
              <a:buAutoNum type="arabicParenR"/>
            </a:pPr>
            <a:r>
              <a:rPr lang="en-IE" dirty="0" smtClean="0"/>
              <a:t>SILC     --  ditto</a:t>
            </a:r>
          </a:p>
          <a:p>
            <a:endParaRPr lang="en-I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Start Clockwise from </a:t>
            </a:r>
          </a:p>
          <a:p>
            <a:endParaRPr lang="en-IE" dirty="0" smtClean="0"/>
          </a:p>
          <a:p>
            <a:r>
              <a:rPr lang="en-IE" dirty="0" smtClean="0"/>
              <a:t>P35L –Foundation of SES register</a:t>
            </a:r>
          </a:p>
          <a:p>
            <a:r>
              <a:rPr lang="en-IE" dirty="0" smtClean="0"/>
              <a:t>	Register of all employees + Earnings (edited)</a:t>
            </a:r>
          </a:p>
          <a:p>
            <a:endParaRPr lang="en-IE" dirty="0" smtClean="0"/>
          </a:p>
          <a:p>
            <a:r>
              <a:rPr lang="en-IE" dirty="0" smtClean="0"/>
              <a:t>DSP       -  </a:t>
            </a:r>
            <a:r>
              <a:rPr lang="en-IE" dirty="0" err="1" smtClean="0"/>
              <a:t>ee</a:t>
            </a:r>
            <a:r>
              <a:rPr lang="en-IE" dirty="0" smtClean="0"/>
              <a:t> chars (gender, age, nationality, </a:t>
            </a:r>
            <a:r>
              <a:rPr lang="en-IE" dirty="0" err="1" smtClean="0"/>
              <a:t>marrital</a:t>
            </a:r>
            <a:r>
              <a:rPr lang="en-IE" dirty="0" smtClean="0"/>
              <a:t> status, etc,)</a:t>
            </a:r>
          </a:p>
          <a:p>
            <a:r>
              <a:rPr lang="en-IE" dirty="0" smtClean="0"/>
              <a:t>CBR      - </a:t>
            </a:r>
            <a:r>
              <a:rPr lang="en-IE" dirty="0" err="1" smtClean="0"/>
              <a:t>Ents</a:t>
            </a:r>
            <a:r>
              <a:rPr lang="en-IE" dirty="0" smtClean="0"/>
              <a:t>, NACE, Size</a:t>
            </a:r>
          </a:p>
          <a:p>
            <a:r>
              <a:rPr lang="en-IE" dirty="0" smtClean="0"/>
              <a:t>EHECS  -  Earnings at </a:t>
            </a:r>
            <a:r>
              <a:rPr lang="en-IE" dirty="0" err="1" smtClean="0"/>
              <a:t>Ent</a:t>
            </a:r>
            <a:r>
              <a:rPr lang="en-IE" dirty="0" smtClean="0"/>
              <a:t> level, </a:t>
            </a:r>
            <a:r>
              <a:rPr lang="en-IE" dirty="0" err="1" smtClean="0"/>
              <a:t>Nace</a:t>
            </a:r>
            <a:r>
              <a:rPr lang="en-IE" dirty="0" smtClean="0"/>
              <a:t> Reg. Hours worked</a:t>
            </a:r>
          </a:p>
          <a:p>
            <a:r>
              <a:rPr lang="en-IE" dirty="0" smtClean="0"/>
              <a:t>COP  -  </a:t>
            </a:r>
            <a:r>
              <a:rPr lang="en-IE" dirty="0" err="1" smtClean="0"/>
              <a:t>ee</a:t>
            </a:r>
            <a:r>
              <a:rPr lang="en-IE" dirty="0" smtClean="0"/>
              <a:t> chars (</a:t>
            </a:r>
            <a:r>
              <a:rPr lang="en-IE" dirty="0" err="1" smtClean="0"/>
              <a:t>occ</a:t>
            </a:r>
            <a:r>
              <a:rPr lang="en-IE" dirty="0" smtClean="0"/>
              <a:t>, </a:t>
            </a:r>
            <a:r>
              <a:rPr lang="en-IE" dirty="0" err="1" smtClean="0"/>
              <a:t>edn</a:t>
            </a:r>
            <a:r>
              <a:rPr lang="en-IE" dirty="0" smtClean="0"/>
              <a:t>, county)</a:t>
            </a:r>
          </a:p>
          <a:p>
            <a:r>
              <a:rPr lang="en-IE" dirty="0" smtClean="0"/>
              <a:t>QNHS &amp; SILC  -- breakdown earnings  ++ inter-censual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u="sng" dirty="0" smtClean="0"/>
              <a:t>Mod 2 : Linking Data Sources</a:t>
            </a:r>
          </a:p>
          <a:p>
            <a:r>
              <a:rPr lang="en-IE" dirty="0" smtClean="0"/>
              <a:t>Analysis undertaken of data fields in ADS</a:t>
            </a:r>
          </a:p>
          <a:p>
            <a:r>
              <a:rPr lang="en-IE" dirty="0" err="1" smtClean="0"/>
              <a:t>Uis</a:t>
            </a:r>
            <a:r>
              <a:rPr lang="en-IE" dirty="0" smtClean="0"/>
              <a:t> most suitable = PPS and the </a:t>
            </a:r>
            <a:r>
              <a:rPr lang="en-IE" dirty="0" err="1" smtClean="0"/>
              <a:t>Ent_Nbr</a:t>
            </a:r>
            <a:endParaRPr lang="en-IE" dirty="0" smtClean="0"/>
          </a:p>
          <a:p>
            <a:endParaRPr lang="en-I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Mod 2 Diagram – Construction of SESADS Linkages</a:t>
            </a:r>
          </a:p>
          <a:p>
            <a:endParaRPr lang="en-IE" dirty="0" smtClean="0"/>
          </a:p>
          <a:p>
            <a:r>
              <a:rPr lang="en-IE" dirty="0" smtClean="0"/>
              <a:t>P35L  = PPS</a:t>
            </a:r>
          </a:p>
          <a:p>
            <a:pPr lvl="0"/>
            <a:r>
              <a:rPr lang="en-IE" dirty="0" smtClean="0"/>
              <a:t>	</a:t>
            </a:r>
            <a:r>
              <a:rPr lang="en-US" dirty="0" smtClean="0"/>
              <a:t> PPSN, </a:t>
            </a:r>
            <a:r>
              <a:rPr lang="en-US" dirty="0" err="1" smtClean="0"/>
              <a:t>Ent_nbr</a:t>
            </a:r>
            <a:r>
              <a:rPr lang="en-US" dirty="0" smtClean="0"/>
              <a:t>, Gross </a:t>
            </a:r>
            <a:r>
              <a:rPr lang="en-US" dirty="0" err="1" smtClean="0"/>
              <a:t>annnual</a:t>
            </a:r>
            <a:r>
              <a:rPr lang="en-US" dirty="0" smtClean="0"/>
              <a:t> earnings, Weeks worked</a:t>
            </a:r>
          </a:p>
          <a:p>
            <a:endParaRPr lang="en-IE" dirty="0" smtClean="0"/>
          </a:p>
          <a:p>
            <a:r>
              <a:rPr lang="en-IE" dirty="0" smtClean="0"/>
              <a:t>Link CBR = </a:t>
            </a:r>
            <a:r>
              <a:rPr lang="en-IE" dirty="0" err="1" smtClean="0"/>
              <a:t>Ent_Nbr</a:t>
            </a:r>
            <a:endParaRPr lang="en-IE" dirty="0" smtClean="0"/>
          </a:p>
          <a:p>
            <a:pPr lvl="0"/>
            <a:r>
              <a:rPr lang="en-IE" dirty="0" smtClean="0"/>
              <a:t>Link EHECS = </a:t>
            </a:r>
            <a:r>
              <a:rPr lang="en-IE" dirty="0" err="1" smtClean="0"/>
              <a:t>Ent_Nbr</a:t>
            </a:r>
            <a:endParaRPr lang="en-IE" dirty="0" smtClean="0"/>
          </a:p>
          <a:p>
            <a:pPr lvl="0"/>
            <a:r>
              <a:rPr lang="en-IE" dirty="0" smtClean="0"/>
              <a:t>	PPS  +  </a:t>
            </a:r>
            <a:r>
              <a:rPr lang="en-GB" dirty="0" err="1" smtClean="0"/>
              <a:t>Ent_nbr</a:t>
            </a:r>
            <a:r>
              <a:rPr lang="en-GB" dirty="0" smtClean="0"/>
              <a:t>, Enterprise location,  Size, and  NACE</a:t>
            </a:r>
          </a:p>
          <a:p>
            <a:pPr lvl="0"/>
            <a:endParaRPr lang="en-US" dirty="0" smtClean="0"/>
          </a:p>
          <a:p>
            <a:pPr lvl="0"/>
            <a:r>
              <a:rPr lang="en-IE" dirty="0" smtClean="0"/>
              <a:t>Link DSP 	</a:t>
            </a:r>
            <a:r>
              <a:rPr lang="en-US" dirty="0" smtClean="0"/>
              <a:t>PPSN, Demographics </a:t>
            </a:r>
            <a:r>
              <a:rPr lang="en-IE" dirty="0" smtClean="0"/>
              <a:t> (gender, age, nationality, marital status, etc,)</a:t>
            </a:r>
            <a:endParaRPr lang="en-US" dirty="0" smtClean="0"/>
          </a:p>
          <a:p>
            <a:endParaRPr lang="en-IE" dirty="0" smtClean="0"/>
          </a:p>
          <a:p>
            <a:r>
              <a:rPr lang="en-IE" dirty="0" smtClean="0"/>
              <a:t>	</a:t>
            </a:r>
          </a:p>
          <a:p>
            <a:r>
              <a:rPr lang="en-IE" dirty="0" smtClean="0"/>
              <a:t>COP = identity correlation approach</a:t>
            </a:r>
          </a:p>
          <a:p>
            <a:endParaRPr lang="en-IE" dirty="0" smtClean="0"/>
          </a:p>
          <a:p>
            <a:r>
              <a:rPr lang="en-IE" dirty="0" smtClean="0"/>
              <a:t>SILC &amp; QNHS via PPS</a:t>
            </a:r>
            <a:endParaRPr lang="en-US" dirty="0" smtClean="0"/>
          </a:p>
          <a:p>
            <a:r>
              <a:rPr lang="en-IE" dirty="0" smtClean="0"/>
              <a:t>	</a:t>
            </a:r>
            <a:r>
              <a:rPr lang="en-US" dirty="0" smtClean="0"/>
              <a:t>Occupation, </a:t>
            </a:r>
            <a:r>
              <a:rPr lang="en-US" dirty="0" err="1" smtClean="0"/>
              <a:t>Education,NACE</a:t>
            </a:r>
            <a:r>
              <a:rPr lang="en-US" dirty="0" smtClean="0"/>
              <a:t>, Demographics, Earnings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3205-949D-483F-AE5F-29D57FDBBE7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183BD2-2D88-47AE-8E23-64C5173D4D26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C99DA3-2EB8-47EA-8D46-B63689FC93B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ransition>
    <p:wipe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2304255"/>
          </a:xfrm>
        </p:spPr>
        <p:txBody>
          <a:bodyPr>
            <a:normAutofit fontScale="90000"/>
          </a:bodyPr>
          <a:lstStyle/>
          <a:p>
            <a:r>
              <a:rPr lang="en-IE" dirty="0"/>
              <a:t>S</a:t>
            </a:r>
            <a:r>
              <a:rPr lang="en-IE" dirty="0" smtClean="0"/>
              <a:t>ESADP</a:t>
            </a:r>
            <a:br>
              <a:rPr lang="en-IE" dirty="0" smtClean="0"/>
            </a:br>
            <a:r>
              <a:rPr lang="en-IE" dirty="0" smtClean="0"/>
              <a:t>Structure of Earnings Survey – Administrative Data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573016"/>
            <a:ext cx="7854696" cy="1752600"/>
          </a:xfrm>
        </p:spPr>
        <p:txBody>
          <a:bodyPr>
            <a:normAutofit fontScale="77500" lnSpcReduction="20000"/>
          </a:bodyPr>
          <a:lstStyle/>
          <a:p>
            <a:pPr algn="l"/>
            <a:endParaRPr lang="en-IE" sz="2000" b="1" dirty="0" smtClean="0">
              <a:solidFill>
                <a:srgbClr val="002060"/>
              </a:solidFill>
            </a:endParaRPr>
          </a:p>
          <a:p>
            <a:pPr algn="l"/>
            <a:r>
              <a:rPr lang="en-IE" sz="23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National Employment Survey Unit</a:t>
            </a:r>
          </a:p>
          <a:p>
            <a:pPr algn="l"/>
            <a:r>
              <a:rPr lang="en-IE" sz="23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Methodology Division, CSO</a:t>
            </a:r>
          </a:p>
          <a:p>
            <a:pPr algn="l"/>
            <a:endParaRPr lang="en-IE" sz="2300" b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23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Project Team: </a:t>
            </a:r>
          </a:p>
          <a:p>
            <a:pPr algn="l"/>
            <a:r>
              <a:rPr lang="en-IE" sz="23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Kevin McCormack, </a:t>
            </a:r>
            <a:r>
              <a:rPr lang="en-IE" sz="23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Dr.</a:t>
            </a:r>
            <a:r>
              <a:rPr lang="en-IE" sz="23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Mary Smyth, Sinead Phelan, Ann </a:t>
            </a:r>
            <a:r>
              <a:rPr lang="en-IE" sz="23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O’Dwyer</a:t>
            </a:r>
            <a:endParaRPr lang="en-US" sz="23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Identity Correlation Approach </a:t>
            </a:r>
            <a:r>
              <a:rPr lang="en-GB" sz="2200" dirty="0" smtClean="0"/>
              <a:t>(1)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052736"/>
            <a:ext cx="7787208" cy="507342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2800" dirty="0" smtClean="0"/>
              <a:t>Census</a:t>
            </a:r>
          </a:p>
          <a:p>
            <a:r>
              <a:rPr lang="en-GB" sz="2200" dirty="0" smtClean="0"/>
              <a:t>No Unique Identifier</a:t>
            </a:r>
          </a:p>
          <a:p>
            <a:r>
              <a:rPr lang="en-GB" sz="2200" dirty="0" smtClean="0"/>
              <a:t>Linking  social data sources (Census) is a greater challenge for the CSO. </a:t>
            </a:r>
          </a:p>
          <a:p>
            <a:pPr lvl="2">
              <a:buFont typeface="Wingdings" pitchFamily="2" charset="2"/>
              <a:buChar char="q"/>
            </a:pPr>
            <a:r>
              <a:rPr lang="en-GB" sz="2300" dirty="0" smtClean="0"/>
              <a:t>No Unique Identifiers (UIs), such as a PPS No.  </a:t>
            </a:r>
          </a:p>
          <a:p>
            <a:pPr lvl="2">
              <a:buFont typeface="Wingdings" pitchFamily="2" charset="2"/>
              <a:buChar char="q"/>
            </a:pPr>
            <a:r>
              <a:rPr lang="en-GB" sz="2300" dirty="0" smtClean="0"/>
              <a:t>UIs were developed by following an </a:t>
            </a:r>
            <a:r>
              <a:rPr lang="en-GB" sz="2300" i="1" dirty="0" smtClean="0"/>
              <a:t>identity correlation approach (ICA)</a:t>
            </a:r>
            <a:r>
              <a:rPr lang="en-GB" sz="2300" dirty="0" smtClean="0"/>
              <a:t>, </a:t>
            </a:r>
          </a:p>
          <a:p>
            <a:pPr lvl="2">
              <a:buNone/>
            </a:pPr>
            <a:r>
              <a:rPr lang="en-GB" sz="2300" dirty="0" smtClean="0"/>
              <a:t>	e.g. combining date of birth, Gender , County live and NACE. </a:t>
            </a:r>
          </a:p>
          <a:p>
            <a:endParaRPr lang="en-GB" sz="1800" dirty="0" smtClean="0"/>
          </a:p>
          <a:p>
            <a:pPr lvl="1"/>
            <a:r>
              <a:rPr lang="en-GB" sz="2600" dirty="0" smtClean="0"/>
              <a:t>E.g.  29101990|F|CORK|85|</a:t>
            </a:r>
          </a:p>
          <a:p>
            <a:pPr lvl="1">
              <a:buNone/>
            </a:pPr>
            <a:endParaRPr lang="en-GB" sz="2400" dirty="0" smtClean="0"/>
          </a:p>
          <a:p>
            <a:r>
              <a:rPr lang="en-GB" sz="2800" dirty="0" smtClean="0"/>
              <a:t> </a:t>
            </a:r>
            <a:r>
              <a:rPr lang="en-GB" sz="2000" dirty="0" smtClean="0"/>
              <a:t>This identity correlation approach enabled the social data sources to be linked </a:t>
            </a:r>
          </a:p>
          <a:p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SESADS </a:t>
            </a:r>
          </a:p>
          <a:p>
            <a:pPr lvl="1">
              <a:buFont typeface="Wingdings" pitchFamily="2" charset="2"/>
              <a:buChar char="q"/>
            </a:pPr>
            <a:r>
              <a:rPr lang="en-GB" dirty="0"/>
              <a:t>Currently contains </a:t>
            </a:r>
            <a:r>
              <a:rPr lang="en-GB" dirty="0" smtClean="0"/>
              <a:t>1 </a:t>
            </a:r>
            <a:r>
              <a:rPr lang="en-GB" dirty="0"/>
              <a:t>million of the approx. 1.3 million F/P time employees in the State</a:t>
            </a:r>
          </a:p>
          <a:p>
            <a:pPr lvl="1">
              <a:buFont typeface="Wingdings" pitchFamily="2" charset="2"/>
              <a:buChar char="q"/>
            </a:pPr>
            <a:r>
              <a:rPr lang="en-GB" dirty="0" smtClean="0"/>
              <a:t>Quality checked 800,000 records,</a:t>
            </a:r>
          </a:p>
          <a:p>
            <a:pPr lvl="1">
              <a:buFont typeface="Wingdings" pitchFamily="2" charset="2"/>
              <a:buChar char="q"/>
            </a:pPr>
            <a:r>
              <a:rPr lang="en-GB" sz="2400" dirty="0" smtClean="0"/>
              <a:t> Representative of the NACE sectors, 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en-IE" sz="4000" dirty="0" smtClean="0"/>
              <a:t>Identity Correlation Approach </a:t>
            </a:r>
            <a:r>
              <a:rPr lang="en-IE" sz="2000" dirty="0" smtClean="0"/>
              <a:t>(2)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Annual Births</a:t>
            </a:r>
            <a:r>
              <a:rPr lang="en-US" sz="2400" dirty="0" smtClean="0"/>
              <a:t> </a:t>
            </a:r>
            <a:r>
              <a:rPr lang="en-US" sz="2400" dirty="0" err="1" smtClean="0"/>
              <a:t>YoB</a:t>
            </a:r>
            <a:r>
              <a:rPr lang="en-US" sz="2400" dirty="0" smtClean="0"/>
              <a:t>  =   </a:t>
            </a:r>
            <a:r>
              <a:rPr lang="en-US" sz="2400" b="1" dirty="0" smtClean="0"/>
              <a:t>63,000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b="1" dirty="0" err="1" smtClean="0"/>
              <a:t>DoB</a:t>
            </a:r>
            <a:r>
              <a:rPr lang="en-US" sz="2400" dirty="0" smtClean="0"/>
              <a:t> 63,000 / 365 </a:t>
            </a:r>
            <a:r>
              <a:rPr lang="en-US" sz="1800" dirty="0" smtClean="0"/>
              <a:t>days</a:t>
            </a:r>
            <a:r>
              <a:rPr lang="en-US" sz="2400" dirty="0" smtClean="0"/>
              <a:t>    =   </a:t>
            </a:r>
            <a:r>
              <a:rPr lang="en-US" sz="2400" b="1" dirty="0" smtClean="0"/>
              <a:t>173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b="1" dirty="0" smtClean="0"/>
              <a:t>Gender</a:t>
            </a:r>
            <a:r>
              <a:rPr lang="en-US" sz="2400" dirty="0" smtClean="0"/>
              <a:t>  ÷ 2              =     </a:t>
            </a:r>
            <a:r>
              <a:rPr lang="en-US" sz="2400" b="1" dirty="0" smtClean="0"/>
              <a:t>86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b="1" dirty="0" smtClean="0"/>
              <a:t>NACE</a:t>
            </a:r>
            <a:r>
              <a:rPr lang="en-US" sz="2400" dirty="0" smtClean="0"/>
              <a:t>  ÷ 14                =       </a:t>
            </a:r>
            <a:r>
              <a:rPr lang="en-US" sz="2400" b="1" u="sng" dirty="0" smtClean="0"/>
              <a:t>6</a:t>
            </a:r>
            <a:r>
              <a:rPr lang="en-US" sz="2400" dirty="0" smtClean="0"/>
              <a:t>  </a:t>
            </a:r>
            <a:r>
              <a:rPr lang="en-US" sz="2000" dirty="0" smtClean="0"/>
              <a:t>(17)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b="1" dirty="0" smtClean="0"/>
              <a:t>County</a:t>
            </a:r>
            <a:r>
              <a:rPr lang="en-US" sz="2400" dirty="0" smtClean="0"/>
              <a:t>  ÷ 26 </a:t>
            </a:r>
            <a:r>
              <a:rPr lang="en-US" sz="2000" dirty="0" smtClean="0"/>
              <a:t>(3)        </a:t>
            </a:r>
            <a:r>
              <a:rPr lang="en-US" sz="2400" dirty="0" smtClean="0"/>
              <a:t>=       </a:t>
            </a:r>
            <a:r>
              <a:rPr lang="en-US" sz="2400" b="1" u="sng" dirty="0" smtClean="0"/>
              <a:t>1</a:t>
            </a:r>
            <a:r>
              <a:rPr lang="en-US" sz="2400" dirty="0" smtClean="0"/>
              <a:t>  </a:t>
            </a:r>
            <a:r>
              <a:rPr lang="en-US" sz="2000" dirty="0" smtClean="0"/>
              <a:t>(5)</a:t>
            </a:r>
          </a:p>
          <a:p>
            <a:pPr marL="274320" lvl="1" indent="-274320">
              <a:buClr>
                <a:schemeClr val="accent3"/>
              </a:buClr>
              <a:buSzPct val="95000"/>
              <a:buNone/>
            </a:pPr>
            <a:r>
              <a:rPr lang="en-GB" sz="1800" dirty="0" smtClean="0"/>
              <a:t>						E.g.  29101990|F|</a:t>
            </a:r>
            <a:r>
              <a:rPr lang="en-GB" sz="1800" dirty="0"/>
              <a:t>85</a:t>
            </a:r>
            <a:r>
              <a:rPr lang="en-GB" sz="1800" dirty="0" smtClean="0"/>
              <a:t>|CORK</a:t>
            </a:r>
            <a:r>
              <a:rPr lang="en-GB" sz="1800" dirty="0"/>
              <a:t>|</a:t>
            </a:r>
            <a:endParaRPr lang="en-GB" sz="18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On completion of Module 2 - SESADS will contain  all employees in the State, Gross Annual/Weekly Earnings classified by:</a:t>
            </a:r>
            <a:r>
              <a:rPr lang="en-US" sz="2400" dirty="0" smtClean="0"/>
              <a:t> </a:t>
            </a:r>
            <a:r>
              <a:rPr lang="en-GB" sz="2400" dirty="0" smtClean="0"/>
              <a:t> 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b="1" dirty="0" smtClean="0"/>
              <a:t>Variables </a:t>
            </a:r>
            <a:endParaRPr lang="en-US" dirty="0" smtClean="0"/>
          </a:p>
          <a:p>
            <a:endParaRPr lang="en-US" dirty="0" smtClean="0"/>
          </a:p>
          <a:p>
            <a:pPr lvl="0"/>
            <a:r>
              <a:rPr lang="en-GB" dirty="0" smtClean="0"/>
              <a:t>NACE,                                                                        </a:t>
            </a:r>
            <a:endParaRPr lang="en-US" dirty="0" smtClean="0"/>
          </a:p>
          <a:p>
            <a:pPr lvl="0"/>
            <a:r>
              <a:rPr lang="en-GB" dirty="0" smtClean="0"/>
              <a:t>Gender, </a:t>
            </a:r>
            <a:endParaRPr lang="en-US" dirty="0" smtClean="0"/>
          </a:p>
          <a:p>
            <a:pPr lvl="0"/>
            <a:r>
              <a:rPr lang="en-GB" dirty="0" smtClean="0"/>
              <a:t>Enterprise </a:t>
            </a:r>
            <a:endParaRPr lang="en-US" dirty="0" smtClean="0"/>
          </a:p>
          <a:p>
            <a:pPr lvl="0"/>
            <a:r>
              <a:rPr lang="en-GB" dirty="0" smtClean="0"/>
              <a:t>Size group, </a:t>
            </a:r>
            <a:endParaRPr lang="en-US" dirty="0" smtClean="0"/>
          </a:p>
          <a:p>
            <a:pPr lvl="0"/>
            <a:r>
              <a:rPr lang="en-GB" dirty="0" smtClean="0"/>
              <a:t>Public/Private sector,</a:t>
            </a:r>
            <a:endParaRPr lang="en-US" dirty="0" smtClean="0"/>
          </a:p>
          <a:p>
            <a:pPr lvl="0"/>
            <a:r>
              <a:rPr lang="en-GB" dirty="0" smtClean="0"/>
              <a:t>Weeks worked,</a:t>
            </a:r>
          </a:p>
          <a:p>
            <a:pPr lvl="0">
              <a:buNone/>
            </a:pPr>
            <a:r>
              <a:rPr lang="en-GB" dirty="0" smtClean="0"/>
              <a:t>-------------------------------------------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GB" dirty="0" smtClean="0"/>
              <a:t>Occupation,</a:t>
            </a:r>
            <a:endParaRPr lang="en-US" dirty="0" smtClean="0"/>
          </a:p>
          <a:p>
            <a:pPr lvl="0"/>
            <a:r>
              <a:rPr lang="en-GB" dirty="0" smtClean="0"/>
              <a:t>Area of residence,</a:t>
            </a:r>
            <a:endParaRPr lang="en-US" dirty="0" smtClean="0"/>
          </a:p>
          <a:p>
            <a:pPr lvl="0"/>
            <a:r>
              <a:rPr lang="en-GB" dirty="0" smtClean="0"/>
              <a:t>Education, </a:t>
            </a:r>
            <a:endParaRPr lang="en-US" dirty="0" smtClean="0"/>
          </a:p>
          <a:p>
            <a:pPr lvl="0"/>
            <a:r>
              <a:rPr lang="en-GB" dirty="0" smtClean="0"/>
              <a:t>Age, </a:t>
            </a:r>
            <a:endParaRPr lang="en-US" dirty="0" smtClean="0"/>
          </a:p>
          <a:p>
            <a:pPr lvl="0"/>
            <a:r>
              <a:rPr lang="en-GB" dirty="0" smtClean="0"/>
              <a:t>Nationality.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IE" b="1" dirty="0" smtClean="0"/>
              <a:t>Sources</a:t>
            </a:r>
            <a:endParaRPr lang="en-US" dirty="0" smtClean="0"/>
          </a:p>
          <a:p>
            <a:pPr>
              <a:buNone/>
            </a:pPr>
            <a:r>
              <a:rPr lang="en-IE" b="1" dirty="0" smtClean="0"/>
              <a:t> </a:t>
            </a:r>
            <a:endParaRPr lang="en-US" dirty="0" smtClean="0"/>
          </a:p>
          <a:p>
            <a:r>
              <a:rPr lang="en-IE" dirty="0" smtClean="0"/>
              <a:t>P35L</a:t>
            </a:r>
            <a:endParaRPr lang="en-US" dirty="0" smtClean="0"/>
          </a:p>
          <a:p>
            <a:r>
              <a:rPr lang="en-IE" dirty="0" smtClean="0"/>
              <a:t>CBR</a:t>
            </a:r>
            <a:endParaRPr lang="en-US" dirty="0" smtClean="0"/>
          </a:p>
          <a:p>
            <a:r>
              <a:rPr lang="en-IE" dirty="0" smtClean="0"/>
              <a:t>EHECS</a:t>
            </a:r>
            <a:endParaRPr lang="en-US" dirty="0" smtClean="0"/>
          </a:p>
          <a:p>
            <a:r>
              <a:rPr lang="en-IE" dirty="0" smtClean="0"/>
              <a:t>DSP</a:t>
            </a:r>
            <a:endParaRPr lang="en-US" dirty="0" smtClean="0"/>
          </a:p>
          <a:p>
            <a:pPr>
              <a:buNone/>
            </a:pPr>
            <a:r>
              <a:rPr lang="en-IE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IE" dirty="0" smtClean="0"/>
              <a:t> --------------------</a:t>
            </a:r>
          </a:p>
          <a:p>
            <a:pPr>
              <a:buNone/>
            </a:pPr>
            <a:endParaRPr lang="en-US" dirty="0" smtClean="0"/>
          </a:p>
          <a:p>
            <a:r>
              <a:rPr lang="en-IE" dirty="0" smtClean="0"/>
              <a:t>COP</a:t>
            </a:r>
            <a:endParaRPr lang="en-US" dirty="0" smtClean="0"/>
          </a:p>
          <a:p>
            <a:r>
              <a:rPr lang="en-IE" dirty="0" smtClean="0"/>
              <a:t>QNHS</a:t>
            </a:r>
            <a:endParaRPr lang="en-US" dirty="0" smtClean="0"/>
          </a:p>
          <a:p>
            <a:r>
              <a:rPr lang="en-IE" dirty="0" smtClean="0"/>
              <a:t>SILC</a:t>
            </a:r>
            <a:endParaRPr lang="en-US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71600" y="692696"/>
            <a:ext cx="7725544" cy="998984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Module 3: Modelling of non-available characteristics 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 smtClean="0"/>
              <a:t> </a:t>
            </a:r>
            <a:endParaRPr lang="en-US" sz="2900" dirty="0" smtClean="0"/>
          </a:p>
          <a:p>
            <a:r>
              <a:rPr lang="en-GB" sz="2900" dirty="0" smtClean="0"/>
              <a:t>Employee characteristics to be modelled are: </a:t>
            </a:r>
          </a:p>
          <a:p>
            <a:pPr lvl="1">
              <a:buFont typeface="Wingdings" pitchFamily="2" charset="2"/>
              <a:buChar char="Ø"/>
            </a:pPr>
            <a:r>
              <a:rPr lang="en-GB" sz="2900" dirty="0" smtClean="0"/>
              <a:t>(1) Hours Worked</a:t>
            </a:r>
          </a:p>
          <a:p>
            <a:pPr lvl="1">
              <a:buFont typeface="Wingdings" pitchFamily="2" charset="2"/>
              <a:buChar char="Ø"/>
            </a:pPr>
            <a:r>
              <a:rPr lang="en-GB" sz="2900" dirty="0" smtClean="0"/>
              <a:t>(2) Annual bonuses</a:t>
            </a:r>
          </a:p>
          <a:p>
            <a:pPr lvl="1">
              <a:buFont typeface="Wingdings" pitchFamily="2" charset="2"/>
              <a:buChar char="Ø"/>
            </a:pPr>
            <a:r>
              <a:rPr lang="en-GB" sz="2900" dirty="0" smtClean="0"/>
              <a:t>(3) BIK (benefit in kind)</a:t>
            </a:r>
          </a:p>
          <a:p>
            <a:pPr lvl="1">
              <a:buFont typeface="Wingdings" pitchFamily="2" charset="2"/>
              <a:buChar char="Ø"/>
            </a:pPr>
            <a:r>
              <a:rPr lang="en-GB" sz="2900" dirty="0" smtClean="0"/>
              <a:t>(4) </a:t>
            </a:r>
            <a:r>
              <a:rPr lang="en-GB" sz="2900" i="1" dirty="0" smtClean="0"/>
              <a:t>full/part-time</a:t>
            </a:r>
            <a:r>
              <a:rPr lang="en-GB" sz="2900" dirty="0" smtClean="0"/>
              <a:t> employment status for employees.</a:t>
            </a:r>
            <a:endParaRPr lang="en-US" sz="2900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en-US" dirty="0" smtClean="0"/>
          </a:p>
          <a:p>
            <a:r>
              <a:rPr lang="en-GB" sz="2900" dirty="0" smtClean="0"/>
              <a:t>A multiple imputation methodology will be employed to carry out this stage of the Project. </a:t>
            </a:r>
          </a:p>
          <a:p>
            <a:endParaRPr lang="en-GB" sz="2900" dirty="0" smtClean="0"/>
          </a:p>
          <a:p>
            <a:r>
              <a:rPr lang="en-GB" sz="2900" dirty="0" smtClean="0"/>
              <a:t>EHECS,QNHS and SILC data sources will be leveraged to provide the base information.  </a:t>
            </a:r>
            <a:endParaRPr lang="en-US" sz="2900" dirty="0" smtClean="0"/>
          </a:p>
          <a:p>
            <a:pPr>
              <a:buNone/>
            </a:pPr>
            <a:r>
              <a:rPr lang="en-GB" sz="2900" dirty="0" smtClean="0"/>
              <a:t> </a:t>
            </a:r>
            <a:endParaRPr lang="en-US" sz="2900" dirty="0" smtClean="0"/>
          </a:p>
          <a:p>
            <a:r>
              <a:rPr lang="en-GB" sz="2900" dirty="0" smtClean="0"/>
              <a:t>Once this model is completed, the SESADS will </a:t>
            </a:r>
            <a:r>
              <a:rPr lang="en-GB" sz="2900" dirty="0" err="1" smtClean="0"/>
              <a:t>fulfill</a:t>
            </a:r>
            <a:r>
              <a:rPr lang="en-GB" sz="2900" dirty="0" smtClean="0"/>
              <a:t> both the </a:t>
            </a:r>
            <a:r>
              <a:rPr lang="en-GB" sz="2900" dirty="0" err="1" smtClean="0"/>
              <a:t>Eurostat</a:t>
            </a:r>
            <a:r>
              <a:rPr lang="en-GB" sz="2900" dirty="0" smtClean="0"/>
              <a:t> annual and 4- yearly </a:t>
            </a:r>
            <a:r>
              <a:rPr lang="en-GB" sz="2900" dirty="0" err="1" smtClean="0"/>
              <a:t>Eurostat</a:t>
            </a:r>
            <a:r>
              <a:rPr lang="en-GB" sz="2900" dirty="0" smtClean="0"/>
              <a:t> SES earnings requirements.  </a:t>
            </a:r>
            <a:endParaRPr lang="en-US" sz="2900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64096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Module 4: Construction of the SESADS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  </a:t>
            </a:r>
            <a:endParaRPr lang="en-US" dirty="0" smtClean="0"/>
          </a:p>
          <a:p>
            <a:r>
              <a:rPr lang="en-GB" sz="2400" dirty="0" smtClean="0"/>
              <a:t>The SESADS will be constructed in the CSO’s Administrative Data Centre (ADC) 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Structures (known as layers) consistent with those as outlined in the </a:t>
            </a:r>
            <a:r>
              <a:rPr lang="en-GB" sz="2400" dirty="0" err="1" smtClean="0"/>
              <a:t>ESSnet</a:t>
            </a:r>
            <a:r>
              <a:rPr lang="en-GB" sz="2400" dirty="0" smtClean="0"/>
              <a:t> on </a:t>
            </a:r>
            <a:r>
              <a:rPr lang="en-GB" sz="2400" dirty="0" err="1" smtClean="0"/>
              <a:t>microdata</a:t>
            </a:r>
            <a:r>
              <a:rPr lang="en-GB" sz="2400" dirty="0" smtClean="0"/>
              <a:t> linking and data warehousing in statistical production.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SES – EU </a:t>
            </a:r>
            <a:r>
              <a:rPr lang="en-GB" sz="2400" dirty="0" err="1" smtClean="0"/>
              <a:t>microdata</a:t>
            </a:r>
            <a:r>
              <a:rPr lang="en-GB" sz="2400" dirty="0" smtClean="0"/>
              <a:t> format </a:t>
            </a:r>
            <a:endParaRPr lang="en-US" sz="2400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Module 5: Publication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 </a:t>
            </a:r>
            <a:endParaRPr lang="en-US" dirty="0" smtClean="0"/>
          </a:p>
          <a:p>
            <a:r>
              <a:rPr lang="en-GB" sz="2400" dirty="0" smtClean="0"/>
              <a:t>The first set of SES statistics for 2011 and 2012 (gender pay gap and average earning) were submitted to </a:t>
            </a:r>
            <a:r>
              <a:rPr lang="en-GB" sz="2400" dirty="0" err="1" smtClean="0"/>
              <a:t>Eurostat</a:t>
            </a:r>
            <a:r>
              <a:rPr lang="en-GB" sz="2400" dirty="0" smtClean="0"/>
              <a:t> in November 2013. </a:t>
            </a:r>
          </a:p>
          <a:p>
            <a:endParaRPr lang="en-GB" sz="2400" dirty="0" smtClean="0"/>
          </a:p>
          <a:p>
            <a:r>
              <a:rPr lang="en-GB" sz="2400" dirty="0" smtClean="0"/>
              <a:t>Finalised datasets with more detail will be available mid- 2015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NES Publication</a:t>
            </a:r>
          </a:p>
          <a:p>
            <a:endParaRPr lang="en-GB" sz="2400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Timetable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SESADP – signed off 2015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 SES 2011 &amp; 2012 Data 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 NES Publication</a:t>
            </a:r>
          </a:p>
          <a:p>
            <a:pPr lvl="2">
              <a:buNone/>
            </a:pPr>
            <a:endParaRPr lang="en-IE" dirty="0" smtClean="0"/>
          </a:p>
          <a:p>
            <a:r>
              <a:rPr lang="en-IE" sz="3000" dirty="0" smtClean="0"/>
              <a:t>Roll out Project infrastructure 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 for 2013 &amp; 2014 data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 Assess by end 2015</a:t>
            </a:r>
          </a:p>
          <a:p>
            <a:pPr lvl="2">
              <a:buFont typeface="Wingdings" pitchFamily="2" charset="2"/>
              <a:buChar char="Ø"/>
            </a:pPr>
            <a:endParaRPr lang="en-IE" dirty="0" smtClean="0"/>
          </a:p>
          <a:p>
            <a:r>
              <a:rPr lang="en-IE" sz="3000" dirty="0" smtClean="0"/>
              <a:t>SES 2014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 </a:t>
            </a:r>
            <a:r>
              <a:rPr lang="en-IE" dirty="0" err="1" smtClean="0"/>
              <a:t>Microdata</a:t>
            </a:r>
            <a:r>
              <a:rPr lang="en-IE" dirty="0" smtClean="0"/>
              <a:t>- submitted to </a:t>
            </a:r>
            <a:r>
              <a:rPr lang="en-IE" dirty="0" err="1" smtClean="0"/>
              <a:t>Eurostat</a:t>
            </a:r>
            <a:r>
              <a:rPr lang="en-IE" dirty="0" smtClean="0"/>
              <a:t> mid-2016               </a:t>
            </a:r>
          </a:p>
          <a:p>
            <a:pPr lvl="2">
              <a:buNone/>
            </a:pPr>
            <a:r>
              <a:rPr lang="en-IE" sz="1700" dirty="0" smtClean="0"/>
              <a:t>                                                                                                                                              -ends-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Cost Benefit Analysis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0">
              <a:buNone/>
            </a:pPr>
            <a:endParaRPr lang="en-IE" sz="3200" b="1" u="sng" dirty="0" smtClean="0"/>
          </a:p>
          <a:p>
            <a:pPr marL="365760" lvl="1" indent="0">
              <a:buNone/>
            </a:pPr>
            <a:r>
              <a:rPr lang="en-IE" sz="3200" b="1" u="sng" dirty="0" smtClean="0"/>
              <a:t>Business Survey</a:t>
            </a:r>
            <a:r>
              <a:rPr lang="en-IE" sz="3200" b="1" dirty="0" smtClean="0"/>
              <a:t>        V’s       </a:t>
            </a:r>
            <a:r>
              <a:rPr lang="en-IE" sz="3200" b="1" u="sng" dirty="0" smtClean="0"/>
              <a:t>SESADP</a:t>
            </a:r>
          </a:p>
          <a:p>
            <a:pPr lvl="2"/>
            <a:r>
              <a:rPr lang="en-IE" sz="2800" dirty="0" smtClean="0"/>
              <a:t>15 </a:t>
            </a:r>
            <a:r>
              <a:rPr lang="en-IE" sz="2800" dirty="0"/>
              <a:t>persons      </a:t>
            </a:r>
            <a:r>
              <a:rPr lang="en-IE" sz="2800" dirty="0" smtClean="0"/>
              <a:t>              --            </a:t>
            </a:r>
            <a:r>
              <a:rPr lang="en-IE" sz="2800" dirty="0"/>
              <a:t>1 </a:t>
            </a:r>
            <a:r>
              <a:rPr lang="en-IE" sz="2800" dirty="0" smtClean="0"/>
              <a:t>FTE (3.5)</a:t>
            </a:r>
            <a:endParaRPr lang="en-IE" sz="2800" dirty="0"/>
          </a:p>
          <a:p>
            <a:pPr lvl="2"/>
            <a:r>
              <a:rPr lang="en-IE" sz="2800" dirty="0" smtClean="0"/>
              <a:t>Cost </a:t>
            </a:r>
            <a:r>
              <a:rPr lang="en-IE" sz="2800" dirty="0"/>
              <a:t>€ 1.5 </a:t>
            </a:r>
            <a:r>
              <a:rPr lang="en-IE" sz="2800" dirty="0" smtClean="0"/>
              <a:t>million        --           </a:t>
            </a:r>
            <a:r>
              <a:rPr lang="en-IE" sz="2800" dirty="0"/>
              <a:t>€ </a:t>
            </a:r>
            <a:r>
              <a:rPr lang="en-IE" sz="2800" dirty="0" smtClean="0"/>
              <a:t>0.1 m  (€0.2m)</a:t>
            </a:r>
            <a:endParaRPr lang="en-IE" sz="2800" dirty="0"/>
          </a:p>
          <a:p>
            <a:pPr lvl="2"/>
            <a:r>
              <a:rPr lang="en-IE" sz="2800" dirty="0" smtClean="0"/>
              <a:t>T</a:t>
            </a:r>
            <a:r>
              <a:rPr lang="en-IE" sz="2800" dirty="0"/>
              <a:t>+ 18 months   </a:t>
            </a:r>
            <a:r>
              <a:rPr lang="en-IE" sz="2800" dirty="0" smtClean="0"/>
              <a:t>           </a:t>
            </a:r>
            <a:r>
              <a:rPr lang="en-IE" sz="2800" dirty="0"/>
              <a:t>--  </a:t>
            </a:r>
            <a:r>
              <a:rPr lang="en-IE" sz="2800" dirty="0" smtClean="0"/>
              <a:t>         </a:t>
            </a:r>
            <a:r>
              <a:rPr lang="en-IE" sz="2800" dirty="0"/>
              <a:t>T+ 10 </a:t>
            </a:r>
            <a:r>
              <a:rPr lang="en-IE" sz="2800" dirty="0" smtClean="0"/>
              <a:t>months</a:t>
            </a:r>
          </a:p>
          <a:p>
            <a:pPr lvl="2"/>
            <a:r>
              <a:rPr lang="en-IE" sz="2800" dirty="0" smtClean="0"/>
              <a:t>Quality Data Edits      --           Revenue data</a:t>
            </a:r>
          </a:p>
          <a:p>
            <a:pPr lvl="2"/>
            <a:r>
              <a:rPr lang="en-IE" sz="2800" dirty="0" smtClean="0"/>
              <a:t>Sample   (70K)             --           1 million</a:t>
            </a:r>
            <a:endParaRPr lang="en-IE" sz="2800" dirty="0"/>
          </a:p>
          <a:p>
            <a:pPr lvl="2"/>
            <a:r>
              <a:rPr lang="en-IE" sz="2800" dirty="0" smtClean="0"/>
              <a:t>Burden</a:t>
            </a:r>
            <a:r>
              <a:rPr lang="en-IE" dirty="0" smtClean="0"/>
              <a:t> (</a:t>
            </a:r>
            <a:r>
              <a:rPr lang="en-IE" sz="2000" dirty="0" smtClean="0"/>
              <a:t>10K </a:t>
            </a:r>
            <a:r>
              <a:rPr lang="en-IE" sz="2000" dirty="0" err="1" smtClean="0"/>
              <a:t>Ents</a:t>
            </a:r>
            <a:r>
              <a:rPr lang="en-IE" sz="2000" dirty="0" smtClean="0"/>
              <a:t>, 70K </a:t>
            </a:r>
            <a:r>
              <a:rPr lang="en-IE" sz="2000" dirty="0" err="1" smtClean="0"/>
              <a:t>ees</a:t>
            </a:r>
            <a:r>
              <a:rPr lang="en-IE" dirty="0" smtClean="0"/>
              <a:t>)  </a:t>
            </a:r>
            <a:r>
              <a:rPr lang="en-IE" sz="2800" dirty="0" smtClean="0"/>
              <a:t>--           None 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621594632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Thanks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CSO Divisions: - </a:t>
            </a:r>
          </a:p>
          <a:p>
            <a:pPr lvl="8">
              <a:buFont typeface="Wingdings" pitchFamily="2" charset="2"/>
              <a:buChar char="v"/>
            </a:pPr>
            <a:r>
              <a:rPr lang="en-IE" sz="1800" dirty="0" smtClean="0"/>
              <a:t>Cork</a:t>
            </a:r>
          </a:p>
          <a:p>
            <a:pPr lvl="8">
              <a:buFont typeface="Wingdings" pitchFamily="2" charset="2"/>
              <a:buChar char="v"/>
            </a:pPr>
            <a:r>
              <a:rPr lang="en-IE" sz="1800" dirty="0" smtClean="0"/>
              <a:t>Dublin</a:t>
            </a:r>
          </a:p>
          <a:p>
            <a:pPr>
              <a:buNone/>
            </a:pPr>
            <a:endParaRPr lang="en-IE" sz="1800" dirty="0" smtClean="0"/>
          </a:p>
          <a:p>
            <a:pPr>
              <a:buNone/>
            </a:pPr>
            <a:r>
              <a:rPr lang="en-IE" sz="1800" dirty="0" smtClean="0"/>
              <a:t>STS – cross division support</a:t>
            </a:r>
          </a:p>
          <a:p>
            <a:pPr>
              <a:buNone/>
            </a:pPr>
            <a:r>
              <a:rPr lang="en-IE" sz="1800" dirty="0" smtClean="0"/>
              <a:t>EHECS</a:t>
            </a:r>
          </a:p>
          <a:p>
            <a:pPr>
              <a:buNone/>
            </a:pPr>
            <a:r>
              <a:rPr lang="en-IE" sz="1800" dirty="0" smtClean="0"/>
              <a:t>ADC</a:t>
            </a:r>
          </a:p>
          <a:p>
            <a:pPr>
              <a:buNone/>
            </a:pPr>
            <a:r>
              <a:rPr lang="en-IE" sz="1800" dirty="0" smtClean="0"/>
              <a:t>CENSUS</a:t>
            </a:r>
          </a:p>
          <a:p>
            <a:pPr>
              <a:buNone/>
            </a:pPr>
            <a:r>
              <a:rPr lang="en-IE" sz="1800" dirty="0" smtClean="0"/>
              <a:t>Earnings Analysis</a:t>
            </a:r>
          </a:p>
          <a:p>
            <a:pPr>
              <a:buNone/>
            </a:pPr>
            <a:r>
              <a:rPr lang="en-IE" sz="1800" dirty="0" smtClean="0"/>
              <a:t>CBR</a:t>
            </a:r>
          </a:p>
          <a:p>
            <a:pPr>
              <a:buNone/>
            </a:pPr>
            <a:r>
              <a:rPr lang="en-IE" sz="1800" dirty="0" smtClean="0"/>
              <a:t>QNHS</a:t>
            </a:r>
          </a:p>
          <a:p>
            <a:pPr>
              <a:buNone/>
            </a:pPr>
            <a:r>
              <a:rPr lang="en-IE" sz="1800" dirty="0" smtClean="0"/>
              <a:t>SILC</a:t>
            </a:r>
          </a:p>
          <a:p>
            <a:pPr>
              <a:buNone/>
            </a:pPr>
            <a:r>
              <a:rPr lang="en-IE" sz="1800" dirty="0" smtClean="0"/>
              <a:t>IT</a:t>
            </a:r>
          </a:p>
          <a:p>
            <a:pPr>
              <a:buNone/>
            </a:pPr>
            <a:r>
              <a:rPr lang="en-IE" sz="1800" dirty="0" smtClean="0"/>
              <a:t>Etc.</a:t>
            </a:r>
            <a:endParaRPr lang="en-IE" sz="3000" dirty="0" smtClean="0"/>
          </a:p>
          <a:p>
            <a:pPr>
              <a:buNone/>
            </a:pPr>
            <a:endParaRPr lang="en-US" sz="3000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>
            <a:normAutofit/>
          </a:bodyPr>
          <a:lstStyle/>
          <a:p>
            <a:r>
              <a:rPr lang="en-IE" sz="1600" dirty="0" smtClean="0"/>
              <a:t>Overview</a:t>
            </a:r>
            <a:r>
              <a:rPr lang="en-IE" dirty="0" smtClean="0"/>
              <a:t> Structure of Earnings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EU Regulation – 4 years</a:t>
            </a:r>
          </a:p>
          <a:p>
            <a:pPr>
              <a:buNone/>
            </a:pPr>
            <a:r>
              <a:rPr lang="en-IE" sz="3000" dirty="0"/>
              <a:t>	</a:t>
            </a:r>
            <a:r>
              <a:rPr lang="en-IE" sz="3000" dirty="0" smtClean="0"/>
              <a:t>	</a:t>
            </a:r>
            <a:r>
              <a:rPr lang="en-IE" sz="2600" dirty="0" smtClean="0"/>
              <a:t>→ met by National Employment Survey (NES)</a:t>
            </a:r>
          </a:p>
          <a:p>
            <a:pPr>
              <a:buNone/>
            </a:pPr>
            <a:r>
              <a:rPr lang="en-IE" sz="1900" dirty="0"/>
              <a:t> </a:t>
            </a:r>
            <a:r>
              <a:rPr lang="en-IE" sz="1900" dirty="0" smtClean="0"/>
              <a:t>           </a:t>
            </a:r>
            <a:r>
              <a:rPr lang="en-IE" sz="1900" dirty="0" err="1" smtClean="0"/>
              <a:t>Microdata</a:t>
            </a:r>
            <a:r>
              <a:rPr lang="en-IE" sz="1900" dirty="0" smtClean="0"/>
              <a:t>:- </a:t>
            </a:r>
          </a:p>
          <a:p>
            <a:pPr>
              <a:buNone/>
            </a:pPr>
            <a:r>
              <a:rPr lang="en-IE" sz="1900" dirty="0" smtClean="0"/>
              <a:t>	         60,000 employees- Annual &amp; Hourly earnings;  Hours worked: </a:t>
            </a:r>
          </a:p>
          <a:p>
            <a:pPr>
              <a:buNone/>
            </a:pPr>
            <a:r>
              <a:rPr lang="en-IE" sz="1900" dirty="0"/>
              <a:t> </a:t>
            </a:r>
            <a:r>
              <a:rPr lang="en-IE" sz="1900" dirty="0" smtClean="0"/>
              <a:t>  		</a:t>
            </a:r>
            <a:r>
              <a:rPr lang="en-IE" sz="1900" dirty="0"/>
              <a:t>A</a:t>
            </a:r>
            <a:r>
              <a:rPr lang="en-IE" sz="1900" dirty="0" smtClean="0"/>
              <a:t>ge                    Gender</a:t>
            </a:r>
            <a:endParaRPr lang="en-IE" sz="1900" dirty="0"/>
          </a:p>
          <a:p>
            <a:pPr>
              <a:buNone/>
            </a:pPr>
            <a:r>
              <a:rPr lang="en-IE" sz="1900" dirty="0" smtClean="0"/>
              <a:t>   		Education         Occupation </a:t>
            </a:r>
          </a:p>
          <a:p>
            <a:pPr>
              <a:buNone/>
            </a:pPr>
            <a:r>
              <a:rPr lang="en-IE" sz="1900" dirty="0"/>
              <a:t> </a:t>
            </a:r>
            <a:r>
              <a:rPr lang="en-IE" sz="1900" dirty="0" smtClean="0"/>
              <a:t>   		NACE                 Full/part-time</a:t>
            </a:r>
          </a:p>
          <a:p>
            <a:pPr>
              <a:buNone/>
            </a:pPr>
            <a:r>
              <a:rPr lang="en-IE" sz="1900" dirty="0"/>
              <a:t> </a:t>
            </a:r>
            <a:r>
              <a:rPr lang="en-IE" sz="1900" dirty="0" smtClean="0"/>
              <a:t>    	Nationality        Length of Service</a:t>
            </a:r>
          </a:p>
          <a:p>
            <a:pPr>
              <a:buNone/>
            </a:pPr>
            <a:r>
              <a:rPr lang="en-IE" dirty="0" smtClean="0"/>
              <a:t>                                               </a:t>
            </a:r>
          </a:p>
          <a:p>
            <a:r>
              <a:rPr lang="en-IE" dirty="0" smtClean="0"/>
              <a:t>EU Annual Earnings, GPG</a:t>
            </a:r>
          </a:p>
          <a:p>
            <a:r>
              <a:rPr lang="en-IE" dirty="0" smtClean="0"/>
              <a:t>National Earnings Statistics</a:t>
            </a:r>
          </a:p>
          <a:p>
            <a:r>
              <a:rPr lang="en-IE" dirty="0" smtClean="0"/>
              <a:t>RMFs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000" dirty="0" smtClean="0"/>
              <a:t>NES Publication</a:t>
            </a:r>
            <a:r>
              <a:rPr lang="en-IE" sz="3800" dirty="0" smtClean="0"/>
              <a:t/>
            </a:r>
            <a:br>
              <a:rPr lang="en-IE" sz="3800" dirty="0" smtClean="0"/>
            </a:br>
            <a:r>
              <a:rPr lang="en-IE" sz="3800" dirty="0" smtClean="0"/>
              <a:t> </a:t>
            </a:r>
            <a:r>
              <a:rPr lang="en-IE" sz="2400" dirty="0" smtClean="0"/>
              <a:t>Example of Tables</a:t>
            </a:r>
            <a:endParaRPr lang="en-US" sz="3800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657183"/>
              </p:ext>
            </p:extLst>
          </p:nvPr>
        </p:nvGraphicFramePr>
        <p:xfrm>
          <a:off x="1908175" y="1916113"/>
          <a:ext cx="6178550" cy="400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name="Worksheet" r:id="rId5" imgW="11544372" imgH="7477160" progId="Excel.Sheet.12">
                  <p:embed/>
                </p:oleObj>
              </mc:Choice>
              <mc:Fallback>
                <p:oleObj name="Worksheet" r:id="rId5" imgW="11544372" imgH="7477160" progId="Excel.Sheet.12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916113"/>
                        <a:ext cx="6178550" cy="4002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SES - ADP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495"/>
          </a:xfrm>
        </p:spPr>
        <p:txBody>
          <a:bodyPr>
            <a:normAutofit lnSpcReduction="10000"/>
          </a:bodyPr>
          <a:lstStyle/>
          <a:p>
            <a:r>
              <a:rPr lang="en-IE" sz="2500" dirty="0" smtClean="0"/>
              <a:t>Structure of Earnings Survey - Administrative Data Project</a:t>
            </a:r>
          </a:p>
          <a:p>
            <a:endParaRPr lang="en-IE" dirty="0" smtClean="0"/>
          </a:p>
          <a:p>
            <a:r>
              <a:rPr lang="en-IE" sz="2000" u="sng" dirty="0" smtClean="0"/>
              <a:t>Project Goal: </a:t>
            </a:r>
          </a:p>
          <a:p>
            <a:pPr lvl="1"/>
            <a:r>
              <a:rPr lang="en-IE" sz="2000" dirty="0" smtClean="0"/>
              <a:t>2011 &amp; 2012 Annual Earnings Data required - EU &amp; Nationally</a:t>
            </a:r>
          </a:p>
          <a:p>
            <a:pPr lvl="1"/>
            <a:r>
              <a:rPr lang="en-IE" sz="2000" dirty="0" smtClean="0"/>
              <a:t>Administrative Data</a:t>
            </a:r>
          </a:p>
          <a:p>
            <a:pPr lvl="1"/>
            <a:r>
              <a:rPr lang="en-IE" sz="2000" dirty="0" smtClean="0"/>
              <a:t>Response Burden, Cost Effective, Quality, Representative</a:t>
            </a:r>
          </a:p>
          <a:p>
            <a:pPr lvl="1"/>
            <a:r>
              <a:rPr lang="en-IE" sz="2000" dirty="0" smtClean="0"/>
              <a:t>NES Annual Publication</a:t>
            </a:r>
          </a:p>
          <a:p>
            <a:pPr lvl="1">
              <a:buNone/>
            </a:pPr>
            <a:endParaRPr lang="en-IE" sz="2000" dirty="0" smtClean="0"/>
          </a:p>
          <a:p>
            <a:pPr lvl="1"/>
            <a:r>
              <a:rPr lang="en-IE" sz="2000" dirty="0" smtClean="0"/>
              <a:t>Roll-out Infrastructure: </a:t>
            </a:r>
            <a:endParaRPr lang="en-IE" sz="1600" dirty="0" smtClean="0"/>
          </a:p>
          <a:p>
            <a:pPr lvl="7">
              <a:buFont typeface="Wingdings" pitchFamily="2" charset="2"/>
              <a:buChar char="v"/>
            </a:pPr>
            <a:r>
              <a:rPr lang="en-IE" sz="1800" dirty="0" smtClean="0"/>
              <a:t>2013 </a:t>
            </a:r>
          </a:p>
          <a:p>
            <a:pPr lvl="7">
              <a:buFont typeface="Wingdings" pitchFamily="2" charset="2"/>
              <a:buChar char="v"/>
            </a:pPr>
            <a:r>
              <a:rPr lang="en-IE" sz="1800" dirty="0" smtClean="0"/>
              <a:t> SES 2014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5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1) Research &amp; Identify Potential Sources – ADS</a:t>
            </a:r>
          </a:p>
          <a:p>
            <a:endParaRPr lang="en-IE" dirty="0" smtClean="0"/>
          </a:p>
          <a:p>
            <a:r>
              <a:rPr lang="en-IE" dirty="0" smtClean="0"/>
              <a:t>2) Linking Data Sources</a:t>
            </a:r>
          </a:p>
          <a:p>
            <a:endParaRPr lang="en-IE" dirty="0" smtClean="0"/>
          </a:p>
          <a:p>
            <a:r>
              <a:rPr lang="en-IE" dirty="0" smtClean="0"/>
              <a:t>3) Modelling non-available characteristics</a:t>
            </a:r>
          </a:p>
          <a:p>
            <a:endParaRPr lang="en-IE" dirty="0" smtClean="0"/>
          </a:p>
          <a:p>
            <a:r>
              <a:rPr lang="en-IE" dirty="0" smtClean="0"/>
              <a:t>4) Construction of the SESADS</a:t>
            </a:r>
          </a:p>
          <a:p>
            <a:pPr>
              <a:buNone/>
            </a:pPr>
            <a:endParaRPr lang="en-IE" dirty="0" smtClean="0"/>
          </a:p>
          <a:p>
            <a:r>
              <a:rPr lang="en-IE" dirty="0" smtClean="0"/>
              <a:t>5) Publish Results 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(M1) Research &amp; Identify 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7  Administrative Data Sources</a:t>
            </a:r>
          </a:p>
          <a:p>
            <a:pPr>
              <a:buNone/>
            </a:pPr>
            <a:endParaRPr lang="en-IE" dirty="0" smtClean="0"/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  2 External </a:t>
            </a:r>
          </a:p>
          <a:p>
            <a:pPr lvl="2"/>
            <a:r>
              <a:rPr lang="en-IE" dirty="0" smtClean="0"/>
              <a:t>Revenue P35L</a:t>
            </a:r>
          </a:p>
          <a:p>
            <a:pPr lvl="2"/>
            <a:r>
              <a:rPr lang="en-IE" dirty="0" smtClean="0"/>
              <a:t>Dept. Social Protection</a:t>
            </a:r>
          </a:p>
          <a:p>
            <a:endParaRPr lang="en-IE" dirty="0"/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   5 CSO</a:t>
            </a:r>
          </a:p>
          <a:p>
            <a:pPr lvl="2"/>
            <a:r>
              <a:rPr lang="en-IE" dirty="0" smtClean="0"/>
              <a:t>Census</a:t>
            </a:r>
            <a:endParaRPr lang="en-US" dirty="0" smtClean="0"/>
          </a:p>
          <a:p>
            <a:pPr lvl="2"/>
            <a:r>
              <a:rPr lang="en-IE" dirty="0" smtClean="0"/>
              <a:t>EHECS         • CBR</a:t>
            </a:r>
          </a:p>
          <a:p>
            <a:pPr lvl="2"/>
            <a:r>
              <a:rPr lang="en-IE" dirty="0" smtClean="0"/>
              <a:t>SILC             • QNHS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Fig. 1: SESADS primary data sources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2060850"/>
          <a:ext cx="6393904" cy="3240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(M2) Linking 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600" dirty="0" smtClean="0"/>
              <a:t>An analysis was undertaken of the data fields contained within the SESADS sources. </a:t>
            </a:r>
          </a:p>
          <a:p>
            <a:pPr>
              <a:buNone/>
            </a:pPr>
            <a:endParaRPr lang="en-GB" dirty="0" smtClean="0"/>
          </a:p>
          <a:p>
            <a:r>
              <a:rPr lang="en-GB" sz="2600" dirty="0" smtClean="0"/>
              <a:t>Unique Identifiers: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err="1" smtClean="0"/>
              <a:t>Per_IdNo</a:t>
            </a:r>
            <a:r>
              <a:rPr lang="en-GB" sz="2000" dirty="0" smtClean="0"/>
              <a:t>.  (PPS No. anonymised) - employees </a:t>
            </a:r>
          </a:p>
          <a:p>
            <a:pPr lvl="1">
              <a:buFont typeface="Wingdings" pitchFamily="2" charset="2"/>
              <a:buChar char="§"/>
            </a:pPr>
            <a:r>
              <a:rPr lang="en-GB" sz="2000" dirty="0" err="1" smtClean="0"/>
              <a:t>Ent_nbr</a:t>
            </a:r>
            <a:r>
              <a:rPr lang="en-GB" sz="2000" dirty="0" smtClean="0"/>
              <a:t>   (unique Enterprise Number ) - employers  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GB" sz="2000" dirty="0" smtClean="0"/>
              <a:t>Most suitable unique identifiers (UI) to link:</a:t>
            </a:r>
          </a:p>
          <a:p>
            <a:pPr lvl="2">
              <a:buFont typeface="Wingdings" pitchFamily="2" charset="2"/>
              <a:buChar char="Ø"/>
            </a:pPr>
            <a:r>
              <a:rPr lang="en-GB" sz="1700" dirty="0" smtClean="0"/>
              <a:t> CSO’s data sources, </a:t>
            </a:r>
          </a:p>
          <a:p>
            <a:pPr lvl="2">
              <a:buFont typeface="Wingdings" pitchFamily="2" charset="2"/>
              <a:buChar char="Ø"/>
            </a:pPr>
            <a:r>
              <a:rPr lang="en-GB" sz="1700" dirty="0" smtClean="0"/>
              <a:t> DSP and </a:t>
            </a:r>
          </a:p>
          <a:p>
            <a:pPr lvl="2">
              <a:buFont typeface="Wingdings" pitchFamily="2" charset="2"/>
              <a:buChar char="Ø"/>
            </a:pPr>
            <a:r>
              <a:rPr lang="en-GB" sz="1700" dirty="0" smtClean="0"/>
              <a:t>Revenue Commissioners P35L data files</a:t>
            </a:r>
            <a:r>
              <a:rPr lang="en-US" sz="1700" dirty="0" smtClean="0"/>
              <a:t> 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</a:t>
            </a:r>
            <a:r>
              <a:rPr lang="en-GB" sz="4400" dirty="0" smtClean="0"/>
              <a:t>ig.2: Construction of the SESADS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769043"/>
              </p:ext>
            </p:extLst>
          </p:nvPr>
        </p:nvGraphicFramePr>
        <p:xfrm>
          <a:off x="457200" y="1700809"/>
          <a:ext cx="8229600" cy="4623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2275</TotalTime>
  <Words>1118</Words>
  <Application>Microsoft Office PowerPoint</Application>
  <PresentationFormat>On-screen Show (4:3)</PresentationFormat>
  <Paragraphs>418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Flow</vt:lpstr>
      <vt:lpstr>Worksheet</vt:lpstr>
      <vt:lpstr>SESADP Structure of Earnings Survey – Administrative Data Project</vt:lpstr>
      <vt:lpstr>Overview Structure of Earnings Survey</vt:lpstr>
      <vt:lpstr>NES Publication  Example of Tables</vt:lpstr>
      <vt:lpstr>SES - ADP</vt:lpstr>
      <vt:lpstr>5 Modules</vt:lpstr>
      <vt:lpstr>(M1) Research &amp; Identify ADS</vt:lpstr>
      <vt:lpstr>Fig. 1: SESADS primary data sources</vt:lpstr>
      <vt:lpstr>(M2) Linking Data Sources</vt:lpstr>
      <vt:lpstr>Fig.2: Construction of the SESADS</vt:lpstr>
      <vt:lpstr>Identity Correlation Approach (1) </vt:lpstr>
      <vt:lpstr>Identity Correlation Approach (2)</vt:lpstr>
      <vt:lpstr>On completion of Module 2 - SESADS will contain  all employees in the State, Gross Annual/Weekly Earnings classified by:   </vt:lpstr>
      <vt:lpstr>Module 3: Modelling of non-available characteristics </vt:lpstr>
      <vt:lpstr>Module 4: Construction of the SESADS</vt:lpstr>
      <vt:lpstr>Module 5: Publication of Results</vt:lpstr>
      <vt:lpstr>Timetable</vt:lpstr>
      <vt:lpstr>Cost Benefit Analysis</vt:lpstr>
      <vt:lpstr> Thanks to:</vt:lpstr>
    </vt:vector>
  </TitlesOfParts>
  <Company>Central Statistics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SESADP Structure of Earnings Survey – Administrative Data Project</dc:title>
  <dc:creator>smythm</dc:creator>
  <cp:lastModifiedBy>Jane O'Brien</cp:lastModifiedBy>
  <cp:revision>166</cp:revision>
  <dcterms:created xsi:type="dcterms:W3CDTF">2014-10-28T21:32:11Z</dcterms:created>
  <dcterms:modified xsi:type="dcterms:W3CDTF">2015-04-23T17:12:10Z</dcterms:modified>
</cp:coreProperties>
</file>