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0" r:id="rId4"/>
    <p:sldId id="271" r:id="rId5"/>
    <p:sldId id="273" r:id="rId6"/>
    <p:sldId id="275" r:id="rId7"/>
    <p:sldId id="276" r:id="rId8"/>
    <p:sldId id="278" r:id="rId9"/>
    <p:sldId id="279" r:id="rId10"/>
    <p:sldId id="280" r:id="rId11"/>
    <p:sldId id="281" r:id="rId12"/>
    <p:sldId id="286" r:id="rId13"/>
    <p:sldId id="260" r:id="rId14"/>
    <p:sldId id="259" r:id="rId15"/>
    <p:sldId id="263" r:id="rId16"/>
    <p:sldId id="264" r:id="rId17"/>
    <p:sldId id="265" r:id="rId18"/>
    <p:sldId id="266" r:id="rId19"/>
    <p:sldId id="267" r:id="rId20"/>
    <p:sldId id="269" r:id="rId21"/>
    <p:sldId id="283" r:id="rId22"/>
    <p:sldId id="287" r:id="rId23"/>
    <p:sldId id="282" r:id="rId24"/>
    <p:sldId id="288" r:id="rId25"/>
  </p:sldIdLst>
  <p:sldSz cx="12192000" cy="6858000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Sheet1!$C$3:$G$3</c:f>
              <c:numCache>
                <c:formatCode>[$€-2]\ #,##0;[Red]\-[$€-2]\ #,##0</c:formatCode>
                <c:ptCount val="5"/>
                <c:pt idx="0">
                  <c:v>26391</c:v>
                </c:pt>
                <c:pt idx="1">
                  <c:v>29330</c:v>
                </c:pt>
                <c:pt idx="2">
                  <c:v>30980</c:v>
                </c:pt>
                <c:pt idx="3">
                  <c:v>30000</c:v>
                </c:pt>
                <c:pt idx="4">
                  <c:v>28669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Sheet1!$C$4:$G$4</c:f>
              <c:numCache>
                <c:formatCode>[$€-2]\ #,##0;[Red]\-[$€-2]\ #,##0</c:formatCode>
                <c:ptCount val="5"/>
                <c:pt idx="0">
                  <c:v>31460</c:v>
                </c:pt>
                <c:pt idx="1">
                  <c:v>34355</c:v>
                </c:pt>
                <c:pt idx="2">
                  <c:v>35976</c:v>
                </c:pt>
                <c:pt idx="3">
                  <c:v>34201</c:v>
                </c:pt>
                <c:pt idx="4">
                  <c:v>32507</c:v>
                </c:pt>
              </c:numCache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Sheet1!$C$5:$G$5</c:f>
              <c:numCache>
                <c:formatCode>[$€-2]\ #,##0;[Red]\-[$€-2]\ #,##0</c:formatCode>
                <c:ptCount val="5"/>
                <c:pt idx="0">
                  <c:v>21854</c:v>
                </c:pt>
                <c:pt idx="1">
                  <c:v>24615</c:v>
                </c:pt>
                <c:pt idx="2">
                  <c:v>26296</c:v>
                </c:pt>
                <c:pt idx="3">
                  <c:v>26136</c:v>
                </c:pt>
                <c:pt idx="4">
                  <c:v>25334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9008"/>
        <c:axId val="24300544"/>
      </c:barChart>
      <c:catAx>
        <c:axId val="2429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00544"/>
        <c:crosses val="autoZero"/>
        <c:auto val="1"/>
        <c:lblAlgn val="ctr"/>
        <c:lblOffset val="100"/>
        <c:noMultiLvlLbl val="0"/>
      </c:catAx>
      <c:valAx>
        <c:axId val="24300544"/>
        <c:scaling>
          <c:orientation val="minMax"/>
        </c:scaling>
        <c:delete val="0"/>
        <c:axPos val="l"/>
        <c:numFmt formatCode="[$€-2]\ #,##0;[Red]\-[$€-2]\ #,##0" sourceLinked="1"/>
        <c:majorTickMark val="out"/>
        <c:minorTickMark val="none"/>
        <c:tickLblPos val="nextTo"/>
        <c:crossAx val="24299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Sheet2!$B$32</c:f>
              <c:strCache>
                <c:ptCount val="1"/>
                <c:pt idx="0">
                  <c:v>Pay Difference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Sheet2!$C$31:$G$31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Sheet2!$C$32:$G$32</c:f>
              <c:numCache>
                <c:formatCode>[$€-2]\ #,##0;[Red]\-[$€-2]\ #,##0</c:formatCode>
                <c:ptCount val="5"/>
                <c:pt idx="0">
                  <c:v>9606</c:v>
                </c:pt>
                <c:pt idx="1">
                  <c:v>9740</c:v>
                </c:pt>
                <c:pt idx="2">
                  <c:v>9680</c:v>
                </c:pt>
                <c:pt idx="3">
                  <c:v>8065</c:v>
                </c:pt>
                <c:pt idx="4">
                  <c:v>7173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23200"/>
        <c:axId val="62006400"/>
      </c:barChart>
      <c:lineChart>
        <c:grouping val="standard"/>
        <c:varyColors val="0"/>
        <c:ser>
          <c:idx val="1"/>
          <c:order val="1"/>
          <c:tx>
            <c:strRef>
              <c:f>Sheet2!$B$33</c:f>
              <c:strCache>
                <c:ptCount val="1"/>
                <c:pt idx="0">
                  <c:v>As a % of Female Median pay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marker>
            <c:spPr>
              <a:solidFill>
                <a:schemeClr val="bg2">
                  <a:lumMod val="10000"/>
                </a:schemeClr>
              </a:solidFill>
            </c:spPr>
          </c:marker>
          <c:dPt>
            <c:idx val="1"/>
            <c:marker>
              <c:symbol val="circle"/>
              <c:size val="7"/>
              <c:spPr>
                <a:solidFill>
                  <a:schemeClr val="bg2">
                    <a:lumMod val="10000"/>
                  </a:schemeClr>
                </a:solidFill>
                <a:ln>
                  <a:noFill/>
                </a:ln>
              </c:spPr>
            </c:marker>
            <c:bubble3D val="0"/>
          </c:dPt>
          <c:cat>
            <c:numRef>
              <c:f>Sheet2!$C$31:$G$31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Sheet2!$C$33:$G$33</c:f>
              <c:numCache>
                <c:formatCode>0%</c:formatCode>
                <c:ptCount val="5"/>
                <c:pt idx="0">
                  <c:v>0.44</c:v>
                </c:pt>
                <c:pt idx="1">
                  <c:v>0.39600000000000002</c:v>
                </c:pt>
                <c:pt idx="2">
                  <c:v>0.36799999999999999</c:v>
                </c:pt>
                <c:pt idx="3">
                  <c:v>0.309</c:v>
                </c:pt>
                <c:pt idx="4">
                  <c:v>0.28299999999999997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09728"/>
        <c:axId val="62007936"/>
      </c:lineChart>
      <c:catAx>
        <c:axId val="1691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006400"/>
        <c:crosses val="autoZero"/>
        <c:auto val="1"/>
        <c:lblAlgn val="ctr"/>
        <c:lblOffset val="100"/>
        <c:noMultiLvlLbl val="0"/>
      </c:catAx>
      <c:valAx>
        <c:axId val="62006400"/>
        <c:scaling>
          <c:orientation val="minMax"/>
        </c:scaling>
        <c:delete val="0"/>
        <c:axPos val="l"/>
        <c:majorGridlines/>
        <c:numFmt formatCode="[$€-2]\ #,##0;[Red]\-[$€-2]\ #,##0" sourceLinked="1"/>
        <c:majorTickMark val="out"/>
        <c:minorTickMark val="none"/>
        <c:tickLblPos val="nextTo"/>
        <c:crossAx val="169123200"/>
        <c:crosses val="autoZero"/>
        <c:crossBetween val="between"/>
      </c:valAx>
      <c:valAx>
        <c:axId val="6200793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62009728"/>
        <c:crosses val="max"/>
        <c:crossBetween val="between"/>
      </c:valAx>
      <c:catAx>
        <c:axId val="62009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0079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Sheet2!$B$23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cat>
            <c:numRef>
              <c:f>Sheet2!$C$22:$G$22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Sheet2!$C$23:$G$23</c:f>
              <c:numCache>
                <c:formatCode>0.00</c:formatCode>
                <c:ptCount val="5"/>
                <c:pt idx="0">
                  <c:v>0.39710000000000001</c:v>
                </c:pt>
                <c:pt idx="1">
                  <c:v>0.37040000000000001</c:v>
                </c:pt>
                <c:pt idx="2">
                  <c:v>0.36430000000000001</c:v>
                </c:pt>
                <c:pt idx="3">
                  <c:v>0.36890000000000001</c:v>
                </c:pt>
                <c:pt idx="4">
                  <c:v>0.38159999999999999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Sheet2!$B$24</c:f>
              <c:strCache>
                <c:ptCount val="1"/>
                <c:pt idx="0">
                  <c:v>Male</c:v>
                </c:pt>
              </c:strCache>
            </c:strRef>
          </c:tx>
          <c:spPr>
            <a:ln w="3810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Sheet2!$C$22:$G$22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Sheet2!$C$24:$G$24</c:f>
              <c:numCache>
                <c:formatCode>0.00</c:formatCode>
                <c:ptCount val="5"/>
                <c:pt idx="0">
                  <c:v>0.379</c:v>
                </c:pt>
                <c:pt idx="1">
                  <c:v>0.35399999999999998</c:v>
                </c:pt>
                <c:pt idx="2">
                  <c:v>0.35049999999999998</c:v>
                </c:pt>
                <c:pt idx="3">
                  <c:v>0.3624</c:v>
                </c:pt>
                <c:pt idx="4">
                  <c:v>0.38009999999999999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Sheet2!$B$25</c:f>
              <c:strCache>
                <c:ptCount val="1"/>
                <c:pt idx="0">
                  <c:v>Female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Sheet2!$C$22:$G$22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Sheet2!$C$25:$G$25</c:f>
              <c:numCache>
                <c:formatCode>0.00</c:formatCode>
                <c:ptCount val="5"/>
                <c:pt idx="0">
                  <c:v>0.39369999999999999</c:v>
                </c:pt>
                <c:pt idx="1">
                  <c:v>0.36449999999999999</c:v>
                </c:pt>
                <c:pt idx="2">
                  <c:v>0.35799999999999998</c:v>
                </c:pt>
                <c:pt idx="3">
                  <c:v>0.35899999999999999</c:v>
                </c:pt>
                <c:pt idx="4">
                  <c:v>0.3669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38816"/>
        <c:axId val="183540352"/>
      </c:lineChart>
      <c:catAx>
        <c:axId val="1835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3540352"/>
        <c:crosses val="autoZero"/>
        <c:auto val="1"/>
        <c:lblAlgn val="ctr"/>
        <c:lblOffset val="100"/>
        <c:noMultiLvlLbl val="0"/>
      </c:catAx>
      <c:valAx>
        <c:axId val="18354035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83538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7292-043A-424D-BE2C-B8081C493AA8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0390-6ABA-4922-8EC9-97FF4D768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3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3AE22-E340-4A85-BA64-1E0751CEBF29}" type="datetimeFigureOut">
              <a:rPr lang="en-IE" smtClean="0"/>
              <a:t>17/04/2015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69139-4869-4E30-B06E-40358AB078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72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613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072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81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7368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4035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519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5574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1831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5962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002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06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0184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627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6331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0331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2788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922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241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521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633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112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14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6713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69139-4869-4E30-B06E-40358AB0780A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58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1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oirin.mccarthy@ucc.i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3950564"/>
            <a:ext cx="7867700" cy="1648958"/>
          </a:xfrm>
        </p:spPr>
        <p:txBody>
          <a:bodyPr>
            <a:normAutofit fontScale="90000"/>
          </a:bodyPr>
          <a:lstStyle/>
          <a:p>
            <a:r>
              <a:rPr lang="en-GB" sz="3200" b="1" i="1" dirty="0"/>
              <a:t>Insights into worker displacement, job flows and income inequality in Ireland using job churn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b="1" dirty="0" err="1" smtClean="0"/>
              <a:t>Ms.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Nóirín</a:t>
            </a:r>
            <a:r>
              <a:rPr lang="en-GB" sz="1800" b="1" dirty="0" smtClean="0"/>
              <a:t> McCarthy</a:t>
            </a:r>
          </a:p>
          <a:p>
            <a:r>
              <a:rPr lang="en-GB" sz="1800" b="1" dirty="0" smtClean="0"/>
              <a:t>School of Economics, University College Cork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864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54435"/>
          </a:xfrm>
        </p:spPr>
        <p:txBody>
          <a:bodyPr>
            <a:normAutofit/>
          </a:bodyPr>
          <a:lstStyle/>
          <a:p>
            <a:r>
              <a:rPr lang="en-GB" sz="2800" b="1" dirty="0"/>
              <a:t>The impact of displacement on the earnings of workers in Ireland </a:t>
            </a:r>
            <a:r>
              <a:rPr lang="en-GB" sz="2800" b="1" dirty="0" smtClean="0"/>
              <a:t> -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5033" y="1547409"/>
            <a:ext cx="842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</a:t>
            </a:r>
            <a:r>
              <a:rPr lang="en-GB" b="1" dirty="0" smtClean="0"/>
              <a:t>Earnings </a:t>
            </a:r>
            <a:r>
              <a:rPr lang="en-GB" b="1" dirty="0"/>
              <a:t>losses of displaced workers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4166" y="1947865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(b) Mass Layoff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0442" y="1926987"/>
            <a:ext cx="186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(a) Closure </a:t>
            </a:r>
            <a:endParaRPr lang="en-GB" b="1" dirty="0"/>
          </a:p>
        </p:txBody>
      </p:sp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" y="2392326"/>
            <a:ext cx="4944138" cy="362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36" y="2317197"/>
            <a:ext cx="4505978" cy="359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0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54435"/>
          </a:xfrm>
        </p:spPr>
        <p:txBody>
          <a:bodyPr>
            <a:normAutofit/>
          </a:bodyPr>
          <a:lstStyle/>
          <a:p>
            <a:r>
              <a:rPr lang="en-GB" sz="2800" b="1" dirty="0"/>
              <a:t>The impact of displacement on the earnings of workers in Ireland </a:t>
            </a:r>
            <a:r>
              <a:rPr lang="en-GB" sz="2800" b="1" dirty="0" smtClean="0"/>
              <a:t> -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05043" y="1547409"/>
            <a:ext cx="842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Earnings </a:t>
            </a:r>
            <a:r>
              <a:rPr lang="en-GB" b="1" dirty="0"/>
              <a:t>losses of displaced workers pre and post 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4166" y="1947865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(b) Mass Layoff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0442" y="1926987"/>
            <a:ext cx="186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(a) Closure </a:t>
            </a:r>
            <a:endParaRPr lang="en-GB" b="1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5" y="2296319"/>
            <a:ext cx="4561912" cy="374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84" y="2296319"/>
            <a:ext cx="4646427" cy="3774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The impact of displacement on the earnings of workers in Ireland  - Some findings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Displacement increased over the period in </a:t>
            </a:r>
            <a:r>
              <a:rPr lang="en-GB" dirty="0" smtClean="0"/>
              <a:t>question.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appears that those displaced due to mass-layoff are more adversely </a:t>
            </a:r>
            <a:r>
              <a:rPr lang="en-GB" dirty="0" smtClean="0"/>
              <a:t>impacted.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Other areas under investigation</a:t>
            </a:r>
          </a:p>
          <a:p>
            <a:pPr lvl="1"/>
            <a:r>
              <a:rPr lang="en-GB" dirty="0" smtClean="0"/>
              <a:t>The role of </a:t>
            </a:r>
            <a:r>
              <a:rPr lang="en-GB" b="1" dirty="0" smtClean="0"/>
              <a:t>nationality</a:t>
            </a:r>
            <a:r>
              <a:rPr lang="en-GB" dirty="0" smtClean="0"/>
              <a:t> and earnings losses.</a:t>
            </a:r>
          </a:p>
          <a:p>
            <a:pPr marL="3429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Those who </a:t>
            </a:r>
            <a:r>
              <a:rPr lang="en-GB" b="1" dirty="0" smtClean="0"/>
              <a:t>switch versus stay </a:t>
            </a:r>
            <a:r>
              <a:rPr lang="en-GB" dirty="0" smtClean="0"/>
              <a:t>in the same industry following displacement and earnings losses.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/>
              <a:t>Employment earnings inequality in Ireland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7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/>
              <a:t>Employment earnings inequality in Ireland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Why study income inequality?</a:t>
            </a:r>
          </a:p>
          <a:p>
            <a:r>
              <a:rPr lang="en-IE" sz="2400" dirty="0"/>
              <a:t>Wilkinson and Pickett (2010) contend that countries with higher levels of income inequality are more likely to also suffer from a wide range of social problems including:</a:t>
            </a:r>
          </a:p>
          <a:p>
            <a:pPr lvl="1"/>
            <a:r>
              <a:rPr lang="en-IE" sz="2000" dirty="0"/>
              <a:t>poorer educational </a:t>
            </a:r>
            <a:r>
              <a:rPr lang="en-IE" sz="2000" dirty="0" smtClean="0"/>
              <a:t>achievement</a:t>
            </a:r>
          </a:p>
          <a:p>
            <a:pPr marL="342900" lvl="1" indent="0">
              <a:buNone/>
            </a:pPr>
            <a:endParaRPr lang="en-IE" sz="2000" dirty="0"/>
          </a:p>
          <a:p>
            <a:pPr lvl="1"/>
            <a:r>
              <a:rPr lang="en-IE" sz="2000" dirty="0"/>
              <a:t>lower life expectancy and other inferior health </a:t>
            </a:r>
            <a:r>
              <a:rPr lang="en-IE" sz="2000" dirty="0" smtClean="0"/>
              <a:t>outcomes</a:t>
            </a:r>
          </a:p>
          <a:p>
            <a:pPr marL="342900" lvl="1" indent="0">
              <a:buNone/>
            </a:pPr>
            <a:endParaRPr lang="en-IE" sz="2000" dirty="0"/>
          </a:p>
          <a:p>
            <a:pPr lvl="1"/>
            <a:r>
              <a:rPr lang="en-IE" sz="2000" dirty="0"/>
              <a:t>higher levels of violence and crime</a:t>
            </a:r>
          </a:p>
          <a:p>
            <a:endParaRPr lang="en-IE" sz="2400" dirty="0"/>
          </a:p>
          <a:p>
            <a:endParaRPr lang="en-IE" sz="23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/>
              <a:t>Employment earnings inequality in Ireland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 smtClean="0"/>
              <a:t>Job churn data</a:t>
            </a:r>
          </a:p>
          <a:p>
            <a:pPr lvl="0"/>
            <a:endParaRPr lang="en-GB" dirty="0"/>
          </a:p>
          <a:p>
            <a:r>
              <a:rPr lang="en-IE" dirty="0"/>
              <a:t>Sample of 1,406,901 individuals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/>
              <a:t>All individuals have a </a:t>
            </a:r>
            <a:r>
              <a:rPr lang="en-IE" dirty="0" smtClean="0"/>
              <a:t>P35 return submitted </a:t>
            </a:r>
            <a:r>
              <a:rPr lang="en-IE" dirty="0"/>
              <a:t>for all years in the study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/>
              <a:t>Measuring earnings inequality: The Gini Coefficient.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2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2780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Employment earnings inequality in </a:t>
            </a:r>
            <a:r>
              <a:rPr lang="en-GB" sz="2800" b="1" dirty="0" smtClean="0"/>
              <a:t>Ireland –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60629" y="1447060"/>
            <a:ext cx="7776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/>
              <a:t>Median Pay (including by gender) for the period 2006 to 2010</a:t>
            </a:r>
            <a:endParaRPr lang="en-GB" sz="1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2962"/>
              </p:ext>
            </p:extLst>
          </p:nvPr>
        </p:nvGraphicFramePr>
        <p:xfrm>
          <a:off x="838200" y="1979613"/>
          <a:ext cx="909637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47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2780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Employment earnings inequality in </a:t>
            </a:r>
            <a:r>
              <a:rPr lang="en-GB" sz="2800" b="1" dirty="0" smtClean="0"/>
              <a:t>Ireland –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60629" y="1447060"/>
            <a:ext cx="7776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Male/Female Earnings </a:t>
            </a:r>
            <a:r>
              <a:rPr lang="en-IE" sz="1400" b="1" dirty="0" smtClean="0"/>
              <a:t>Differential  (2006 </a:t>
            </a:r>
            <a:r>
              <a:rPr lang="en-IE" sz="1400" b="1" dirty="0"/>
              <a:t>to 2010)</a:t>
            </a:r>
            <a:endParaRPr lang="en-GB" sz="1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600810"/>
              </p:ext>
            </p:extLst>
          </p:nvPr>
        </p:nvGraphicFramePr>
        <p:xfrm>
          <a:off x="270029" y="1754837"/>
          <a:ext cx="8767439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6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2780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Employment earnings inequality in </a:t>
            </a:r>
            <a:r>
              <a:rPr lang="en-GB" sz="2800" b="1" dirty="0" smtClean="0"/>
              <a:t>Ireland –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60629" y="1447060"/>
            <a:ext cx="7776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Earnings Inequality (including by gender) from 2006 to 2010</a:t>
            </a:r>
            <a:endParaRPr lang="en-GB" sz="1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934457"/>
              </p:ext>
            </p:extLst>
          </p:nvPr>
        </p:nvGraphicFramePr>
        <p:xfrm>
          <a:off x="838200" y="1727200"/>
          <a:ext cx="9096375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3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27802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Employment earnings inequality in </a:t>
            </a:r>
            <a:r>
              <a:rPr lang="en-GB" sz="2400" b="1" dirty="0" smtClean="0"/>
              <a:t>Ireland – Some Findings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60629" y="1262394"/>
            <a:ext cx="777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Median Pay by Earnings Quintile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7" y="1727200"/>
            <a:ext cx="8886548" cy="48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 churn data &amp; Research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b="1" dirty="0" smtClean="0"/>
          </a:p>
          <a:p>
            <a:r>
              <a:rPr lang="en-GB" sz="2800" b="1" dirty="0" smtClean="0"/>
              <a:t>The impact of displacement on the earnings of workers in Ireland </a:t>
            </a:r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en-GB" sz="2800" b="1" dirty="0"/>
              <a:t>Employment earnings inequality in Ireland</a:t>
            </a:r>
          </a:p>
          <a:p>
            <a:endParaRPr lang="en-GB" sz="2800" b="1" dirty="0" smtClean="0"/>
          </a:p>
          <a:p>
            <a:r>
              <a:rPr lang="en-GB" sz="2800" b="1" dirty="0"/>
              <a:t>Job flows in the Irish labour market 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214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For those in employment throughout the period </a:t>
            </a:r>
            <a:r>
              <a:rPr lang="en-IE" dirty="0" smtClean="0"/>
              <a:t>median, </a:t>
            </a:r>
            <a:r>
              <a:rPr lang="en-IE" dirty="0"/>
              <a:t>earnings increased to 2008 and fell (by a smaller amount) from 2008 to 2010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The economic recession in Ireland has led to increased employment income inequality among individuals.  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A gender pay gap exists in Ireland but has diminished over the study period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Very </a:t>
            </a:r>
            <a:r>
              <a:rPr lang="en-IE" dirty="0"/>
              <a:t>few individuals see a dramatic change (move of more than one quintile) in their quintile position.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3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000" b="1" dirty="0" smtClean="0"/>
          </a:p>
          <a:p>
            <a:pPr marL="0" indent="0" algn="ctr">
              <a:buNone/>
            </a:pPr>
            <a:r>
              <a:rPr lang="en-GB" sz="6000" b="1" dirty="0" smtClean="0"/>
              <a:t>Job </a:t>
            </a:r>
            <a:r>
              <a:rPr lang="en-GB" sz="6000" b="1" dirty="0"/>
              <a:t>flows </a:t>
            </a:r>
            <a:r>
              <a:rPr lang="en-GB" sz="6000" b="1" dirty="0" smtClean="0"/>
              <a:t>&amp; the </a:t>
            </a:r>
            <a:r>
              <a:rPr lang="en-GB" sz="6000" b="1" dirty="0"/>
              <a:t>Irish labour market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8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Job flows &amp; the Irish labour market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area of investigation</a:t>
            </a:r>
          </a:p>
          <a:p>
            <a:pPr lvl="1"/>
            <a:r>
              <a:rPr lang="en-GB" dirty="0" smtClean="0"/>
              <a:t>The relationship between international trade and job creation and job destruction rates.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How?  </a:t>
            </a:r>
            <a:r>
              <a:rPr lang="en-GB" dirty="0" smtClean="0"/>
              <a:t>Link to Census of Industrial Production data.</a:t>
            </a:r>
          </a:p>
          <a:p>
            <a:pPr lvl="1"/>
            <a:endParaRPr lang="en-GB" dirty="0" smtClean="0"/>
          </a:p>
          <a:p>
            <a:pPr lvl="1"/>
            <a:r>
              <a:rPr lang="en-IE" b="1" dirty="0" smtClean="0"/>
              <a:t>Preliminary Findings</a:t>
            </a:r>
            <a:endParaRPr lang="en-IE" b="1" dirty="0"/>
          </a:p>
          <a:p>
            <a:pPr lvl="2"/>
            <a:r>
              <a:rPr lang="en-IE" sz="1600" dirty="0" smtClean="0"/>
              <a:t>Those </a:t>
            </a:r>
            <a:r>
              <a:rPr lang="en-IE" sz="1600" dirty="0"/>
              <a:t>who did engage in some exporting or importing activity had </a:t>
            </a:r>
            <a:r>
              <a:rPr lang="en-IE" sz="1600" b="1" dirty="0" smtClean="0"/>
              <a:t>higher</a:t>
            </a:r>
            <a:r>
              <a:rPr lang="en-IE" sz="1600" dirty="0" smtClean="0"/>
              <a:t> </a:t>
            </a:r>
            <a:r>
              <a:rPr lang="en-IE" sz="1600" dirty="0"/>
              <a:t>mean </a:t>
            </a:r>
            <a:r>
              <a:rPr lang="en-IE" sz="1600" dirty="0" smtClean="0"/>
              <a:t>employment.</a:t>
            </a:r>
          </a:p>
          <a:p>
            <a:pPr lvl="2"/>
            <a:r>
              <a:rPr lang="en-IE" sz="1600" dirty="0" smtClean="0"/>
              <a:t>The employment </a:t>
            </a:r>
            <a:r>
              <a:rPr lang="en-IE" sz="1600" dirty="0"/>
              <a:t>growth rate was </a:t>
            </a:r>
            <a:r>
              <a:rPr lang="en-IE" sz="1600" b="1" dirty="0"/>
              <a:t>negative</a:t>
            </a:r>
            <a:r>
              <a:rPr lang="en-IE" sz="1600" dirty="0"/>
              <a:t> over the period </a:t>
            </a:r>
            <a:r>
              <a:rPr lang="en-IE" sz="1600" dirty="0" smtClean="0"/>
              <a:t>2008-2010, </a:t>
            </a:r>
            <a:r>
              <a:rPr lang="en-IE" sz="1600" dirty="0"/>
              <a:t>it is </a:t>
            </a:r>
            <a:r>
              <a:rPr lang="en-IE" sz="1600" b="1" dirty="0"/>
              <a:t>less negative </a:t>
            </a:r>
            <a:r>
              <a:rPr lang="en-IE" sz="1600" dirty="0"/>
              <a:t>for </a:t>
            </a:r>
            <a:r>
              <a:rPr lang="en-IE" sz="1600" dirty="0" smtClean="0"/>
              <a:t>exporters compared </a:t>
            </a:r>
            <a:r>
              <a:rPr lang="en-IE" sz="1600" dirty="0"/>
              <a:t>to </a:t>
            </a:r>
            <a:r>
              <a:rPr lang="en-IE" sz="1600" dirty="0" smtClean="0"/>
              <a:t>non-exporters.</a:t>
            </a:r>
          </a:p>
          <a:p>
            <a:pPr marL="342900" lvl="1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50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would like to acknowledge the support of my PhD supervisor </a:t>
            </a:r>
            <a:r>
              <a:rPr lang="en-GB" dirty="0" err="1" smtClean="0"/>
              <a:t>Prof.</a:t>
            </a:r>
            <a:r>
              <a:rPr lang="en-GB" dirty="0" smtClean="0"/>
              <a:t> Peter Wright, Economics Department, University of Sheffield.</a:t>
            </a:r>
          </a:p>
          <a:p>
            <a:endParaRPr lang="en-GB" dirty="0"/>
          </a:p>
          <a:p>
            <a:r>
              <a:rPr lang="en-GB" dirty="0" smtClean="0"/>
              <a:t>I would also like to acknowledge the support of </a:t>
            </a:r>
            <a:r>
              <a:rPr lang="en-GB" u="sng" dirty="0" smtClean="0"/>
              <a:t>PublicPolciy.ie</a:t>
            </a:r>
            <a:r>
              <a:rPr lang="en-GB" dirty="0" smtClean="0"/>
              <a:t> who funded the study on “</a:t>
            </a:r>
            <a:r>
              <a:rPr lang="en-GB" i="1" dirty="0" smtClean="0"/>
              <a:t>Employment </a:t>
            </a:r>
            <a:r>
              <a:rPr lang="en-GB" i="1" dirty="0"/>
              <a:t>earnings inequality in </a:t>
            </a:r>
            <a:r>
              <a:rPr lang="en-GB" i="1" dirty="0" smtClean="0"/>
              <a:t>Ireland</a:t>
            </a:r>
            <a:r>
              <a:rPr lang="en-GB" dirty="0" smtClean="0"/>
              <a:t>” as well as co-authors </a:t>
            </a:r>
            <a:r>
              <a:rPr lang="en-GB" dirty="0" err="1" smtClean="0"/>
              <a:t>Ms.</a:t>
            </a:r>
            <a:r>
              <a:rPr lang="en-GB" dirty="0" smtClean="0"/>
              <a:t> Marie </a:t>
            </a:r>
            <a:r>
              <a:rPr lang="en-GB" dirty="0"/>
              <a:t>O’Connor, </a:t>
            </a:r>
            <a:r>
              <a:rPr lang="en-GB" dirty="0" err="1" smtClean="0"/>
              <a:t>Dr.</a:t>
            </a:r>
            <a:r>
              <a:rPr lang="en-GB" dirty="0" smtClean="0"/>
              <a:t> Meadhbh </a:t>
            </a:r>
            <a:r>
              <a:rPr lang="en-GB" dirty="0"/>
              <a:t>Sherman and </a:t>
            </a:r>
            <a:r>
              <a:rPr lang="en-GB" dirty="0" err="1" smtClean="0"/>
              <a:t>Dr.</a:t>
            </a:r>
            <a:r>
              <a:rPr lang="en-GB" dirty="0" smtClean="0"/>
              <a:t> Declan Jordan, School </a:t>
            </a:r>
            <a:r>
              <a:rPr lang="en-GB" dirty="0"/>
              <a:t>of Economics, University College </a:t>
            </a:r>
            <a:r>
              <a:rPr lang="en-GB" dirty="0" smtClean="0"/>
              <a:t>Cork.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4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Thank you for your </a:t>
            </a:r>
            <a:r>
              <a:rPr lang="en-GB" sz="5400" dirty="0" smtClean="0"/>
              <a:t>attention</a:t>
            </a:r>
          </a:p>
          <a:p>
            <a:pPr marL="0" indent="0" algn="ctr">
              <a:buNone/>
            </a:pPr>
            <a:endParaRPr lang="en-GB" sz="4800" b="1" dirty="0" smtClean="0"/>
          </a:p>
          <a:p>
            <a:pPr marL="0" indent="0">
              <a:buNone/>
            </a:pPr>
            <a:endParaRPr lang="en-GB" sz="4800" b="1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Ms </a:t>
            </a:r>
            <a:r>
              <a:rPr lang="en-GB" sz="1600" dirty="0" err="1" smtClean="0"/>
              <a:t>Nóirín</a:t>
            </a:r>
            <a:r>
              <a:rPr lang="en-GB" sz="1600" dirty="0" smtClean="0"/>
              <a:t> McCarthy, </a:t>
            </a:r>
            <a:r>
              <a:rPr lang="en-GB" sz="1600" dirty="0"/>
              <a:t>School of Economics, UCC</a:t>
            </a:r>
          </a:p>
          <a:p>
            <a:pPr marL="0" indent="0">
              <a:buNone/>
            </a:pPr>
            <a:r>
              <a:rPr lang="en-GB" sz="1600" dirty="0"/>
              <a:t>Email: </a:t>
            </a:r>
            <a:r>
              <a:rPr lang="en-GB" sz="1600" dirty="0" smtClean="0">
                <a:hlinkClick r:id="rId3"/>
              </a:rPr>
              <a:t>noirin.mccarthy@ucc.ie</a:t>
            </a:r>
            <a:r>
              <a:rPr lang="en-GB" sz="1600" dirty="0" smtClean="0"/>
              <a:t> </a:t>
            </a:r>
            <a:endParaRPr lang="en-GB" sz="1600" dirty="0"/>
          </a:p>
          <a:p>
            <a:pPr marL="0" indent="0">
              <a:buNone/>
            </a:pP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4392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b="1" dirty="0"/>
              <a:t>The impact of displacement on the earnings of workers in Ireland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2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The impact of displacement on the earnings of workers in Ireland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Dramatic changes in the Irish economy</a:t>
            </a:r>
          </a:p>
          <a:p>
            <a:r>
              <a:rPr lang="en-GB" dirty="0"/>
              <a:t>Increase in the unemployment rate  - 14% in 2011</a:t>
            </a:r>
          </a:p>
          <a:p>
            <a:r>
              <a:rPr lang="en-GB" dirty="0"/>
              <a:t>Slow down in economic growth </a:t>
            </a:r>
          </a:p>
          <a:p>
            <a:r>
              <a:rPr lang="en-GB" dirty="0"/>
              <a:t>Many workers became </a:t>
            </a:r>
            <a:r>
              <a:rPr lang="en-GB" b="1" dirty="0"/>
              <a:t>displaced</a:t>
            </a:r>
            <a:r>
              <a:rPr lang="en-GB" dirty="0"/>
              <a:t> from their employers</a:t>
            </a:r>
          </a:p>
          <a:p>
            <a:pPr lvl="1"/>
            <a:r>
              <a:rPr lang="en-GB" b="1" dirty="0"/>
              <a:t>Firm closure</a:t>
            </a:r>
          </a:p>
          <a:p>
            <a:pPr lvl="1"/>
            <a:r>
              <a:rPr lang="en-GB" b="1" dirty="0"/>
              <a:t>Mass Layoff</a:t>
            </a:r>
          </a:p>
          <a:p>
            <a:r>
              <a:rPr lang="en-GB" b="1" dirty="0" smtClean="0"/>
              <a:t>Issues </a:t>
            </a:r>
          </a:p>
          <a:p>
            <a:pPr lvl="1"/>
            <a:r>
              <a:rPr lang="en-GB" dirty="0" smtClean="0"/>
              <a:t>Earnings losses of displaced workers.</a:t>
            </a:r>
          </a:p>
          <a:p>
            <a:pPr lvl="1"/>
            <a:r>
              <a:rPr lang="en-GB" dirty="0" smtClean="0"/>
              <a:t>How </a:t>
            </a:r>
            <a:r>
              <a:rPr lang="en-GB" b="1" dirty="0"/>
              <a:t>firm-based</a:t>
            </a:r>
            <a:r>
              <a:rPr lang="en-GB" dirty="0"/>
              <a:t> and </a:t>
            </a:r>
            <a:r>
              <a:rPr lang="en-GB" b="1" dirty="0"/>
              <a:t>person-based</a:t>
            </a:r>
            <a:r>
              <a:rPr lang="en-GB" dirty="0"/>
              <a:t> characteristics are related to earnings losses of displaced </a:t>
            </a:r>
            <a:r>
              <a:rPr lang="en-GB" dirty="0" smtClean="0"/>
              <a:t>workers.</a:t>
            </a:r>
            <a:endParaRPr lang="en-GB" dirty="0"/>
          </a:p>
          <a:p>
            <a:pPr lvl="1"/>
            <a:r>
              <a:rPr lang="en-GB" dirty="0"/>
              <a:t>How does the </a:t>
            </a:r>
            <a:r>
              <a:rPr lang="en-GB" b="1" dirty="0" smtClean="0"/>
              <a:t>industry</a:t>
            </a:r>
            <a:r>
              <a:rPr lang="en-GB" dirty="0" smtClean="0"/>
              <a:t> </a:t>
            </a:r>
            <a:r>
              <a:rPr lang="en-GB" dirty="0"/>
              <a:t>a displaced worker finds re-employment in impact on their </a:t>
            </a:r>
            <a:r>
              <a:rPr lang="en-GB" dirty="0" smtClean="0"/>
              <a:t>earnings?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/>
              <a:t>The impact of displacement on the earnings of workers in Ireland </a:t>
            </a:r>
            <a:endParaRPr lang="en-GB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8" y="2141465"/>
            <a:ext cx="9235464" cy="423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Displaced </a:t>
            </a:r>
            <a:r>
              <a:rPr lang="en-GB" dirty="0"/>
              <a:t>individuals </a:t>
            </a:r>
            <a:r>
              <a:rPr lang="en-GB" b="1" dirty="0"/>
              <a:t>matched</a:t>
            </a:r>
            <a:r>
              <a:rPr lang="en-GB" dirty="0"/>
              <a:t> with non-displaced individuals with similar propensity to be displaced.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probit model is used;</a:t>
            </a:r>
          </a:p>
          <a:p>
            <a:pPr lvl="1"/>
            <a:r>
              <a:rPr lang="en-GB" dirty="0" smtClean="0"/>
              <a:t>Nearest Neighbour matching, </a:t>
            </a:r>
          </a:p>
          <a:p>
            <a:pPr lvl="1"/>
            <a:r>
              <a:rPr lang="en-GB" dirty="0" smtClean="0"/>
              <a:t>Without replacement,</a:t>
            </a:r>
          </a:p>
          <a:p>
            <a:pPr lvl="1"/>
            <a:r>
              <a:rPr lang="en-GB" dirty="0" smtClean="0"/>
              <a:t>Caliper to ensure the closeness of the matches.</a:t>
            </a:r>
          </a:p>
          <a:p>
            <a:pPr marL="342900" lvl="1" indent="0">
              <a:buNone/>
            </a:pPr>
            <a:endParaRPr lang="en-GB" dirty="0" smtClean="0"/>
          </a:p>
          <a:p>
            <a:r>
              <a:rPr lang="en-GB" dirty="0" smtClean="0"/>
              <a:t>Common Support &amp; Balancing tests performed.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7381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The impact of displacement on the earnings of workers in Ireland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9340" y="1325157"/>
            <a:ext cx="852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Methodology – Propensity score matching </a:t>
            </a:r>
          </a:p>
        </p:txBody>
      </p:sp>
    </p:spTree>
    <p:extLst>
      <p:ext uri="{BB962C8B-B14F-4D97-AF65-F5344CB8AC3E}">
        <p14:creationId xmlns:p14="http://schemas.microsoft.com/office/powerpoint/2010/main" val="18770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 impact of displacement on the earnings of workers in Ireland </a:t>
            </a:r>
            <a:r>
              <a:rPr lang="en-GB" sz="2800" b="1" dirty="0" smtClean="0"/>
              <a:t> -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5033" y="1622870"/>
            <a:ext cx="842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 numbers </a:t>
            </a:r>
            <a:r>
              <a:rPr lang="en-GB" sz="2000" b="1" dirty="0" smtClean="0"/>
              <a:t>displaced (matched), </a:t>
            </a:r>
            <a:r>
              <a:rPr lang="en-GB" sz="2000" b="1" dirty="0"/>
              <a:t>2005-2010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14" y="2219416"/>
            <a:ext cx="9508322" cy="379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54435"/>
          </a:xfrm>
        </p:spPr>
        <p:txBody>
          <a:bodyPr>
            <a:normAutofit/>
          </a:bodyPr>
          <a:lstStyle/>
          <a:p>
            <a:r>
              <a:rPr lang="en-GB" sz="2800" b="1" dirty="0"/>
              <a:t>The impact of displacement on the earnings of workers in Ireland </a:t>
            </a:r>
            <a:r>
              <a:rPr lang="en-GB" sz="2800" b="1" dirty="0" smtClean="0"/>
              <a:t> -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5033" y="1356539"/>
            <a:ext cx="842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The Probability of Employment</a:t>
            </a:r>
            <a:endParaRPr lang="en-GB" sz="2000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1" y="2037047"/>
            <a:ext cx="4331626" cy="342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49" y="2014101"/>
            <a:ext cx="4563122" cy="34978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12527" y="1644769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(b) Mass Layoff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5033" y="1756649"/>
            <a:ext cx="186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(a) Closure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41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154435"/>
          </a:xfrm>
        </p:spPr>
        <p:txBody>
          <a:bodyPr>
            <a:normAutofit/>
          </a:bodyPr>
          <a:lstStyle/>
          <a:p>
            <a:r>
              <a:rPr lang="en-GB" sz="2800" b="1" dirty="0"/>
              <a:t>The impact of displacement on the earnings of workers in Ireland </a:t>
            </a:r>
            <a:r>
              <a:rPr lang="en-GB" sz="2800" b="1" dirty="0" smtClean="0"/>
              <a:t> - Some findings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5033" y="1356539"/>
            <a:ext cx="84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</a:t>
            </a:r>
            <a:r>
              <a:rPr lang="en-GB" b="1" dirty="0" smtClean="0"/>
              <a:t>Probability </a:t>
            </a:r>
            <a:r>
              <a:rPr lang="en-GB" b="1" dirty="0"/>
              <a:t>of E</a:t>
            </a:r>
            <a:r>
              <a:rPr lang="en-GB" b="1" dirty="0" smtClean="0"/>
              <a:t>mployment </a:t>
            </a:r>
            <a:r>
              <a:rPr lang="en-GB" b="1" dirty="0"/>
              <a:t>of displaced 26-35 year olds and displaced 56-64 year olds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4166" y="2221818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(b) Mass Layoff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0442" y="2221818"/>
            <a:ext cx="186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(a) Closure </a:t>
            </a:r>
            <a:endParaRPr lang="en-GB" b="1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4" y="2591150"/>
            <a:ext cx="5117343" cy="374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7" y="2591150"/>
            <a:ext cx="4465675" cy="3628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C Branded Template WideScreen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DD1016B-A062-47D3-A514-FD961C1035A9}" vid="{FB26B872-2414-4D25-9954-246455431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UCC Branded Template WideScreen2013</Template>
  <TotalTime>595</TotalTime>
  <Words>861</Words>
  <Application>Microsoft Office PowerPoint</Application>
  <PresentationFormat>Custom</PresentationFormat>
  <Paragraphs>141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UCC Branded Template WideScreen2013</vt:lpstr>
      <vt:lpstr>Insights into worker displacement, job flows and income inequality in Ireland using job churn data</vt:lpstr>
      <vt:lpstr>Job churn data &amp; Research areas</vt:lpstr>
      <vt:lpstr>PowerPoint Presentation</vt:lpstr>
      <vt:lpstr>The impact of displacement on the earnings of workers in Ireland </vt:lpstr>
      <vt:lpstr>The impact of displacement on the earnings of workers in Ireland </vt:lpstr>
      <vt:lpstr>The impact of displacement on the earnings of workers in Ireland </vt:lpstr>
      <vt:lpstr>The impact of displacement on the earnings of workers in Ireland  - Some findings </vt:lpstr>
      <vt:lpstr>The impact of displacement on the earnings of workers in Ireland  - Some findings </vt:lpstr>
      <vt:lpstr>The impact of displacement on the earnings of workers in Ireland  - Some findings </vt:lpstr>
      <vt:lpstr>The impact of displacement on the earnings of workers in Ireland  - Some findings </vt:lpstr>
      <vt:lpstr>The impact of displacement on the earnings of workers in Ireland  - Some findings </vt:lpstr>
      <vt:lpstr>The impact of displacement on the earnings of workers in Ireland  - Some findings </vt:lpstr>
      <vt:lpstr>PowerPoint Presentation</vt:lpstr>
      <vt:lpstr>Employment earnings inequality in Ireland</vt:lpstr>
      <vt:lpstr>Employment earnings inequality in Ireland</vt:lpstr>
      <vt:lpstr>Employment earnings inequality in Ireland – Some Findings </vt:lpstr>
      <vt:lpstr>Employment earnings inequality in Ireland – Some Findings </vt:lpstr>
      <vt:lpstr>Employment earnings inequality in Ireland – Some Findings </vt:lpstr>
      <vt:lpstr>Employment earnings inequality in Ireland – Some Findings </vt:lpstr>
      <vt:lpstr>Implications </vt:lpstr>
      <vt:lpstr>PowerPoint Presentation</vt:lpstr>
      <vt:lpstr>Job flows &amp; the Irish labour market </vt:lpstr>
      <vt:lpstr>Acknowledgements</vt:lpstr>
      <vt:lpstr>PowerPoint Presentation</vt:lpstr>
    </vt:vector>
  </TitlesOfParts>
  <Company>University College Cork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into worker displacement, job flows and income inequality in Ireland using job churn data</dc:title>
  <dc:creator>McCarthy, Noirin</dc:creator>
  <cp:lastModifiedBy>Jane O'Brien</cp:lastModifiedBy>
  <cp:revision>35</cp:revision>
  <cp:lastPrinted>2015-04-15T13:59:24Z</cp:lastPrinted>
  <dcterms:created xsi:type="dcterms:W3CDTF">2015-04-13T09:05:28Z</dcterms:created>
  <dcterms:modified xsi:type="dcterms:W3CDTF">2015-04-17T11:58:17Z</dcterms:modified>
</cp:coreProperties>
</file>