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56" r:id="rId3"/>
    <p:sldId id="257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38710" autoAdjust="0"/>
  </p:normalViewPr>
  <p:slideViewPr>
    <p:cSldViewPr>
      <p:cViewPr varScale="1">
        <p:scale>
          <a:sx n="25" d="100"/>
          <a:sy n="25" d="100"/>
        </p:scale>
        <p:origin x="1987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33BDA-0CF2-442C-86AC-A0AD1294A56E}" type="datetimeFigureOut">
              <a:rPr lang="en-IE" smtClean="0"/>
              <a:t>28/05/2015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538AB-2ED7-4270-ABD4-2C2D392053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294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 </a:t>
            </a:r>
          </a:p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538AB-2ED7-4270-ABD4-2C2D392053B0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5515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538AB-2ED7-4270-ABD4-2C2D392053B0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9975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538AB-2ED7-4270-ABD4-2C2D392053B0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91788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538AB-2ED7-4270-ABD4-2C2D392053B0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21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b.ie/media/nsbie/pdfdocs/NSB%20ISS%20Position%20Pap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pa.ie/pdf/Forum_Vol_61_4.pdf" TargetMode="External"/><Relationship Id="rId4" Type="http://schemas.openxmlformats.org/officeDocument/2006/relationships/hyperlink" Target="http://www.nsb.i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4582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4</a:t>
            </a:r>
            <a:r>
              <a:rPr lang="en-IE" b="1" baseline="30000" dirty="0" smtClean="0">
                <a:solidFill>
                  <a:srgbClr val="FF0000"/>
                </a:solidFill>
              </a:rPr>
              <a:t>th</a:t>
            </a:r>
            <a:r>
              <a:rPr lang="en-IE" b="1" dirty="0" smtClean="0">
                <a:solidFill>
                  <a:srgbClr val="FF0000"/>
                </a:solidFill>
              </a:rPr>
              <a:t> Administrative Data Seminar   </a:t>
            </a:r>
            <a:r>
              <a:rPr lang="en-IE" b="1" dirty="0" err="1" smtClean="0"/>
              <a:t>Seminar</a:t>
            </a:r>
            <a:r>
              <a:rPr lang="en-IE" b="1" dirty="0" smtClean="0"/>
              <a:t> </a:t>
            </a:r>
            <a:r>
              <a:rPr lang="en-IE" b="1" dirty="0"/>
              <a:t>Programme</a:t>
            </a:r>
            <a:endParaRPr lang="en-IE" dirty="0"/>
          </a:p>
          <a:p>
            <a:endParaRPr lang="en-IE" dirty="0" smtClean="0"/>
          </a:p>
          <a:p>
            <a:r>
              <a:rPr lang="en-IE" sz="1600" dirty="0" smtClean="0"/>
              <a:t>Welcome, </a:t>
            </a:r>
            <a:r>
              <a:rPr lang="en-IE" sz="1600" b="1" i="1" dirty="0" smtClean="0"/>
              <a:t>Dr </a:t>
            </a:r>
            <a:r>
              <a:rPr lang="en-IE" sz="1600" b="1" i="1" dirty="0"/>
              <a:t>Patricia </a:t>
            </a:r>
            <a:r>
              <a:rPr lang="en-IE" sz="1600" b="1" i="1" dirty="0" smtClean="0"/>
              <a:t>O’Hara</a:t>
            </a:r>
            <a:r>
              <a:rPr lang="en-IE" sz="1600" dirty="0" smtClean="0"/>
              <a:t>, </a:t>
            </a:r>
            <a:r>
              <a:rPr lang="en-IE" sz="1600" dirty="0"/>
              <a:t>Chairperson of the National Statistics </a:t>
            </a:r>
            <a:r>
              <a:rPr lang="en-IE" sz="1600" dirty="0" smtClean="0"/>
              <a:t>Board</a:t>
            </a:r>
          </a:p>
          <a:p>
            <a:endParaRPr lang="en-IE" sz="1600" dirty="0"/>
          </a:p>
          <a:p>
            <a:r>
              <a:rPr lang="en-IE" sz="1600" dirty="0" smtClean="0"/>
              <a:t>Introduction </a:t>
            </a:r>
            <a:r>
              <a:rPr lang="en-IE" sz="1600" dirty="0"/>
              <a:t>to Job Churn, </a:t>
            </a:r>
            <a:r>
              <a:rPr lang="en-IE" sz="1600" b="1" i="1" dirty="0"/>
              <a:t>Catalina Gonzalez</a:t>
            </a:r>
            <a:r>
              <a:rPr lang="en-IE" sz="1600" dirty="0"/>
              <a:t>, </a:t>
            </a:r>
            <a:r>
              <a:rPr lang="en-IE" sz="1600" dirty="0" smtClean="0"/>
              <a:t>CSO</a:t>
            </a:r>
          </a:p>
          <a:p>
            <a:endParaRPr lang="en-IE" sz="1600" dirty="0"/>
          </a:p>
          <a:p>
            <a:r>
              <a:rPr lang="en-IE" sz="1600" dirty="0" smtClean="0"/>
              <a:t>Using </a:t>
            </a:r>
            <a:r>
              <a:rPr lang="en-IE" sz="1600" dirty="0"/>
              <a:t>Job Churn Administrative data for Labour Market Analysis, </a:t>
            </a:r>
            <a:r>
              <a:rPr lang="en-IE" sz="1600" b="1" i="1" dirty="0" err="1"/>
              <a:t>Dr.</a:t>
            </a:r>
            <a:r>
              <a:rPr lang="en-IE" sz="1600" b="1" i="1" dirty="0"/>
              <a:t> </a:t>
            </a:r>
            <a:r>
              <a:rPr lang="en-IE" sz="1600" b="1" i="1" dirty="0" err="1"/>
              <a:t>Aedín</a:t>
            </a:r>
            <a:r>
              <a:rPr lang="en-IE" sz="1600" b="1" i="1" dirty="0"/>
              <a:t> Doris </a:t>
            </a:r>
            <a:r>
              <a:rPr lang="en-IE" sz="1600" dirty="0"/>
              <a:t>Department of Economics, Finance and  Accounting, </a:t>
            </a:r>
            <a:r>
              <a:rPr lang="en-IE" sz="1600" dirty="0" smtClean="0"/>
              <a:t>NUIM</a:t>
            </a:r>
          </a:p>
          <a:p>
            <a:endParaRPr lang="en-IE" sz="1600" dirty="0"/>
          </a:p>
          <a:p>
            <a:r>
              <a:rPr lang="en-IE" sz="1600" dirty="0" smtClean="0"/>
              <a:t>Insights </a:t>
            </a:r>
            <a:r>
              <a:rPr lang="en-IE" sz="1600" dirty="0"/>
              <a:t>into worker displacement, job flows and income inequality in Ireland using job churn data, </a:t>
            </a:r>
            <a:r>
              <a:rPr lang="en-IE" sz="1600" b="1" i="1" dirty="0" err="1"/>
              <a:t>Noirin</a:t>
            </a:r>
            <a:r>
              <a:rPr lang="en-IE" sz="1600" b="1" i="1" dirty="0"/>
              <a:t> McCarthy </a:t>
            </a:r>
            <a:r>
              <a:rPr lang="en-IE" sz="1600" dirty="0"/>
              <a:t>School of Economics </a:t>
            </a:r>
            <a:r>
              <a:rPr lang="en-IE" sz="1600" dirty="0" smtClean="0"/>
              <a:t>UCC</a:t>
            </a:r>
          </a:p>
          <a:p>
            <a:endParaRPr lang="en-IE" sz="1600" dirty="0" smtClean="0"/>
          </a:p>
          <a:p>
            <a:r>
              <a:rPr lang="en-IE" sz="1600" dirty="0" smtClean="0"/>
              <a:t>Questions</a:t>
            </a:r>
          </a:p>
          <a:p>
            <a:endParaRPr lang="en-IE" sz="1600" dirty="0"/>
          </a:p>
          <a:p>
            <a:r>
              <a:rPr lang="en-IE" sz="1600" dirty="0" smtClean="0"/>
              <a:t>Using </a:t>
            </a:r>
            <a:r>
              <a:rPr lang="en-IE" sz="1600" dirty="0"/>
              <a:t>Administrative Data to replace a Business Survey, </a:t>
            </a:r>
            <a:r>
              <a:rPr lang="en-IE" sz="1600" b="1" i="1" dirty="0"/>
              <a:t>Kevin Mc Cormack </a:t>
            </a:r>
            <a:r>
              <a:rPr lang="en-IE" sz="1600" dirty="0"/>
              <a:t>and </a:t>
            </a:r>
            <a:r>
              <a:rPr lang="en-IE" sz="1600" b="1" i="1" dirty="0" err="1"/>
              <a:t>Dr.</a:t>
            </a:r>
            <a:r>
              <a:rPr lang="en-IE" sz="1600" b="1" i="1" dirty="0"/>
              <a:t>  Mary Smyth</a:t>
            </a:r>
            <a:r>
              <a:rPr lang="en-IE" sz="1600" dirty="0"/>
              <a:t>, CSO</a:t>
            </a:r>
          </a:p>
          <a:p>
            <a:endParaRPr lang="en-IE" sz="1600" dirty="0" smtClean="0"/>
          </a:p>
          <a:p>
            <a:r>
              <a:rPr lang="en-IE" sz="1600" dirty="0" smtClean="0"/>
              <a:t>A </a:t>
            </a:r>
            <a:r>
              <a:rPr lang="en-IE" sz="1600" dirty="0"/>
              <a:t>framework to determine outcomes for QQI award holders, </a:t>
            </a:r>
            <a:r>
              <a:rPr lang="en-IE" sz="1600" b="1" i="1" dirty="0"/>
              <a:t>James </a:t>
            </a:r>
            <a:r>
              <a:rPr lang="en-IE" sz="1600" b="1" i="1" dirty="0" smtClean="0"/>
              <a:t>Byrne </a:t>
            </a:r>
            <a:r>
              <a:rPr lang="en-IE" sz="1600" dirty="0" smtClean="0"/>
              <a:t>QQI </a:t>
            </a:r>
            <a:r>
              <a:rPr lang="en-IE" sz="1600" dirty="0"/>
              <a:t>      </a:t>
            </a:r>
            <a:endParaRPr lang="en-IE" sz="1600" dirty="0" smtClean="0"/>
          </a:p>
          <a:p>
            <a:r>
              <a:rPr lang="en-IE" sz="1600" dirty="0"/>
              <a:t>                              </a:t>
            </a:r>
          </a:p>
          <a:p>
            <a:r>
              <a:rPr lang="en-IE" sz="1600" dirty="0" smtClean="0"/>
              <a:t>Questions</a:t>
            </a:r>
          </a:p>
          <a:p>
            <a:endParaRPr lang="en-IE" sz="1600" dirty="0"/>
          </a:p>
          <a:p>
            <a:r>
              <a:rPr lang="en-IE" sz="1600" dirty="0" smtClean="0"/>
              <a:t>Concluding comments, </a:t>
            </a:r>
            <a:r>
              <a:rPr lang="en-IE" sz="1600" b="1" i="1" dirty="0" err="1"/>
              <a:t>Dr.</a:t>
            </a:r>
            <a:r>
              <a:rPr lang="en-IE" sz="1600" b="1" i="1" dirty="0"/>
              <a:t> Steve Mac Feely</a:t>
            </a:r>
            <a:r>
              <a:rPr lang="en-IE" sz="1600" dirty="0"/>
              <a:t>, Head of Policy and Statistics, UNCTAD</a:t>
            </a:r>
          </a:p>
          <a:p>
            <a:endParaRPr lang="en-IE" sz="1600" dirty="0"/>
          </a:p>
          <a:p>
            <a:r>
              <a:rPr lang="en-IE" sz="1600" dirty="0" smtClean="0"/>
              <a:t>Farewell at 4:30pm</a:t>
            </a:r>
            <a:endParaRPr lang="en-IE" sz="16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32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8208912" cy="1661120"/>
          </a:xfrm>
        </p:spPr>
        <p:txBody>
          <a:bodyPr>
            <a:normAutofit fontScale="90000"/>
          </a:bodyPr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/>
            </a:r>
            <a:br>
              <a:rPr lang="en-IE" dirty="0" smtClean="0">
                <a:solidFill>
                  <a:srgbClr val="FF0000"/>
                </a:solidFill>
              </a:rPr>
            </a:br>
            <a:r>
              <a:rPr lang="en-IE" dirty="0" smtClean="0">
                <a:solidFill>
                  <a:srgbClr val="FF0000"/>
                </a:solidFill>
              </a:rPr>
              <a:t/>
            </a:r>
            <a:br>
              <a:rPr lang="en-IE" dirty="0" smtClean="0">
                <a:solidFill>
                  <a:srgbClr val="FF0000"/>
                </a:solidFill>
              </a:rPr>
            </a:br>
            <a:r>
              <a:rPr lang="en-IE" dirty="0">
                <a:solidFill>
                  <a:srgbClr val="FF0000"/>
                </a:solidFill>
              </a:rPr>
              <a:t/>
            </a:r>
            <a:br>
              <a:rPr lang="en-IE" dirty="0">
                <a:solidFill>
                  <a:srgbClr val="FF0000"/>
                </a:solidFill>
              </a:rPr>
            </a:br>
            <a:r>
              <a:rPr lang="en-IE" dirty="0" smtClean="0">
                <a:solidFill>
                  <a:srgbClr val="FF0000"/>
                </a:solidFill>
              </a:rPr>
              <a:t>Welcome</a:t>
            </a:r>
            <a:r>
              <a:rPr lang="en-IE" dirty="0" smtClean="0"/>
              <a:t/>
            </a:r>
            <a:br>
              <a:rPr lang="en-IE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038600"/>
            <a:ext cx="8820472" cy="201622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IE" dirty="0" smtClean="0"/>
              <a:t>Dr Patricia O Hara</a:t>
            </a:r>
          </a:p>
          <a:p>
            <a:pPr algn="r"/>
            <a:r>
              <a:rPr lang="en-IE" dirty="0" smtClean="0"/>
              <a:t>http://www.nsb.ie</a:t>
            </a:r>
          </a:p>
          <a:p>
            <a:pPr algn="r"/>
            <a:r>
              <a:rPr lang="en-IE" dirty="0">
                <a:solidFill>
                  <a:srgbClr val="FF0000"/>
                </a:solidFill>
              </a:rPr>
              <a:t>4</a:t>
            </a:r>
            <a:r>
              <a:rPr lang="en-IE" baseline="30000" dirty="0">
                <a:solidFill>
                  <a:srgbClr val="FF0000"/>
                </a:solidFill>
              </a:rPr>
              <a:t>th</a:t>
            </a:r>
            <a:r>
              <a:rPr lang="en-IE" dirty="0">
                <a:solidFill>
                  <a:srgbClr val="FF0000"/>
                </a:solidFill>
              </a:rPr>
              <a:t> Administrative Data Seminar</a:t>
            </a:r>
            <a:endParaRPr lang="en-IE" dirty="0" smtClean="0"/>
          </a:p>
          <a:p>
            <a:pPr algn="r"/>
            <a:r>
              <a:rPr lang="en-IE" dirty="0" smtClean="0"/>
              <a:t>20</a:t>
            </a:r>
            <a:r>
              <a:rPr lang="en-IE" baseline="30000" dirty="0" smtClean="0"/>
              <a:t>th</a:t>
            </a:r>
            <a:r>
              <a:rPr lang="en-IE" dirty="0" smtClean="0"/>
              <a:t> April 2015</a:t>
            </a:r>
          </a:p>
          <a:p>
            <a:pPr algn="r"/>
            <a:r>
              <a:rPr lang="en-IE" dirty="0" smtClean="0"/>
              <a:t>Dublin Castle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l"/>
            <a:r>
              <a:rPr lang="en-IE" dirty="0" smtClean="0">
                <a:solidFill>
                  <a:srgbClr val="FF0000"/>
                </a:solidFill>
              </a:rPr>
              <a:t>NSB Strategy - context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Irish Statistical System: The Way Forward</a:t>
            </a:r>
          </a:p>
          <a:p>
            <a:r>
              <a:rPr lang="en-IE" dirty="0" smtClean="0"/>
              <a:t>Joined up Government </a:t>
            </a:r>
            <a:r>
              <a:rPr lang="en-IE" dirty="0"/>
              <a:t>N</a:t>
            </a:r>
            <a:r>
              <a:rPr lang="en-IE" dirty="0" smtClean="0"/>
              <a:t>eeds Joined up Data</a:t>
            </a:r>
          </a:p>
          <a:p>
            <a:endParaRPr lang="en-IE" dirty="0"/>
          </a:p>
          <a:p>
            <a:pPr>
              <a:buNone/>
            </a:pPr>
            <a:r>
              <a:rPr lang="en-IE" dirty="0" smtClean="0"/>
              <a:t>ISS based on National Data Infrastructure (</a:t>
            </a:r>
            <a:r>
              <a:rPr lang="en-IE" dirty="0" smtClean="0">
                <a:solidFill>
                  <a:srgbClr val="FF0000"/>
                </a:solidFill>
              </a:rPr>
              <a:t>NDI</a:t>
            </a:r>
            <a:r>
              <a:rPr lang="en-IE" dirty="0" smtClean="0"/>
              <a:t>) for efficient and effective public administration</a:t>
            </a:r>
          </a:p>
          <a:p>
            <a:pPr marL="342900" lvl="1" indent="-342900">
              <a:buNone/>
            </a:pPr>
            <a:endParaRPr lang="en-US" sz="2400" dirty="0" smtClean="0">
              <a:hlinkClick r:id="rId3"/>
            </a:endParaRPr>
          </a:p>
          <a:p>
            <a:pPr marL="342900" lvl="1" indent="-342900">
              <a:buNone/>
            </a:pPr>
            <a:endParaRPr lang="en-US" sz="2400" dirty="0">
              <a:hlinkClick r:id="rId3"/>
            </a:endParaRPr>
          </a:p>
          <a:p>
            <a:pPr marL="342900" lvl="1" indent="-342900">
              <a:buNone/>
            </a:pPr>
            <a:r>
              <a:rPr lang="en-US" sz="1800" dirty="0" smtClean="0">
                <a:hlinkClick r:id="rId3"/>
              </a:rPr>
              <a:t>http://www.nsb.ie/media/nsbie/pdfdocs/NSB%20ISS%20Position%20Papers.pdf</a:t>
            </a:r>
            <a:r>
              <a:rPr lang="en-US" sz="1800" dirty="0" smtClean="0"/>
              <a:t> </a:t>
            </a:r>
          </a:p>
          <a:p>
            <a:pPr marL="342900" lvl="1" indent="-342900">
              <a:buNone/>
            </a:pPr>
            <a:r>
              <a:rPr lang="en-IE" sz="1800" dirty="0" smtClean="0">
                <a:hlinkClick r:id="rId4"/>
              </a:rPr>
              <a:t>http://www.nsb.ie</a:t>
            </a:r>
            <a:r>
              <a:rPr lang="en-IE" sz="1800" dirty="0" smtClean="0"/>
              <a:t> </a:t>
            </a:r>
          </a:p>
          <a:p>
            <a:pPr marL="342900" lvl="1" indent="-342900">
              <a:buNone/>
            </a:pP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ipa.ie/pdf/Forum_Vol_61_4.pdf</a:t>
            </a:r>
            <a:r>
              <a:rPr lang="en-US" sz="1800" dirty="0" smtClean="0"/>
              <a:t> Rational for a National Data Infrastructure</a:t>
            </a:r>
          </a:p>
          <a:p>
            <a:endParaRPr lang="en-IE" dirty="0" smtClean="0"/>
          </a:p>
          <a:p>
            <a:endParaRPr lang="en-IE" dirty="0"/>
          </a:p>
          <a:p>
            <a:endParaRPr lang="en-I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8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E" b="1" dirty="0" smtClean="0">
                <a:solidFill>
                  <a:srgbClr val="FF0000"/>
                </a:solidFill>
              </a:rPr>
              <a:t>Data Governance </a:t>
            </a:r>
            <a:br>
              <a:rPr lang="en-IE" b="1" dirty="0" smtClean="0">
                <a:solidFill>
                  <a:srgbClr val="FF0000"/>
                </a:solidFill>
              </a:rPr>
            </a:br>
            <a:r>
              <a:rPr lang="en-IE" b="1" dirty="0">
                <a:solidFill>
                  <a:srgbClr val="FF0000"/>
                </a:solidFill>
              </a:rPr>
              <a:t> </a:t>
            </a:r>
            <a:r>
              <a:rPr lang="en-IE" b="1" dirty="0" smtClean="0">
                <a:solidFill>
                  <a:srgbClr val="FF0000"/>
                </a:solidFill>
              </a:rPr>
              <a:t> …. in the modern democratic State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159732" y="1844824"/>
            <a:ext cx="4469668" cy="1736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>
                <a:solidFill>
                  <a:prstClr val="white"/>
                </a:solidFill>
              </a:rPr>
              <a:t>Freedom of Information</a:t>
            </a:r>
          </a:p>
          <a:p>
            <a:pPr algn="ctr"/>
            <a:r>
              <a:rPr lang="en-IE" sz="2400" b="1" dirty="0" smtClean="0">
                <a:solidFill>
                  <a:prstClr val="white"/>
                </a:solidFill>
              </a:rPr>
              <a:t>[</a:t>
            </a:r>
            <a:r>
              <a:rPr lang="en-IE" sz="2000" b="1" dirty="0" smtClean="0">
                <a:solidFill>
                  <a:prstClr val="white"/>
                </a:solidFill>
              </a:rPr>
              <a:t>Open and Transparent Government</a:t>
            </a:r>
            <a:r>
              <a:rPr lang="en-IE" sz="2400" b="1" dirty="0" smtClean="0">
                <a:solidFill>
                  <a:prstClr val="white"/>
                </a:solidFill>
              </a:rPr>
              <a:t>]</a:t>
            </a:r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6200" y="3962400"/>
            <a:ext cx="41910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>
                <a:solidFill>
                  <a:prstClr val="white"/>
                </a:solidFill>
              </a:rPr>
              <a:t>Data Protection</a:t>
            </a:r>
          </a:p>
          <a:p>
            <a:pPr algn="ctr"/>
            <a:r>
              <a:rPr lang="en-IE" sz="2400" b="1" dirty="0" smtClean="0">
                <a:solidFill>
                  <a:prstClr val="white"/>
                </a:solidFill>
              </a:rPr>
              <a:t>[</a:t>
            </a:r>
            <a:r>
              <a:rPr lang="en-IE" sz="2000" b="1" dirty="0" smtClean="0">
                <a:solidFill>
                  <a:prstClr val="white"/>
                </a:solidFill>
              </a:rPr>
              <a:t>Fundamental right to privacy – not absolute</a:t>
            </a:r>
            <a:r>
              <a:rPr lang="en-IE" sz="2400" b="1" dirty="0" smtClean="0">
                <a:solidFill>
                  <a:prstClr val="white"/>
                </a:solidFill>
              </a:rPr>
              <a:t>]</a:t>
            </a:r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45732" y="3962400"/>
            <a:ext cx="4698268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>
                <a:solidFill>
                  <a:prstClr val="white"/>
                </a:solidFill>
              </a:rPr>
              <a:t>Statistics</a:t>
            </a:r>
          </a:p>
          <a:p>
            <a:pPr algn="ctr"/>
            <a:r>
              <a:rPr lang="en-IE" sz="2400" b="1" dirty="0" smtClean="0">
                <a:solidFill>
                  <a:prstClr val="white"/>
                </a:solidFill>
              </a:rPr>
              <a:t>[</a:t>
            </a:r>
            <a:r>
              <a:rPr lang="en-IE" sz="2000" b="1" dirty="0" smtClean="0">
                <a:solidFill>
                  <a:prstClr val="white"/>
                </a:solidFill>
              </a:rPr>
              <a:t>Informed policy decision making for all</a:t>
            </a:r>
            <a:r>
              <a:rPr lang="en-IE" sz="2400" b="1" dirty="0" smtClean="0">
                <a:solidFill>
                  <a:prstClr val="white"/>
                </a:solidFill>
              </a:rPr>
              <a:t>]</a:t>
            </a:r>
            <a:endParaRPr lang="en-US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6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E" sz="6000" dirty="0" smtClean="0">
                <a:solidFill>
                  <a:srgbClr val="FF0000"/>
                </a:solidFill>
              </a:rPr>
              <a:t>NDI</a:t>
            </a:r>
            <a:r>
              <a:rPr lang="en-IE" dirty="0" smtClean="0">
                <a:solidFill>
                  <a:srgbClr val="FF0000"/>
                </a:solidFill>
              </a:rPr>
              <a:t> - Joined up data 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43808" y="1844824"/>
            <a:ext cx="324036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prstClr val="white"/>
                </a:solidFill>
              </a:rPr>
              <a:t>Enterprises/Firms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220072" y="4437112"/>
            <a:ext cx="324036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prstClr val="white"/>
                </a:solidFill>
              </a:rPr>
              <a:t>Buildings/Location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39552" y="4437112"/>
            <a:ext cx="324036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prstClr val="white"/>
                </a:solidFill>
              </a:rPr>
              <a:t>Persons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2" name="Straight Arrow Connector 11"/>
          <p:cNvCxnSpPr>
            <a:stCxn id="7" idx="3"/>
            <a:endCxn id="9" idx="0"/>
          </p:cNvCxnSpPr>
          <p:nvPr/>
        </p:nvCxnSpPr>
        <p:spPr>
          <a:xfrm rot="5400000">
            <a:off x="2026792" y="3145555"/>
            <a:ext cx="1424497" cy="1158616"/>
          </a:xfrm>
          <a:prstGeom prst="straightConnector1">
            <a:avLst/>
          </a:prstGeom>
          <a:ln w="635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5"/>
            <a:endCxn id="8" idx="0"/>
          </p:cNvCxnSpPr>
          <p:nvPr/>
        </p:nvCxnSpPr>
        <p:spPr>
          <a:xfrm rot="16200000" flipH="1">
            <a:off x="5512692" y="3109551"/>
            <a:ext cx="1424497" cy="1230624"/>
          </a:xfrm>
          <a:prstGeom prst="straightConnector1">
            <a:avLst/>
          </a:prstGeom>
          <a:ln w="635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6"/>
            <a:endCxn id="8" idx="2"/>
          </p:cNvCxnSpPr>
          <p:nvPr/>
        </p:nvCxnSpPr>
        <p:spPr>
          <a:xfrm>
            <a:off x="3779912" y="5121188"/>
            <a:ext cx="1440160" cy="1588"/>
          </a:xfrm>
          <a:prstGeom prst="straightConnector1">
            <a:avLst/>
          </a:prstGeom>
          <a:ln w="635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1520" y="6165304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prstClr val="black"/>
                </a:solidFill>
              </a:rPr>
              <a:t>Key : Permanent official identification</a:t>
            </a:r>
            <a:endParaRPr lang="en-US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4582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4</a:t>
            </a:r>
            <a:r>
              <a:rPr lang="en-IE" b="1" baseline="30000" dirty="0" smtClean="0">
                <a:solidFill>
                  <a:srgbClr val="FF0000"/>
                </a:solidFill>
              </a:rPr>
              <a:t>th</a:t>
            </a:r>
            <a:r>
              <a:rPr lang="en-IE" b="1" dirty="0" smtClean="0">
                <a:solidFill>
                  <a:srgbClr val="FF0000"/>
                </a:solidFill>
              </a:rPr>
              <a:t> Administrative Data Seminar   </a:t>
            </a:r>
            <a:r>
              <a:rPr lang="en-IE" b="1" dirty="0" err="1" smtClean="0"/>
              <a:t>Seminar</a:t>
            </a:r>
            <a:r>
              <a:rPr lang="en-IE" b="1" dirty="0" smtClean="0"/>
              <a:t> </a:t>
            </a:r>
            <a:r>
              <a:rPr lang="en-IE" b="1" dirty="0"/>
              <a:t>Programme</a:t>
            </a:r>
            <a:endParaRPr lang="en-IE" dirty="0"/>
          </a:p>
          <a:p>
            <a:endParaRPr lang="en-IE" dirty="0" smtClean="0"/>
          </a:p>
          <a:p>
            <a:r>
              <a:rPr lang="en-IE" sz="1600" dirty="0" smtClean="0"/>
              <a:t>Welcome, </a:t>
            </a:r>
            <a:r>
              <a:rPr lang="en-IE" sz="1600" b="1" i="1" dirty="0" smtClean="0"/>
              <a:t>Dr </a:t>
            </a:r>
            <a:r>
              <a:rPr lang="en-IE" sz="1600" b="1" i="1" dirty="0"/>
              <a:t>Patricia </a:t>
            </a:r>
            <a:r>
              <a:rPr lang="en-IE" sz="1600" b="1" i="1" dirty="0" smtClean="0"/>
              <a:t>O’Hara</a:t>
            </a:r>
            <a:r>
              <a:rPr lang="en-IE" sz="1600" dirty="0" smtClean="0"/>
              <a:t>, </a:t>
            </a:r>
            <a:r>
              <a:rPr lang="en-IE" sz="1600" dirty="0"/>
              <a:t>Chairperson of the National Statistics </a:t>
            </a:r>
            <a:r>
              <a:rPr lang="en-IE" sz="1600" dirty="0" smtClean="0"/>
              <a:t>Board</a:t>
            </a:r>
          </a:p>
          <a:p>
            <a:endParaRPr lang="en-IE" sz="1600" dirty="0"/>
          </a:p>
          <a:p>
            <a:r>
              <a:rPr lang="en-IE" sz="1600" dirty="0" smtClean="0"/>
              <a:t>Introduction </a:t>
            </a:r>
            <a:r>
              <a:rPr lang="en-IE" sz="1600" dirty="0"/>
              <a:t>to Job Churn, </a:t>
            </a:r>
            <a:r>
              <a:rPr lang="en-IE" sz="1600" b="1" i="1" dirty="0"/>
              <a:t>Catalina Gonzalez</a:t>
            </a:r>
            <a:r>
              <a:rPr lang="en-IE" sz="1600" dirty="0"/>
              <a:t>, </a:t>
            </a:r>
            <a:r>
              <a:rPr lang="en-IE" sz="1600" dirty="0" smtClean="0"/>
              <a:t>CSO</a:t>
            </a:r>
          </a:p>
          <a:p>
            <a:endParaRPr lang="en-IE" sz="1600" dirty="0"/>
          </a:p>
          <a:p>
            <a:r>
              <a:rPr lang="en-IE" sz="1600" dirty="0" smtClean="0"/>
              <a:t>Using </a:t>
            </a:r>
            <a:r>
              <a:rPr lang="en-IE" sz="1600" dirty="0"/>
              <a:t>Job Churn Administrative data for Labour Market Analysis, </a:t>
            </a:r>
            <a:r>
              <a:rPr lang="en-IE" sz="1600" b="1" i="1" dirty="0" err="1"/>
              <a:t>Dr.</a:t>
            </a:r>
            <a:r>
              <a:rPr lang="en-IE" sz="1600" b="1" i="1" dirty="0"/>
              <a:t> </a:t>
            </a:r>
            <a:r>
              <a:rPr lang="en-IE" sz="1600" b="1" i="1" dirty="0" err="1"/>
              <a:t>Aedín</a:t>
            </a:r>
            <a:r>
              <a:rPr lang="en-IE" sz="1600" b="1" i="1" dirty="0"/>
              <a:t> Doris </a:t>
            </a:r>
            <a:r>
              <a:rPr lang="en-IE" sz="1600" dirty="0"/>
              <a:t>Department of Economics, Finance and  Accounting, </a:t>
            </a:r>
            <a:r>
              <a:rPr lang="en-IE" sz="1600" dirty="0" smtClean="0"/>
              <a:t>NUIM</a:t>
            </a:r>
          </a:p>
          <a:p>
            <a:endParaRPr lang="en-IE" sz="1600" dirty="0"/>
          </a:p>
          <a:p>
            <a:r>
              <a:rPr lang="en-IE" sz="1600" dirty="0" smtClean="0"/>
              <a:t>Insights </a:t>
            </a:r>
            <a:r>
              <a:rPr lang="en-IE" sz="1600" dirty="0"/>
              <a:t>into worker displacement, job flows and income inequality in Ireland using job churn data, </a:t>
            </a:r>
            <a:r>
              <a:rPr lang="en-IE" sz="1600" b="1" i="1" dirty="0" err="1"/>
              <a:t>Noirin</a:t>
            </a:r>
            <a:r>
              <a:rPr lang="en-IE" sz="1600" b="1" i="1" dirty="0"/>
              <a:t> McCarthy </a:t>
            </a:r>
            <a:r>
              <a:rPr lang="en-IE" sz="1600" dirty="0"/>
              <a:t>School of Economics </a:t>
            </a:r>
            <a:r>
              <a:rPr lang="en-IE" sz="1600" dirty="0" smtClean="0"/>
              <a:t>UCC</a:t>
            </a:r>
          </a:p>
          <a:p>
            <a:endParaRPr lang="en-IE" sz="1600" dirty="0" smtClean="0"/>
          </a:p>
          <a:p>
            <a:r>
              <a:rPr lang="en-IE" sz="1600" dirty="0" smtClean="0"/>
              <a:t>Questions</a:t>
            </a:r>
          </a:p>
          <a:p>
            <a:endParaRPr lang="en-IE" sz="1600" dirty="0"/>
          </a:p>
          <a:p>
            <a:r>
              <a:rPr lang="en-IE" sz="1600" dirty="0" smtClean="0"/>
              <a:t>Using </a:t>
            </a:r>
            <a:r>
              <a:rPr lang="en-IE" sz="1600" dirty="0"/>
              <a:t>Administrative Data to replace a Business Survey, </a:t>
            </a:r>
            <a:r>
              <a:rPr lang="en-IE" sz="1600" b="1" i="1" dirty="0"/>
              <a:t>Kevin Mc Cormack </a:t>
            </a:r>
            <a:r>
              <a:rPr lang="en-IE" sz="1600" dirty="0"/>
              <a:t>and </a:t>
            </a:r>
            <a:r>
              <a:rPr lang="en-IE" sz="1600" b="1" i="1" dirty="0" err="1"/>
              <a:t>Dr.</a:t>
            </a:r>
            <a:r>
              <a:rPr lang="en-IE" sz="1600" b="1" i="1" dirty="0"/>
              <a:t>  Mary Smyth</a:t>
            </a:r>
            <a:r>
              <a:rPr lang="en-IE" sz="1600" dirty="0"/>
              <a:t>, CSO</a:t>
            </a:r>
          </a:p>
          <a:p>
            <a:endParaRPr lang="en-IE" sz="1600" dirty="0" smtClean="0"/>
          </a:p>
          <a:p>
            <a:r>
              <a:rPr lang="en-IE" sz="1600" dirty="0" smtClean="0"/>
              <a:t>A </a:t>
            </a:r>
            <a:r>
              <a:rPr lang="en-IE" sz="1600" dirty="0"/>
              <a:t>framework to determine outcomes for QQI award holders, </a:t>
            </a:r>
            <a:r>
              <a:rPr lang="en-IE" sz="1600" b="1" i="1" dirty="0"/>
              <a:t>James </a:t>
            </a:r>
            <a:r>
              <a:rPr lang="en-IE" sz="1600" b="1" i="1" dirty="0" smtClean="0"/>
              <a:t>Byrne </a:t>
            </a:r>
            <a:r>
              <a:rPr lang="en-IE" sz="1600" dirty="0" smtClean="0"/>
              <a:t>QQI </a:t>
            </a:r>
            <a:r>
              <a:rPr lang="en-IE" sz="1600" dirty="0"/>
              <a:t>      </a:t>
            </a:r>
            <a:endParaRPr lang="en-IE" sz="1600" dirty="0" smtClean="0"/>
          </a:p>
          <a:p>
            <a:r>
              <a:rPr lang="en-IE" sz="1600" dirty="0"/>
              <a:t>                              </a:t>
            </a:r>
          </a:p>
          <a:p>
            <a:r>
              <a:rPr lang="en-IE" sz="1600" dirty="0" smtClean="0"/>
              <a:t>Questions</a:t>
            </a:r>
          </a:p>
          <a:p>
            <a:endParaRPr lang="en-IE" sz="1600" dirty="0"/>
          </a:p>
          <a:p>
            <a:r>
              <a:rPr lang="en-IE" sz="1600" dirty="0" smtClean="0"/>
              <a:t>Concluding comments, </a:t>
            </a:r>
            <a:r>
              <a:rPr lang="en-IE" sz="1600" b="1" i="1" dirty="0" err="1"/>
              <a:t>Dr.</a:t>
            </a:r>
            <a:r>
              <a:rPr lang="en-IE" sz="1600" b="1" i="1" dirty="0"/>
              <a:t> Steve Mac Feely</a:t>
            </a:r>
            <a:r>
              <a:rPr lang="en-IE" sz="1600" dirty="0"/>
              <a:t>, Head of Policy and Statistics, UNCTAD</a:t>
            </a:r>
          </a:p>
          <a:p>
            <a:endParaRPr lang="en-IE" sz="1600" dirty="0"/>
          </a:p>
          <a:p>
            <a:r>
              <a:rPr lang="en-IE" sz="1600" dirty="0" smtClean="0"/>
              <a:t>Farewell at 4:30pm</a:t>
            </a:r>
            <a:endParaRPr lang="en-IE" sz="16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6091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208</Words>
  <Application>Microsoft Office PowerPoint</Application>
  <PresentationFormat>On-screen Show (4:3)</PresentationFormat>
  <Paragraphs>78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   Welcome </vt:lpstr>
      <vt:lpstr>NSB Strategy - context</vt:lpstr>
      <vt:lpstr>Data Governance    …. in the modern democratic State</vt:lpstr>
      <vt:lpstr>NDI - Joined up data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O'Brien</dc:creator>
  <cp:lastModifiedBy>P O'Hara</cp:lastModifiedBy>
  <cp:revision>13</cp:revision>
  <dcterms:created xsi:type="dcterms:W3CDTF">2006-08-16T00:00:00Z</dcterms:created>
  <dcterms:modified xsi:type="dcterms:W3CDTF">2015-05-28T09:57:24Z</dcterms:modified>
</cp:coreProperties>
</file>