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79" r:id="rId9"/>
    <p:sldId id="277" r:id="rId10"/>
    <p:sldId id="262" r:id="rId11"/>
    <p:sldId id="265" r:id="rId12"/>
    <p:sldId id="266" r:id="rId13"/>
    <p:sldId id="267" r:id="rId14"/>
    <p:sldId id="268" r:id="rId15"/>
    <p:sldId id="272" r:id="rId16"/>
    <p:sldId id="269" r:id="rId17"/>
    <p:sldId id="281" r:id="rId18"/>
    <p:sldId id="270" r:id="rId19"/>
    <p:sldId id="280" r:id="rId20"/>
    <p:sldId id="284" r:id="rId21"/>
    <p:sldId id="285" r:id="rId22"/>
    <p:sldId id="286" r:id="rId23"/>
    <p:sldId id="287" r:id="rId24"/>
    <p:sldId id="278" r:id="rId25"/>
    <p:sldId id="282" r:id="rId26"/>
    <p:sldId id="271" r:id="rId27"/>
    <p:sldId id="283" r:id="rId28"/>
    <p:sldId id="274" r:id="rId29"/>
    <p:sldId id="27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BDF50-BA7B-E64E-A8C3-5B8D1B2FD4B3}" type="datetimeFigureOut">
              <a:rPr lang="en-US" smtClean="0"/>
              <a:t>28/09/2011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DC3C8-BB5C-1246-BA02-485F8082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DC3C8-BB5C-1246-BA02-485F8082EA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3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September 28,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September 28, 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September 28,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September 28,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How social media can influence statistics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By James eggers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68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Why is twitter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Over 200 million people using Twitter.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Collectively these people create 200 million Tweets </a:t>
            </a:r>
            <a:r>
              <a:rPr lang="en-US" dirty="0"/>
              <a:t>/</a:t>
            </a:r>
            <a:r>
              <a:rPr lang="en-US" dirty="0" smtClean="0"/>
              <a:t>day.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Each Tweet contains meta information (location, time, name of people mentioned in Tweet, info about user account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Accessing 2-3% of these tweets is free.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Data from Twitter is widely used in research and statistical projects – it’s proven to work well.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Experiments such as predicting the stocks have proven very possible with twitter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59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The vibes of </a:t>
            </a:r>
            <a:r>
              <a:rPr lang="en-US" dirty="0" err="1" smtClean="0"/>
              <a:t>ireland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Calculating the average mood of counties in Ireland over a 4 month period. (September – December 2011)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Mood was derived from the ratio of “happy tweets” to “sad tweets”.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 tweet is a “happy” tweet if it the polarity</a:t>
            </a:r>
            <a:r>
              <a:rPr lang="en-US" baseline="30000" dirty="0" smtClean="0"/>
              <a:t>1</a:t>
            </a:r>
            <a:r>
              <a:rPr lang="en-US" dirty="0" smtClean="0"/>
              <a:t> of the majority of words is positive.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 tweet is a “sad” tweet if the polarity</a:t>
            </a:r>
            <a:r>
              <a:rPr lang="en-US" baseline="30000" dirty="0" smtClean="0"/>
              <a:t>1</a:t>
            </a:r>
            <a:r>
              <a:rPr lang="en-US" dirty="0" smtClean="0"/>
              <a:t> of the majority of words is negative.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With Real-time mood tracking I was able to correlate sudden changes in sentiment in a county to a news story.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E.g. Tyrone was unhappy for almost a week due to that woman’s death on her honeymoon.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6"/>
            <a:ext cx="7620001" cy="175296"/>
          </a:xfrm>
        </p:spPr>
        <p:txBody>
          <a:bodyPr/>
          <a:lstStyle/>
          <a:p>
            <a:r>
              <a:rPr lang="en-US" sz="1600" baseline="30000" dirty="0" smtClean="0"/>
              <a:t>1 </a:t>
            </a:r>
            <a:r>
              <a:rPr lang="en-US" sz="1600" b="1" dirty="0"/>
              <a:t>P</a:t>
            </a:r>
            <a:r>
              <a:rPr lang="en-US" sz="1600" b="1" dirty="0" smtClean="0"/>
              <a:t>olarity</a:t>
            </a:r>
            <a:r>
              <a:rPr lang="en-US" sz="1600" dirty="0" smtClean="0"/>
              <a:t> is the overall mood or sentiment of a particular word.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55024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The vibes of Ireland – How?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I built a data miner that is capable of downloading about 100,000 Tweets per day. </a:t>
            </a:r>
          </a:p>
          <a:p>
            <a:pPr marL="914400" lvl="1" indent="-4572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This miner was built using a language called PHP. 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ll 4 million tweets were grouped into the counties that they originated from.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I built an algorithm that differentiates between positive and negative tweets. </a:t>
            </a:r>
          </a:p>
        </p:txBody>
      </p:sp>
    </p:spTree>
    <p:extLst>
      <p:ext uri="{BB962C8B-B14F-4D97-AF65-F5344CB8AC3E}">
        <p14:creationId xmlns:p14="http://schemas.microsoft.com/office/powerpoint/2010/main" val="3711825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The vibes of </a:t>
            </a:r>
            <a:r>
              <a:rPr lang="en-US" sz="3400" dirty="0"/>
              <a:t>I</a:t>
            </a:r>
            <a:r>
              <a:rPr lang="en-US" sz="3400" dirty="0" smtClean="0"/>
              <a:t>reland – how?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Algorithm for Tagging Sentiment of Tweets</a:t>
            </a:r>
          </a:p>
          <a:p>
            <a:pPr algn="ctr"/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Used the Subjectivity Lexicon (courtesy of the University of Pittsburg)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Had 2000 words tagged as positive, negative or neutral.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Algorithm attempted to understand whole sentence, not just individual words.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E.g. “I am not happy” is a sad Tweet, “not” changes the meaning of the sentence. A bad algorithm would take that sentence as being a happy tweet.  </a:t>
            </a:r>
          </a:p>
        </p:txBody>
      </p:sp>
    </p:spTree>
    <p:extLst>
      <p:ext uri="{BB962C8B-B14F-4D97-AF65-F5344CB8AC3E}">
        <p14:creationId xmlns:p14="http://schemas.microsoft.com/office/powerpoint/2010/main" val="3965852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The vibes of Ireland – How?</a:t>
            </a:r>
            <a:endParaRPr lang="en-US" sz="3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373563"/>
          </a:xfrm>
        </p:spPr>
        <p:txBody>
          <a:bodyPr/>
          <a:lstStyle/>
          <a:p>
            <a:pPr algn="ctr"/>
            <a:r>
              <a:rPr lang="en-US" dirty="0" smtClean="0"/>
              <a:t>Algorithm for Tagging Sentiment of Tweets</a:t>
            </a:r>
          </a:p>
          <a:p>
            <a:pPr algn="ctr"/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Various identifiers can be used to teach the computer about a sentence.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E.g. if a word ends in “</a:t>
            </a:r>
            <a:r>
              <a:rPr lang="en-US" dirty="0" err="1" smtClean="0"/>
              <a:t>ing</a:t>
            </a:r>
            <a:r>
              <a:rPr lang="en-US" dirty="0" smtClean="0"/>
              <a:t>” it is most likely a verb.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E.g. if a word is preceded by a “a” is is likely a noun.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You could go on forever adding grammatical rules (see Machine Learning techniques).</a:t>
            </a:r>
          </a:p>
        </p:txBody>
      </p:sp>
    </p:spTree>
    <p:extLst>
      <p:ext uri="{BB962C8B-B14F-4D97-AF65-F5344CB8AC3E}">
        <p14:creationId xmlns:p14="http://schemas.microsoft.com/office/powerpoint/2010/main" val="1168362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700" dirty="0" smtClean="0"/>
              <a:t>The vibes of </a:t>
            </a:r>
            <a:r>
              <a:rPr lang="en-US" sz="2700" dirty="0"/>
              <a:t>I</a:t>
            </a:r>
            <a:r>
              <a:rPr lang="en-US" sz="2700" dirty="0" smtClean="0"/>
              <a:t>reland – Real-time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Real-time sentiment analysis was the icing on the cake for this project.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 had a map of Ireland with each county changing from shades of red to shades of green depending on the happiness/sadness of each county.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average mood was also constantly being plotted on a graph so the past 6 hours of mood changes for each county could also be view too.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14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People </a:t>
            </a:r>
            <a:r>
              <a:rPr lang="en-US" dirty="0" smtClean="0"/>
              <a:t>are happiest on a Friday evening, and least happy early on a Thursday morning.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There is a definite dip in the mood during the middle of the week.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On an average day, people are happiest at about 18:00 (6pm) and least happy early in the morning 04:00 – 08:00. </a:t>
            </a:r>
          </a:p>
        </p:txBody>
      </p:sp>
    </p:spTree>
    <p:extLst>
      <p:ext uri="{BB962C8B-B14F-4D97-AF65-F5344CB8AC3E}">
        <p14:creationId xmlns:p14="http://schemas.microsoft.com/office/powerpoint/2010/main" val="3716542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/>
              <a:t>I also found that the East Coast is generally in a worse mood than the West Coast.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When the Budget 2011 was being read, there was a dip in the overall mood.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9087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pic>
        <p:nvPicPr>
          <p:cNvPr id="4" name="Content Placeholder 3" descr="The Vibes of Ireland. A Social Networking Experiment.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" r="585"/>
          <a:stretch/>
        </p:blipFill>
        <p:spPr>
          <a:xfrm>
            <a:off x="457200" y="2347597"/>
            <a:ext cx="7620000" cy="3815501"/>
          </a:xfrm>
        </p:spPr>
      </p:pic>
      <p:sp>
        <p:nvSpPr>
          <p:cNvPr id="5" name="TextBox 4"/>
          <p:cNvSpPr txBox="1"/>
          <p:nvPr/>
        </p:nvSpPr>
        <p:spPr>
          <a:xfrm>
            <a:off x="994661" y="1722825"/>
            <a:ext cx="6365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Mood of all people in Ireland over an Average week: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2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Definite dip in average mood in middle of week. 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Highest mood is at about 7PM on a Friday Evening.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Lowest mood is at about 5AM on a Thursday morning.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354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342551" cy="1371600"/>
          </a:xfrm>
        </p:spPr>
        <p:txBody>
          <a:bodyPr/>
          <a:lstStyle/>
          <a:p>
            <a:r>
              <a:rPr lang="en-US" dirty="0" smtClean="0"/>
              <a:t>About me / why I’m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17 year old student from Dublin, Ireland.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 entered my Project “The Vibes of Ireland” into the BT Young Scientist and Technology Exhibition 2011, it won it’s category.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Read online at </a:t>
            </a:r>
            <a:r>
              <a:rPr lang="en-US" dirty="0" err="1" smtClean="0"/>
              <a:t>thevibesofrireland.com</a:t>
            </a:r>
            <a:r>
              <a:rPr lang="en-US" dirty="0" smtClean="0"/>
              <a:t>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Over the summer I’ve been working at CLARITY: Centre for Sensor Web Technologies. </a:t>
            </a:r>
          </a:p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4661" y="1722825"/>
            <a:ext cx="5989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mood of People in Ireland over an Average day:</a:t>
            </a:r>
            <a:endParaRPr lang="en-US" dirty="0"/>
          </a:p>
        </p:txBody>
      </p:sp>
      <p:pic>
        <p:nvPicPr>
          <p:cNvPr id="6" name="Picture 5" descr="The Vibes of Ireland. A Social Networking Experiment.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23303"/>
            <a:ext cx="7620000" cy="286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06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Highest mood is at about 7PM on a Friday Evening.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Lowest mood is at about 5AM on a Thursday morning.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3952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4661" y="1722825"/>
            <a:ext cx="60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mood of People in East Ireland vs. West Ireland:</a:t>
            </a:r>
            <a:endParaRPr lang="en-US" dirty="0"/>
          </a:p>
        </p:txBody>
      </p:sp>
      <p:pic>
        <p:nvPicPr>
          <p:cNvPr id="3" name="Picture 2" descr="The Vibes of Ireland. A Social Networking Experiment.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1047"/>
            <a:ext cx="7620000" cy="318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375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r>
              <a:rPr lang="en-US" dirty="0" smtClean="0"/>
              <a:t>Results of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People are nearly always happier on the West coast.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east coast seems </a:t>
            </a:r>
            <a:r>
              <a:rPr lang="en-US" dirty="0"/>
              <a:t>to consistently </a:t>
            </a:r>
            <a:r>
              <a:rPr lang="en-US" dirty="0" smtClean="0"/>
              <a:t>lag behind in terms of overall happiness.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8100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Predicting the stock market with twitter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Research </a:t>
            </a:r>
            <a:r>
              <a:rPr lang="en-US" dirty="0" smtClean="0"/>
              <a:t>done by Johan </a:t>
            </a:r>
            <a:r>
              <a:rPr lang="en-US" dirty="0" err="1" smtClean="0"/>
              <a:t>Bollen</a:t>
            </a:r>
            <a:r>
              <a:rPr lang="en-US" dirty="0" smtClean="0"/>
              <a:t>, </a:t>
            </a:r>
            <a:r>
              <a:rPr lang="en-US" dirty="0" err="1" smtClean="0"/>
              <a:t>Huina</a:t>
            </a:r>
            <a:r>
              <a:rPr lang="en-US" dirty="0" smtClean="0"/>
              <a:t> Mao, and Xiao-Jun </a:t>
            </a:r>
            <a:r>
              <a:rPr lang="en-US" dirty="0" err="1" smtClean="0"/>
              <a:t>Zeng</a:t>
            </a:r>
            <a:r>
              <a:rPr lang="en-US" dirty="0" smtClean="0"/>
              <a:t> at Cornell University.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Measuring how calm People on Twitter are on a given day they can foretell the direction of the Dow </a:t>
            </a:r>
            <a:r>
              <a:rPr lang="en-US" dirty="0" err="1" smtClean="0"/>
              <a:t>Jons</a:t>
            </a:r>
            <a:r>
              <a:rPr lang="en-US" dirty="0" smtClean="0"/>
              <a:t> 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r>
              <a:rPr lang="en-US" dirty="0" err="1" smtClean="0"/>
              <a:t>Avg</a:t>
            </a:r>
            <a:r>
              <a:rPr lang="en-US" dirty="0" smtClean="0"/>
              <a:t> 3 days later with accuracy of 86.7%. 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8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Predicting the stock market with twitter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i="1" dirty="0"/>
              <a:t>“We’re using Twitter like a psychiatric patient,” </a:t>
            </a:r>
            <a:r>
              <a:rPr lang="en-US" i="1" dirty="0" err="1"/>
              <a:t>Bollen</a:t>
            </a:r>
            <a:r>
              <a:rPr lang="en-US" i="1" dirty="0"/>
              <a:t> said. “This allows us to measure the mood of the public over these six different mood states.”</a:t>
            </a:r>
          </a:p>
          <a:p>
            <a:pPr marL="342900" indent="-342900">
              <a:buFont typeface="Arial"/>
              <a:buChar char="•"/>
            </a:pPr>
            <a:endParaRPr lang="en-US" i="1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Found that the ‘calm’ emotion matched up with the stock market movements.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35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can this benefit statistics?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my opinion, using data from Twitter and Facebook in statistics makes for some very interesting results.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What people say on handwritten forms and surveys is different to what they might say online. Twitter and Facebook could be used in conjunction with data from a handwritten survey to add an extra dimension to the results. </a:t>
            </a:r>
          </a:p>
        </p:txBody>
      </p:sp>
    </p:spTree>
    <p:extLst>
      <p:ext uri="{BB962C8B-B14F-4D97-AF65-F5344CB8AC3E}">
        <p14:creationId xmlns:p14="http://schemas.microsoft.com/office/powerpoint/2010/main" val="2070826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can this benefit statistics?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If you’re looking to prove a point, try using Twitter to help.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Imagine a situation where you see that the number of robberies in Ireland has gone up in the past 2-3 years, you could use Twitter data to find that Irish people are indeed talking about robberies x% of the time.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593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Twitter is an invaluable resource.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Social Media can influence statistics heavily.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Relatively untapped gold mine of information in Facebook, Twitter, LinkedIn etc.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Hard Facts (surveys, census </a:t>
            </a:r>
            <a:r>
              <a:rPr lang="en-US" dirty="0" err="1" smtClean="0"/>
              <a:t>etc</a:t>
            </a:r>
            <a:r>
              <a:rPr lang="en-US" dirty="0" smtClean="0"/>
              <a:t>) can be married up with data from Twitter to make for more interesting and persuasive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4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        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3200" dirty="0" smtClean="0"/>
              <a:t> Any Questions?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2800" dirty="0" err="1" smtClean="0"/>
              <a:t>hello@thevibesofireland.com</a:t>
            </a:r>
            <a:endParaRPr lang="en-US" sz="2800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62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666113" cy="1371600"/>
          </a:xfrm>
        </p:spPr>
        <p:txBody>
          <a:bodyPr/>
          <a:lstStyle/>
          <a:p>
            <a:r>
              <a:rPr lang="en-US" dirty="0" smtClean="0"/>
              <a:t>What is social media?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“Social Media are media for social interaction, using highly accessible and scalable publishing techniques.”</a:t>
            </a:r>
          </a:p>
          <a:p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reation and exchange of user-generated content.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Rapid spread of information.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Ability to reach a massive audience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Facebook </a:t>
            </a:r>
            <a:r>
              <a:rPr lang="en-US" dirty="0"/>
              <a:t>–</a:t>
            </a:r>
            <a:r>
              <a:rPr lang="en-US" dirty="0" smtClean="0"/>
              <a:t> 700 Million Active Users.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Twitter – 100 Million Active Users.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LinkedIn – 100 Million Active Users.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8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static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1990’s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i="1" dirty="0" smtClean="0"/>
              <a:t>static </a:t>
            </a:r>
            <a:r>
              <a:rPr lang="en-US" dirty="0" smtClean="0"/>
              <a:t>web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Websites were always the same, rarely changed. 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Information was stagnant and outdated. </a:t>
            </a:r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No real time information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No Social Networks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By 1991 traffic on the early Internet was 930 GB </a:t>
            </a:r>
            <a:r>
              <a:rPr lang="en-US" dirty="0"/>
              <a:t>/</a:t>
            </a:r>
            <a:r>
              <a:rPr lang="en-US" dirty="0" smtClean="0"/>
              <a:t>month.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16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Dell in 1996</a:t>
            </a:r>
            <a:endParaRPr lang="en-US" dirty="0"/>
          </a:p>
        </p:txBody>
      </p:sp>
      <p:pic>
        <p:nvPicPr>
          <p:cNvPr id="6" name="Picture 5" descr="Welcome to www.dell.co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05" y="1524319"/>
            <a:ext cx="7081898" cy="517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176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in 1998</a:t>
            </a:r>
            <a:endParaRPr lang="en-US" dirty="0"/>
          </a:p>
        </p:txBody>
      </p:sp>
      <p:pic>
        <p:nvPicPr>
          <p:cNvPr id="5" name="Picture 4" descr="Google! Search Engine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403" y="1652238"/>
            <a:ext cx="56515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66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social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2000</a:t>
            </a:r>
            <a:r>
              <a:rPr lang="en-US" dirty="0" smtClean="0"/>
              <a:t>+ we start to see the web becomes more real-time used more widely.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Facebook setup in 2004 which sets the stage for massive amounts of social information moving across the internet.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Imagine it like an Information super-highway.  </a:t>
            </a:r>
          </a:p>
        </p:txBody>
      </p:sp>
    </p:spTree>
    <p:extLst>
      <p:ext uri="{BB962C8B-B14F-4D97-AF65-F5344CB8AC3E}">
        <p14:creationId xmlns:p14="http://schemas.microsoft.com/office/powerpoint/2010/main" val="387639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social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APIs for accessing this information widely + easily available to everybody (almost).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Massive datasets full of information to be accessed and </a:t>
            </a:r>
            <a:r>
              <a:rPr lang="en-US" dirty="0" err="1"/>
              <a:t>analysed</a:t>
            </a:r>
            <a:r>
              <a:rPr lang="en-US" dirty="0"/>
              <a:t>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Many avenues of analytics on this data yet to be explored + many ongoing creative experiments.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63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social web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434656"/>
              </p:ext>
            </p:extLst>
          </p:nvPr>
        </p:nvGraphicFramePr>
        <p:xfrm>
          <a:off x="457200" y="1752600"/>
          <a:ext cx="7620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Facebook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Twitter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LinkedIn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Billion Likes + Comments per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100+</a:t>
                      </a:r>
                      <a:r>
                        <a:rPr lang="en-US" baseline="0" dirty="0" smtClean="0"/>
                        <a:t> million Tweets per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 Million People.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821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3600</TotalTime>
  <Words>1358</Words>
  <Application>Microsoft Macintosh PowerPoint</Application>
  <PresentationFormat>On-screen Show (4:3)</PresentationFormat>
  <Paragraphs>161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Essential</vt:lpstr>
      <vt:lpstr>How social media can influence statistics</vt:lpstr>
      <vt:lpstr>About me / why I’m here</vt:lpstr>
      <vt:lpstr>What is social media?</vt:lpstr>
      <vt:lpstr>The static web</vt:lpstr>
      <vt:lpstr>Dell in 1996</vt:lpstr>
      <vt:lpstr>Google in 1998</vt:lpstr>
      <vt:lpstr>The social web</vt:lpstr>
      <vt:lpstr>The social web</vt:lpstr>
      <vt:lpstr>The social web</vt:lpstr>
      <vt:lpstr>Why is twitter useful</vt:lpstr>
      <vt:lpstr>The vibes of ireland</vt:lpstr>
      <vt:lpstr>The vibes of Ireland – How?</vt:lpstr>
      <vt:lpstr>The vibes of Ireland – how?</vt:lpstr>
      <vt:lpstr>The vibes of Ireland – How?</vt:lpstr>
      <vt:lpstr>The vibes of Ireland – Real-time</vt:lpstr>
      <vt:lpstr>Results of experiment</vt:lpstr>
      <vt:lpstr>Results of experiment</vt:lpstr>
      <vt:lpstr>Results of Experiment</vt:lpstr>
      <vt:lpstr>Results of experiment</vt:lpstr>
      <vt:lpstr>Results of Experiment</vt:lpstr>
      <vt:lpstr>Results of experiment</vt:lpstr>
      <vt:lpstr>Results of Experiment</vt:lpstr>
      <vt:lpstr>Results of experiment</vt:lpstr>
      <vt:lpstr>Predicting the stock market with twitter </vt:lpstr>
      <vt:lpstr>Predicting the stock market with twitter </vt:lpstr>
      <vt:lpstr>How can this benefit statistics?</vt:lpstr>
      <vt:lpstr>How can this benefit statistics?</vt:lpstr>
      <vt:lpstr>In conclusion</vt:lpstr>
      <vt:lpstr>           Thanks!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social media can influence statistics</dc:title>
  <dc:creator>James Eggers</dc:creator>
  <cp:lastModifiedBy>James Eggers</cp:lastModifiedBy>
  <cp:revision>25</cp:revision>
  <dcterms:created xsi:type="dcterms:W3CDTF">2011-08-26T22:05:27Z</dcterms:created>
  <dcterms:modified xsi:type="dcterms:W3CDTF">2011-09-28T22:40:58Z</dcterms:modified>
</cp:coreProperties>
</file>