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9" r:id="rId4"/>
    <p:sldId id="262" r:id="rId5"/>
    <p:sldId id="260" r:id="rId6"/>
    <p:sldId id="261" r:id="rId7"/>
    <p:sldId id="265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95951-621C-4074-922E-41DF168BE046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20B5F-04BB-4DA2-A0BA-44B69EABDA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029F8-BD61-45D0-B244-F023AB44C6C2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39A3E-CBC7-42FB-B974-E893E3718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FEF2B-6ADB-42AF-8261-411B8BB089D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C2A4F-004F-442D-B231-7F3001D88D89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D603D-096E-419C-BB18-E9B652086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erni.Dunne@cso.ie" TargetMode="External"/><Relationship Id="rId2" Type="http://schemas.openxmlformats.org/officeDocument/2006/relationships/hyperlink" Target="mailto:John.Dunne@cso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7772400" cy="1470025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Person Activity Register</a:t>
            </a:r>
            <a:br>
              <a:rPr lang="en-IE" dirty="0" smtClean="0">
                <a:solidFill>
                  <a:srgbClr val="FF0000"/>
                </a:solidFill>
              </a:rPr>
            </a:br>
            <a:r>
              <a:rPr lang="en-IE" dirty="0" smtClean="0">
                <a:solidFill>
                  <a:srgbClr val="FF0000"/>
                </a:solidFill>
              </a:rPr>
              <a:t>- a statistical register of persons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6" y="4653136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IE" dirty="0" smtClean="0"/>
              <a:t>Administrative Statistics Seminar</a:t>
            </a:r>
          </a:p>
          <a:p>
            <a:pPr algn="r"/>
            <a:r>
              <a:rPr lang="en-IE" smtClean="0"/>
              <a:t>Dublin Castle</a:t>
            </a:r>
            <a:endParaRPr lang="en-IE" dirty="0" smtClean="0"/>
          </a:p>
          <a:p>
            <a:pPr algn="r"/>
            <a:r>
              <a:rPr lang="en-IE" dirty="0" smtClean="0"/>
              <a:t>20</a:t>
            </a:r>
            <a:r>
              <a:rPr lang="en-IE" baseline="30000" dirty="0" smtClean="0"/>
              <a:t>th</a:t>
            </a:r>
            <a:r>
              <a:rPr lang="en-IE" dirty="0" smtClean="0"/>
              <a:t> </a:t>
            </a:r>
            <a:r>
              <a:rPr lang="en-IE" dirty="0"/>
              <a:t>F</a:t>
            </a:r>
            <a:r>
              <a:rPr lang="en-IE" dirty="0" smtClean="0"/>
              <a:t>eb 2014</a:t>
            </a:r>
          </a:p>
          <a:p>
            <a:pPr algn="r"/>
            <a:r>
              <a:rPr lang="en-IE" dirty="0" smtClean="0">
                <a:hlinkClick r:id="rId2"/>
              </a:rPr>
              <a:t>John.Dunne@cso.ie</a:t>
            </a:r>
            <a:r>
              <a:rPr lang="en-IE" dirty="0" smtClean="0"/>
              <a:t>, </a:t>
            </a:r>
            <a:r>
              <a:rPr lang="en-IE" dirty="0" smtClean="0">
                <a:hlinkClick r:id="rId3"/>
              </a:rPr>
              <a:t>Berni.Dunne@cso.ie</a:t>
            </a:r>
            <a:r>
              <a:rPr lang="en-IE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143000"/>
          </a:xfrm>
        </p:spPr>
        <p:txBody>
          <a:bodyPr>
            <a:normAutofit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Look at proportion female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562" y="1038254"/>
            <a:ext cx="7133945" cy="54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27984" y="4653136"/>
            <a:ext cx="237626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Females aged 50 – 75?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5656" y="2708920"/>
            <a:ext cx="237626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Jump probably linked to data availability?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00392" y="3851756"/>
            <a:ext cx="7200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0.48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Look at proportion female</a:t>
            </a:r>
            <a:br>
              <a:rPr lang="en-IE" dirty="0" smtClean="0">
                <a:solidFill>
                  <a:srgbClr val="FF0000"/>
                </a:solidFill>
              </a:rPr>
            </a:br>
            <a:r>
              <a:rPr lang="en-IE" dirty="0" smtClean="0">
                <a:solidFill>
                  <a:srgbClr val="FF0000"/>
                </a:solidFill>
              </a:rPr>
              <a:t>   - admin V census</a:t>
            </a:r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1052736"/>
            <a:ext cx="7133945" cy="54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3968" y="1484784"/>
            <a:ext cx="237626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Women live longer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4869160"/>
            <a:ext cx="237626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Females aged 50 – 75?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44408" y="3789040"/>
            <a:ext cx="7200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0.48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243408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Admin Count V Census 2011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627141"/>
            <a:ext cx="8322936" cy="640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19672" y="1556792"/>
            <a:ext cx="237626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Would expect admin count curve to be outside by definition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3888" y="3347700"/>
            <a:ext cx="237626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Females aged 50 – 75?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Where to now?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4"/>
          </a:xfrm>
        </p:spPr>
        <p:txBody>
          <a:bodyPr/>
          <a:lstStyle/>
          <a:p>
            <a:r>
              <a:rPr lang="en-IE" dirty="0" smtClean="0"/>
              <a:t>Different measures</a:t>
            </a:r>
          </a:p>
          <a:p>
            <a:r>
              <a:rPr lang="en-IE" dirty="0" smtClean="0"/>
              <a:t>Dependency on admin data sources over time</a:t>
            </a:r>
          </a:p>
          <a:p>
            <a:r>
              <a:rPr lang="en-IE" dirty="0" smtClean="0"/>
              <a:t>A coverage survey </a:t>
            </a:r>
            <a:r>
              <a:rPr lang="en-US" dirty="0" smtClean="0"/>
              <a:t>? (Can be costly)</a:t>
            </a:r>
            <a:endParaRPr lang="en-IE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932040" y="5085184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/>
              <a:t>Is there another way?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3408"/>
            <a:ext cx="9144000" cy="1143000"/>
          </a:xfrm>
        </p:spPr>
        <p:txBody>
          <a:bodyPr>
            <a:normAutofit/>
          </a:bodyPr>
          <a:lstStyle/>
          <a:p>
            <a:pPr algn="l"/>
            <a:r>
              <a:rPr lang="en-IE" sz="3600" dirty="0" smtClean="0">
                <a:solidFill>
                  <a:srgbClr val="FF0000"/>
                </a:solidFill>
              </a:rPr>
              <a:t>DSE Dual System Estimate or Capture Recapture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748680"/>
          </a:xfrm>
        </p:spPr>
        <p:txBody>
          <a:bodyPr/>
          <a:lstStyle/>
          <a:p>
            <a:pPr>
              <a:buNone/>
            </a:pPr>
            <a:r>
              <a:rPr lang="en-IE" dirty="0" smtClean="0"/>
              <a:t>A second independent source such that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1772816"/>
          <a:ext cx="2592288" cy="1156716"/>
        </p:xfrm>
        <a:graphic>
          <a:graphicData uri="http://schemas.openxmlformats.org/drawingml/2006/table">
            <a:tbl>
              <a:tblPr/>
              <a:tblGrid>
                <a:gridCol w="1053117"/>
                <a:gridCol w="625095"/>
                <a:gridCol w="91407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In 2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Source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Out 2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source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In PAR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Out PAR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95936" y="1772816"/>
            <a:ext cx="424847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 estimate = A + B + C + D</a:t>
            </a:r>
          </a:p>
          <a:p>
            <a:endParaRPr lang="en-IE" dirty="0" smtClean="0"/>
          </a:p>
          <a:p>
            <a:r>
              <a:rPr lang="en-IE" dirty="0" smtClean="0"/>
              <a:t>where     D = C * (B/A)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3616424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IE" sz="3200" dirty="0" smtClean="0"/>
              <a:t>An example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71600" y="4221088"/>
          <a:ext cx="2592288" cy="1156716"/>
        </p:xfrm>
        <a:graphic>
          <a:graphicData uri="http://schemas.openxmlformats.org/drawingml/2006/table">
            <a:tbl>
              <a:tblPr/>
              <a:tblGrid>
                <a:gridCol w="1109721"/>
                <a:gridCol w="568491"/>
                <a:gridCol w="91407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In 2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Source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Out 2</a:t>
                      </a:r>
                      <a:r>
                        <a:rPr lang="en-US" sz="1100" baseline="3000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source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In PAR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latin typeface="Calibri"/>
                          <a:ea typeface="Calibri"/>
                          <a:cs typeface="Times New Roman"/>
                        </a:rPr>
                        <a:t>900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latin typeface="Calibri"/>
                          <a:ea typeface="Calibri"/>
                          <a:cs typeface="Times New Roman"/>
                        </a:rPr>
                        <a:t>4.5m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Out PAR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Calibri"/>
                          <a:ea typeface="Calibri"/>
                          <a:cs typeface="Times New Roman"/>
                        </a:rPr>
                        <a:t>0.5m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995936" y="4233862"/>
            <a:ext cx="424847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Population  estimate =  5m              + 1000   </a:t>
            </a:r>
          </a:p>
          <a:p>
            <a:endParaRPr lang="en-IE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499992" y="5517232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 smtClean="0">
                <a:solidFill>
                  <a:srgbClr val="FF0000"/>
                </a:solidFill>
              </a:rPr>
              <a:t>2 Questions</a:t>
            </a:r>
          </a:p>
          <a:p>
            <a:r>
              <a:rPr lang="en-IE" sz="2000" b="1" dirty="0" smtClean="0">
                <a:solidFill>
                  <a:srgbClr val="FF0000"/>
                </a:solidFill>
              </a:rPr>
              <a:t>Is there such a source?</a:t>
            </a:r>
          </a:p>
          <a:p>
            <a:r>
              <a:rPr lang="en-IE" sz="2000" b="1" dirty="0" smtClean="0">
                <a:solidFill>
                  <a:srgbClr val="FF0000"/>
                </a:solidFill>
              </a:rPr>
              <a:t>What are we estimating?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3528" y="455741"/>
            <a:ext cx="8322936" cy="640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340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What about driver licence renewals?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5445224"/>
            <a:ext cx="288032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Special consideration to  </a:t>
            </a:r>
          </a:p>
          <a:p>
            <a:r>
              <a:rPr lang="en-IE" dirty="0" smtClean="0"/>
              <a:t>Ages 70 - 75 and under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3568" y="1052736"/>
            <a:ext cx="7133945" cy="54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355976" y="4653136"/>
            <a:ext cx="237626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Correct for under coverage of females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6512" y="483125"/>
            <a:ext cx="8322936" cy="640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156176" y="2276872"/>
            <a:ext cx="298782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Able to deal with transition to retirement?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2708920"/>
            <a:ext cx="1872208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Addressing female undercount?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-2434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Looking at adjusted admin counts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2" y="483125"/>
            <a:ext cx="8322936" cy="640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20272" y="3212976"/>
            <a:ext cx="194421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What are </a:t>
            </a:r>
          </a:p>
          <a:p>
            <a:r>
              <a:rPr lang="en-IE" dirty="0" smtClean="0"/>
              <a:t>we measuring?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-2434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Census V Admin Count (Adjusted)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Concluding remarks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32" y="1628800"/>
            <a:ext cx="8712968" cy="41764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Population estimates</a:t>
            </a:r>
          </a:p>
          <a:p>
            <a:pPr lvl="1">
              <a:buNone/>
            </a:pPr>
            <a:r>
              <a:rPr lang="en-GB" dirty="0" smtClean="0"/>
              <a:t>Raises questions (what to measure?)</a:t>
            </a:r>
          </a:p>
          <a:p>
            <a:pPr lvl="1">
              <a:buNone/>
            </a:pPr>
            <a:r>
              <a:rPr lang="en-GB" dirty="0" smtClean="0"/>
              <a:t>Verification of Independence assumption </a:t>
            </a:r>
          </a:p>
          <a:p>
            <a:pPr lvl="2">
              <a:buNone/>
            </a:pPr>
            <a:r>
              <a:rPr lang="en-GB" dirty="0" smtClean="0"/>
              <a:t>Sensitivity of estimates to independence violations</a:t>
            </a:r>
          </a:p>
          <a:p>
            <a:pPr lvl="1">
              <a:buNone/>
            </a:pPr>
            <a:r>
              <a:rPr lang="en-GB" dirty="0" smtClean="0"/>
              <a:t>Sustainability over time</a:t>
            </a:r>
          </a:p>
          <a:p>
            <a:pPr lvl="1">
              <a:buNone/>
            </a:pPr>
            <a:r>
              <a:rPr lang="en-GB" dirty="0" smtClean="0"/>
              <a:t>Are there other independent sources?</a:t>
            </a:r>
          </a:p>
          <a:p>
            <a:pPr lvl="1">
              <a:buNone/>
            </a:pPr>
            <a:r>
              <a:rPr lang="en-GB" dirty="0" smtClean="0"/>
              <a:t>Can we fit into current system of population estimates?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Overview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 fontScale="92500" lnSpcReduction="10000"/>
          </a:bodyPr>
          <a:lstStyle/>
          <a:p>
            <a:r>
              <a:rPr lang="en-IE" dirty="0" smtClean="0"/>
              <a:t>Legal environment</a:t>
            </a:r>
          </a:p>
          <a:p>
            <a:r>
              <a:rPr lang="en-IE" dirty="0" smtClean="0"/>
              <a:t>Administrative Data Centre ADC @ CSO</a:t>
            </a:r>
          </a:p>
          <a:p>
            <a:r>
              <a:rPr lang="en-IE" dirty="0" smtClean="0"/>
              <a:t>National Data Infrastructure</a:t>
            </a:r>
          </a:p>
          <a:p>
            <a:pPr lvl="1"/>
            <a:r>
              <a:rPr lang="en-IE" dirty="0" smtClean="0"/>
              <a:t>3 pillars (Persons, Business, Property)</a:t>
            </a:r>
          </a:p>
          <a:p>
            <a:r>
              <a:rPr lang="en-IE" dirty="0" smtClean="0"/>
              <a:t>Overview of Person Activity Register</a:t>
            </a:r>
          </a:p>
          <a:p>
            <a:r>
              <a:rPr lang="en-IE" dirty="0" smtClean="0"/>
              <a:t>Population estimates from admin data</a:t>
            </a:r>
          </a:p>
          <a:p>
            <a:pPr lvl="1"/>
            <a:r>
              <a:rPr lang="en-IE" dirty="0" smtClean="0"/>
              <a:t>Some initial exploratory work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Concluding remarks - General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16832"/>
            <a:ext cx="7597352" cy="3528392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70000"/>
              </a:lnSpc>
              <a:buNone/>
            </a:pPr>
            <a:r>
              <a:rPr lang="en-GB" dirty="0" smtClean="0"/>
              <a:t>Opportunity for big leaps (Game changer)</a:t>
            </a:r>
          </a:p>
          <a:p>
            <a:pPr lvl="1">
              <a:lnSpc>
                <a:spcPct val="170000"/>
              </a:lnSpc>
              <a:buNone/>
            </a:pPr>
            <a:r>
              <a:rPr lang="en-GB" dirty="0" smtClean="0"/>
              <a:t>Principles, Legislation, Policies</a:t>
            </a:r>
          </a:p>
          <a:p>
            <a:pPr lvl="1">
              <a:lnSpc>
                <a:spcPct val="170000"/>
              </a:lnSpc>
              <a:buNone/>
            </a:pPr>
            <a:r>
              <a:rPr lang="en-GB" dirty="0" smtClean="0"/>
              <a:t>Responsible leadership</a:t>
            </a:r>
          </a:p>
          <a:p>
            <a:pPr lvl="1">
              <a:lnSpc>
                <a:spcPct val="170000"/>
              </a:lnSpc>
              <a:buNone/>
            </a:pPr>
            <a:r>
              <a:rPr lang="en-GB" dirty="0" smtClean="0"/>
              <a:t>Develop the ecosystem to exploit NDI</a:t>
            </a:r>
          </a:p>
          <a:p>
            <a:pPr lvl="1">
              <a:lnSpc>
                <a:spcPct val="170000"/>
              </a:lnSpc>
              <a:buNone/>
            </a:pPr>
            <a:r>
              <a:rPr lang="en-GB" dirty="0" smtClean="0"/>
              <a:t>Partnership approach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23528" y="1600201"/>
            <a:ext cx="843528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As the circle of light increases,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so does the circumference of darkness around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IE" dirty="0" smtClean="0">
                <a:solidFill>
                  <a:srgbClr val="FF0000"/>
                </a:solidFill>
              </a:rPr>
              <a:t>Legal environment</a:t>
            </a:r>
            <a:endParaRPr lang="en-IE" sz="32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843808" y="1844824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Data Protection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20072" y="4437112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Official Statistics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39552" y="4437112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Freedom of Information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3"/>
            <a:endCxn id="9" idx="0"/>
          </p:cNvCxnSpPr>
          <p:nvPr/>
        </p:nvCxnSpPr>
        <p:spPr>
          <a:xfrm rot="5400000">
            <a:off x="2026792" y="3145555"/>
            <a:ext cx="1424497" cy="1158616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5"/>
            <a:endCxn id="8" idx="0"/>
          </p:cNvCxnSpPr>
          <p:nvPr/>
        </p:nvCxnSpPr>
        <p:spPr>
          <a:xfrm rot="16200000" flipH="1">
            <a:off x="5512692" y="3109551"/>
            <a:ext cx="1424497" cy="1230624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6"/>
            <a:endCxn id="8" idx="2"/>
          </p:cNvCxnSpPr>
          <p:nvPr/>
        </p:nvCxnSpPr>
        <p:spPr>
          <a:xfrm>
            <a:off x="3779912" y="5121188"/>
            <a:ext cx="1440160" cy="1588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1520" y="616530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FF0000"/>
                </a:solidFill>
              </a:rPr>
              <a:t>Key : 3 Legislative pillars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FF0000"/>
                </a:solidFill>
              </a:rPr>
              <a:t>ADC @ CSO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1768475"/>
            <a:ext cx="7129463" cy="491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7544" y="980728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 example of an Analysis tier data flow is the P35 (employee) dataset, which links person- and business-based registers as illustrated here:</a:t>
            </a:r>
            <a:endParaRPr lang="en-IE" dirty="0" smtClean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H="1" flipV="1">
            <a:off x="6228184" y="1844824"/>
            <a:ext cx="1080120" cy="108012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08304" y="1556792"/>
            <a:ext cx="1584176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PIK Protected Identifier Key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IE" sz="6000" dirty="0" smtClean="0">
                <a:solidFill>
                  <a:srgbClr val="FF0000"/>
                </a:solidFill>
              </a:rPr>
              <a:t>NDI</a:t>
            </a:r>
            <a:r>
              <a:rPr lang="en-IE" dirty="0" smtClean="0">
                <a:solidFill>
                  <a:srgbClr val="FF0000"/>
                </a:solidFill>
              </a:rPr>
              <a:t> - Joined up data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843808" y="1844824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Enterprises/Firms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20072" y="4437112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Buildings/Location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39552" y="4437112"/>
            <a:ext cx="324036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Persons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3"/>
            <a:endCxn id="9" idx="0"/>
          </p:cNvCxnSpPr>
          <p:nvPr/>
        </p:nvCxnSpPr>
        <p:spPr>
          <a:xfrm rot="5400000">
            <a:off x="2026792" y="3145555"/>
            <a:ext cx="1424497" cy="1158616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5"/>
            <a:endCxn id="8" idx="0"/>
          </p:cNvCxnSpPr>
          <p:nvPr/>
        </p:nvCxnSpPr>
        <p:spPr>
          <a:xfrm rot="16200000" flipH="1">
            <a:off x="5512692" y="3109551"/>
            <a:ext cx="1424497" cy="1230624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6"/>
            <a:endCxn id="8" idx="2"/>
          </p:cNvCxnSpPr>
          <p:nvPr/>
        </p:nvCxnSpPr>
        <p:spPr>
          <a:xfrm>
            <a:off x="3779912" y="5121188"/>
            <a:ext cx="1440160" cy="1588"/>
          </a:xfrm>
          <a:prstGeom prst="straightConnector1">
            <a:avLst/>
          </a:prstGeom>
          <a:ln w="635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1520" y="602128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/>
              <a:t>Key : Permanent official identification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>
            <a:off x="4860032" y="2636912"/>
            <a:ext cx="1728192" cy="2808312"/>
          </a:xfrm>
          <a:prstGeom prst="flowChartDocumen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r>
              <a:rPr lang="en-IE" b="1" dirty="0" smtClean="0">
                <a:solidFill>
                  <a:schemeClr val="accent3">
                    <a:lumMod val="50000"/>
                  </a:schemeClr>
                </a:solidFill>
              </a:rPr>
              <a:t>PAR - Person Activity Register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(CSOPPSN)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2011 (4.3m)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Admin Active Population during year</a:t>
            </a:r>
          </a:p>
          <a:p>
            <a:r>
              <a:rPr lang="en-IE" b="1" dirty="0" smtClean="0">
                <a:solidFill>
                  <a:schemeClr val="accent3">
                    <a:lumMod val="50000"/>
                  </a:schemeClr>
                </a:solidFill>
              </a:rPr>
              <a:t>Signs of life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20272" y="1916832"/>
            <a:ext cx="1872208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b="1" dirty="0" smtClean="0"/>
              <a:t>Sources</a:t>
            </a:r>
            <a:endParaRPr lang="en-US" b="1" dirty="0" smtClean="0"/>
          </a:p>
          <a:p>
            <a:r>
              <a:rPr lang="en-IE" b="1" dirty="0" smtClean="0"/>
              <a:t>(Cradle to Grave)</a:t>
            </a:r>
          </a:p>
          <a:p>
            <a:r>
              <a:rPr lang="en-IE" dirty="0" smtClean="0"/>
              <a:t> - Births</a:t>
            </a:r>
          </a:p>
          <a:p>
            <a:r>
              <a:rPr lang="en-IE" dirty="0" smtClean="0"/>
              <a:t>- Child benefit</a:t>
            </a:r>
          </a:p>
          <a:p>
            <a:r>
              <a:rPr lang="en-IE" dirty="0" smtClean="0"/>
              <a:t> - Post primary</a:t>
            </a:r>
          </a:p>
          <a:p>
            <a:r>
              <a:rPr lang="en-IE" dirty="0" smtClean="0"/>
              <a:t> - Higher Ed</a:t>
            </a:r>
          </a:p>
          <a:p>
            <a:r>
              <a:rPr lang="en-IE" dirty="0" smtClean="0"/>
              <a:t> - Further Ed</a:t>
            </a:r>
          </a:p>
          <a:p>
            <a:r>
              <a:rPr lang="en-IE" dirty="0" smtClean="0"/>
              <a:t> - Employee</a:t>
            </a:r>
          </a:p>
          <a:p>
            <a:r>
              <a:rPr lang="en-IE" dirty="0" smtClean="0"/>
              <a:t> - Self Employed</a:t>
            </a:r>
          </a:p>
          <a:p>
            <a:r>
              <a:rPr lang="en-IE" dirty="0" smtClean="0"/>
              <a:t> - Social Welfare</a:t>
            </a:r>
          </a:p>
          <a:p>
            <a:r>
              <a:rPr lang="en-IE" dirty="0" smtClean="0"/>
              <a:t> - Drivers </a:t>
            </a:r>
          </a:p>
          <a:p>
            <a:r>
              <a:rPr lang="en-IE" dirty="0" smtClean="0"/>
              <a:t> - Medical (to be)</a:t>
            </a:r>
          </a:p>
          <a:p>
            <a:r>
              <a:rPr lang="en-IE" dirty="0" smtClean="0"/>
              <a:t> - Pensions</a:t>
            </a:r>
          </a:p>
          <a:p>
            <a:r>
              <a:rPr lang="en-IE" dirty="0" smtClean="0"/>
              <a:t> - Deaths</a:t>
            </a:r>
          </a:p>
        </p:txBody>
      </p:sp>
      <p:sp>
        <p:nvSpPr>
          <p:cNvPr id="9" name="Left Arrow 8"/>
          <p:cNvSpPr/>
          <p:nvPr/>
        </p:nvSpPr>
        <p:spPr>
          <a:xfrm>
            <a:off x="6588224" y="3717032"/>
            <a:ext cx="432048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Document 9"/>
          <p:cNvSpPr/>
          <p:nvPr/>
        </p:nvSpPr>
        <p:spPr>
          <a:xfrm>
            <a:off x="2411760" y="2852936"/>
            <a:ext cx="1800200" cy="3600400"/>
          </a:xfrm>
          <a:prstGeom prst="flowChartDocumen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r>
              <a:rPr lang="en-IE" b="1" dirty="0" smtClean="0">
                <a:solidFill>
                  <a:schemeClr val="accent3">
                    <a:lumMod val="50000"/>
                  </a:schemeClr>
                </a:solidFill>
              </a:rPr>
              <a:t>Residential  Property Register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n-IE" dirty="0" err="1" smtClean="0">
                <a:solidFill>
                  <a:schemeClr val="accent3">
                    <a:lumMod val="50000"/>
                  </a:schemeClr>
                </a:solidFill>
              </a:rPr>
              <a:t>CSOProp_ID</a:t>
            </a:r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  key)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COP2011_ID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GEODIR_ID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REVLPT_ID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MPRN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GPRN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WATERID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SEPTICID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POSTCODE</a:t>
            </a:r>
          </a:p>
          <a:p>
            <a:r>
              <a:rPr lang="en-IE" dirty="0" smtClean="0">
                <a:solidFill>
                  <a:schemeClr val="accent3">
                    <a:lumMod val="50000"/>
                  </a:schemeClr>
                </a:solidFill>
              </a:rPr>
              <a:t>X,Y</a:t>
            </a:r>
          </a:p>
          <a:p>
            <a:r>
              <a:rPr lang="en-IE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988840"/>
            <a:ext cx="2051720" cy="4176464"/>
          </a:xfrm>
          <a:prstGeom prst="rect">
            <a:avLst/>
          </a:prstGeom>
          <a:solidFill>
            <a:srgbClr val="7A4A42"/>
          </a:solidFill>
          <a:ln>
            <a:solidFill>
              <a:srgbClr val="7A4A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b="1" dirty="0" smtClean="0"/>
              <a:t>Sources</a:t>
            </a:r>
            <a:endParaRPr lang="en-US" b="1" dirty="0" smtClean="0"/>
          </a:p>
          <a:p>
            <a:r>
              <a:rPr lang="en-IE" b="1" dirty="0" smtClean="0"/>
              <a:t>(Property)</a:t>
            </a:r>
          </a:p>
          <a:p>
            <a:r>
              <a:rPr lang="en-IE" dirty="0" smtClean="0"/>
              <a:t> - Census</a:t>
            </a:r>
          </a:p>
          <a:p>
            <a:r>
              <a:rPr lang="en-IE" dirty="0"/>
              <a:t> </a:t>
            </a:r>
            <a:r>
              <a:rPr lang="en-IE" dirty="0" smtClean="0"/>
              <a:t>- </a:t>
            </a:r>
            <a:r>
              <a:rPr lang="en-IE" dirty="0" err="1" smtClean="0"/>
              <a:t>Geodirectory</a:t>
            </a:r>
            <a:endParaRPr lang="en-IE" dirty="0" smtClean="0"/>
          </a:p>
          <a:p>
            <a:r>
              <a:rPr lang="en-IE" dirty="0" smtClean="0"/>
              <a:t> - Property tax</a:t>
            </a:r>
          </a:p>
          <a:p>
            <a:r>
              <a:rPr lang="en-IE" dirty="0" smtClean="0"/>
              <a:t> - POSTCODE</a:t>
            </a:r>
          </a:p>
          <a:p>
            <a:r>
              <a:rPr lang="en-IE" dirty="0" smtClean="0"/>
              <a:t> - Electricity (MPRN)</a:t>
            </a:r>
          </a:p>
          <a:p>
            <a:r>
              <a:rPr lang="en-IE" dirty="0" smtClean="0"/>
              <a:t> - Gas (GPRN)</a:t>
            </a:r>
          </a:p>
          <a:p>
            <a:r>
              <a:rPr lang="en-IE" dirty="0" smtClean="0"/>
              <a:t> - Water charge</a:t>
            </a:r>
          </a:p>
          <a:p>
            <a:r>
              <a:rPr lang="en-IE" dirty="0" smtClean="0"/>
              <a:t> - Septic tank</a:t>
            </a:r>
          </a:p>
          <a:p>
            <a:r>
              <a:rPr lang="en-IE" dirty="0"/>
              <a:t> </a:t>
            </a:r>
            <a:r>
              <a:rPr lang="en-IE" dirty="0" smtClean="0"/>
              <a:t>- Rental properties</a:t>
            </a:r>
          </a:p>
          <a:p>
            <a:r>
              <a:rPr lang="en-IE" dirty="0" smtClean="0"/>
              <a:t> - Second properties</a:t>
            </a:r>
          </a:p>
          <a:p>
            <a:r>
              <a:rPr lang="en-IE" dirty="0" smtClean="0"/>
              <a:t> - Local Authority</a:t>
            </a:r>
          </a:p>
          <a:p>
            <a:r>
              <a:rPr lang="en-IE" dirty="0" smtClean="0"/>
              <a:t> </a:t>
            </a:r>
          </a:p>
        </p:txBody>
      </p:sp>
      <p:sp>
        <p:nvSpPr>
          <p:cNvPr id="12" name="Left Arrow 11"/>
          <p:cNvSpPr/>
          <p:nvPr/>
        </p:nvSpPr>
        <p:spPr>
          <a:xfrm rot="10800000">
            <a:off x="1979712" y="3789040"/>
            <a:ext cx="432048" cy="720080"/>
          </a:xfrm>
          <a:prstGeom prst="leftArrow">
            <a:avLst/>
          </a:prstGeom>
          <a:solidFill>
            <a:srgbClr val="7A4A42"/>
          </a:solidFill>
          <a:ln>
            <a:solidFill>
              <a:srgbClr val="7A4A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Document 12"/>
          <p:cNvSpPr/>
          <p:nvPr/>
        </p:nvSpPr>
        <p:spPr>
          <a:xfrm>
            <a:off x="3563888" y="1340768"/>
            <a:ext cx="1872208" cy="1368152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b="1" dirty="0" err="1" smtClean="0"/>
              <a:t>PropertyPerson</a:t>
            </a:r>
            <a:endParaRPr lang="en-IE" b="1" dirty="0" smtClean="0"/>
          </a:p>
          <a:p>
            <a:r>
              <a:rPr lang="en-IE" dirty="0" err="1" smtClean="0"/>
              <a:t>CSOProp_ID</a:t>
            </a:r>
            <a:endParaRPr lang="en-IE" dirty="0" smtClean="0"/>
          </a:p>
          <a:p>
            <a:r>
              <a:rPr lang="en-IE" dirty="0" smtClean="0"/>
              <a:t>CSOPPSN</a:t>
            </a:r>
          </a:p>
          <a:p>
            <a:r>
              <a:rPr lang="en-IE" dirty="0" smtClean="0"/>
              <a:t>Relationship</a:t>
            </a:r>
            <a:endParaRPr lang="en-US" dirty="0"/>
          </a:p>
        </p:txBody>
      </p:sp>
      <p:cxnSp>
        <p:nvCxnSpPr>
          <p:cNvPr id="15" name="Shape 14"/>
          <p:cNvCxnSpPr>
            <a:stCxn id="13" idx="1"/>
            <a:endCxn id="10" idx="0"/>
          </p:cNvCxnSpPr>
          <p:nvPr/>
        </p:nvCxnSpPr>
        <p:spPr>
          <a:xfrm rot="10800000" flipV="1">
            <a:off x="3311860" y="2024844"/>
            <a:ext cx="252028" cy="828092"/>
          </a:xfrm>
          <a:prstGeom prst="bentConnector2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13" idx="3"/>
            <a:endCxn id="7" idx="0"/>
          </p:cNvCxnSpPr>
          <p:nvPr/>
        </p:nvCxnSpPr>
        <p:spPr>
          <a:xfrm>
            <a:off x="5436096" y="2024844"/>
            <a:ext cx="288032" cy="612068"/>
          </a:xfrm>
          <a:prstGeom prst="bentConnector2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Document 21"/>
          <p:cNvSpPr/>
          <p:nvPr/>
        </p:nvSpPr>
        <p:spPr>
          <a:xfrm>
            <a:off x="4644008" y="5489848"/>
            <a:ext cx="2160240" cy="1368152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E" b="1" dirty="0" err="1" smtClean="0"/>
              <a:t>PersonRelationship</a:t>
            </a:r>
            <a:endParaRPr lang="en-IE" b="1" dirty="0" smtClean="0"/>
          </a:p>
          <a:p>
            <a:r>
              <a:rPr lang="en-IE" dirty="0" smtClean="0"/>
              <a:t>CSOPPSN1</a:t>
            </a:r>
          </a:p>
          <a:p>
            <a:r>
              <a:rPr lang="en-IE" dirty="0" smtClean="0"/>
              <a:t>CSOPPSN2</a:t>
            </a:r>
          </a:p>
          <a:p>
            <a:r>
              <a:rPr lang="en-IE" dirty="0" smtClean="0"/>
              <a:t>Relationship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20472" cy="1484784"/>
          </a:xfrm>
        </p:spPr>
        <p:txBody>
          <a:bodyPr>
            <a:normAutofit/>
          </a:bodyPr>
          <a:lstStyle/>
          <a:p>
            <a:pPr algn="l"/>
            <a:r>
              <a:rPr lang="en-IE" sz="3600" dirty="0" smtClean="0">
                <a:solidFill>
                  <a:srgbClr val="FF0000"/>
                </a:solidFill>
              </a:rPr>
              <a:t>Statistical view of NDI – </a:t>
            </a:r>
            <a:r>
              <a:rPr lang="en-IE" sz="2800" dirty="0" smtClean="0">
                <a:solidFill>
                  <a:srgbClr val="FF0000"/>
                </a:solidFill>
              </a:rPr>
              <a:t>Persons and Property</a:t>
            </a:r>
            <a:endParaRPr lang="en-IE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22" grpId="0" animBg="1"/>
      <p:bldP spid="2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2780928"/>
            <a:ext cx="8208912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Purpose of PAR Person Activity Register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IE" dirty="0" smtClean="0"/>
              <a:t>‘Cradle to Grave’ </a:t>
            </a:r>
          </a:p>
          <a:p>
            <a:pPr>
              <a:buNone/>
            </a:pPr>
            <a:r>
              <a:rPr lang="en-IE" dirty="0" smtClean="0"/>
              <a:t>Purpose : </a:t>
            </a:r>
          </a:p>
          <a:p>
            <a:pPr>
              <a:buNone/>
            </a:pPr>
            <a:r>
              <a:rPr lang="en-IE" dirty="0" smtClean="0"/>
              <a:t>To track specific cohorts within the population</a:t>
            </a:r>
          </a:p>
          <a:p>
            <a:pPr>
              <a:buNone/>
            </a:pPr>
            <a:r>
              <a:rPr lang="en-IE" dirty="0" smtClean="0"/>
              <a:t>To act as a master key to administrative data in identifying feasibility of specific analyses</a:t>
            </a:r>
          </a:p>
          <a:p>
            <a:pPr>
              <a:buNone/>
            </a:pPr>
            <a:r>
              <a:rPr lang="en-IE" dirty="0" smtClean="0"/>
              <a:t>To investigate population structures over time</a:t>
            </a:r>
          </a:p>
          <a:p>
            <a:pPr lvl="1">
              <a:buNone/>
            </a:pPr>
            <a:r>
              <a:rPr lang="en-IE" dirty="0" smtClean="0"/>
              <a:t>- Population estimates?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Population estimates using admin data?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26" name="AutoShape 2" descr="plot of chunk unnamed-chunk-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5536" y="2132856"/>
            <a:ext cx="81369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 smtClean="0"/>
              <a:t>For the year </a:t>
            </a:r>
            <a:r>
              <a:rPr lang="en-IE" sz="3600" b="1" dirty="0" smtClean="0"/>
              <a:t>2011</a:t>
            </a:r>
            <a:r>
              <a:rPr lang="en-IE" sz="2800" dirty="0" smtClean="0"/>
              <a:t>,</a:t>
            </a:r>
          </a:p>
          <a:p>
            <a:pPr algn="ctr"/>
            <a:r>
              <a:rPr lang="en-IE" sz="2800" dirty="0" smtClean="0"/>
              <a:t> taking a “signs of life” approach </a:t>
            </a:r>
          </a:p>
          <a:p>
            <a:pPr algn="ctr"/>
            <a:r>
              <a:rPr lang="en-IE" sz="2800" dirty="0" smtClean="0"/>
              <a:t>the Person Activity Register identified activity from </a:t>
            </a:r>
          </a:p>
          <a:p>
            <a:pPr algn="ctr"/>
            <a:r>
              <a:rPr lang="en-IE" sz="3600" b="1" dirty="0" smtClean="0">
                <a:solidFill>
                  <a:srgbClr val="FF0000"/>
                </a:solidFill>
              </a:rPr>
              <a:t>4.35m persons </a:t>
            </a:r>
          </a:p>
          <a:p>
            <a:pPr algn="ctr"/>
            <a:r>
              <a:rPr lang="en-IE" sz="2800" dirty="0" smtClean="0"/>
              <a:t>on Public Administration Systems.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3408"/>
            <a:ext cx="8229600" cy="1143000"/>
          </a:xfrm>
        </p:spPr>
        <p:txBody>
          <a:bodyPr/>
          <a:lstStyle/>
          <a:p>
            <a:r>
              <a:rPr lang="en-IE" dirty="0" smtClean="0">
                <a:solidFill>
                  <a:srgbClr val="FF0000"/>
                </a:solidFill>
              </a:rPr>
              <a:t>2011 Admin count by age and sex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1560" y="620688"/>
            <a:ext cx="8322936" cy="640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148064" y="4077072"/>
            <a:ext cx="201622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Child benefit data (used 2012 instead of 2011)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67736" y="2420888"/>
            <a:ext cx="237626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E" dirty="0" smtClean="0"/>
              <a:t>Bumps at 65, qualify for pension?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663</Words>
  <Application>Microsoft Office PowerPoint</Application>
  <PresentationFormat>On-screen Show (4:3)</PresentationFormat>
  <Paragraphs>170</Paragraphs>
  <Slides>21</Slides>
  <Notes>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Person Activity Register - a statistical register of persons</vt:lpstr>
      <vt:lpstr>Overview</vt:lpstr>
      <vt:lpstr>Legal environment</vt:lpstr>
      <vt:lpstr>ADC @ CSO</vt:lpstr>
      <vt:lpstr>NDI - Joined up data </vt:lpstr>
      <vt:lpstr>Statistical view of NDI – Persons and Property</vt:lpstr>
      <vt:lpstr>Purpose of PAR Person Activity Register</vt:lpstr>
      <vt:lpstr>Population estimates using admin data?</vt:lpstr>
      <vt:lpstr>2011 Admin count by age and sex</vt:lpstr>
      <vt:lpstr>Look at proportion female</vt:lpstr>
      <vt:lpstr>Look at proportion female    - admin V census</vt:lpstr>
      <vt:lpstr>Admin Count V Census 2011</vt:lpstr>
      <vt:lpstr>Where to now?</vt:lpstr>
      <vt:lpstr>DSE Dual System Estimate or Capture Recapture</vt:lpstr>
      <vt:lpstr>What about driver licence renewals?</vt:lpstr>
      <vt:lpstr>Slide 16</vt:lpstr>
      <vt:lpstr>Looking at adjusted admin counts</vt:lpstr>
      <vt:lpstr>Census V Admin Count (Adjusted)</vt:lpstr>
      <vt:lpstr>Concluding remarks</vt:lpstr>
      <vt:lpstr>Concluding remarks - General</vt:lpstr>
      <vt:lpstr>Slide 21</vt:lpstr>
    </vt:vector>
  </TitlesOfParts>
  <Company>Central Statistics 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 Activity Register - a statistical register of persons</dc:title>
  <dc:creator>dunnejo</dc:creator>
  <cp:lastModifiedBy>dunnejo</cp:lastModifiedBy>
  <cp:revision>49</cp:revision>
  <dcterms:created xsi:type="dcterms:W3CDTF">2014-02-14T18:01:12Z</dcterms:created>
  <dcterms:modified xsi:type="dcterms:W3CDTF">2014-02-21T09:23:12Z</dcterms:modified>
</cp:coreProperties>
</file>