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7" r:id="rId3"/>
    <p:sldId id="258" r:id="rId4"/>
    <p:sldId id="268" r:id="rId5"/>
    <p:sldId id="269" r:id="rId6"/>
    <p:sldId id="275" r:id="rId7"/>
    <p:sldId id="270" r:id="rId8"/>
    <p:sldId id="271" r:id="rId9"/>
    <p:sldId id="261" r:id="rId10"/>
    <p:sldId id="262" r:id="rId11"/>
    <p:sldId id="286" r:id="rId12"/>
    <p:sldId id="266" r:id="rId13"/>
    <p:sldId id="267" r:id="rId14"/>
    <p:sldId id="273" r:id="rId15"/>
    <p:sldId id="274" r:id="rId16"/>
    <p:sldId id="277" r:id="rId17"/>
    <p:sldId id="263" r:id="rId18"/>
    <p:sldId id="264" r:id="rId19"/>
    <p:sldId id="265" r:id="rId20"/>
    <p:sldId id="298" r:id="rId21"/>
    <p:sldId id="281" r:id="rId22"/>
    <p:sldId id="292" r:id="rId23"/>
    <p:sldId id="28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7FE167-C57F-40C4-BEF9-537D362C3593}">
          <p14:sldIdLst>
            <p14:sldId id="290"/>
            <p14:sldId id="297"/>
            <p14:sldId id="258"/>
            <p14:sldId id="268"/>
            <p14:sldId id="269"/>
            <p14:sldId id="275"/>
            <p14:sldId id="270"/>
            <p14:sldId id="271"/>
            <p14:sldId id="261"/>
            <p14:sldId id="262"/>
            <p14:sldId id="286"/>
            <p14:sldId id="266"/>
            <p14:sldId id="267"/>
            <p14:sldId id="273"/>
            <p14:sldId id="274"/>
            <p14:sldId id="277"/>
            <p14:sldId id="263"/>
            <p14:sldId id="264"/>
            <p14:sldId id="265"/>
            <p14:sldId id="298"/>
            <p14:sldId id="281"/>
            <p14:sldId id="292"/>
            <p14:sldId id="28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0" autoAdjust="0"/>
    <p:restoredTop sz="94660"/>
  </p:normalViewPr>
  <p:slideViewPr>
    <p:cSldViewPr>
      <p:cViewPr>
        <p:scale>
          <a:sx n="75" d="100"/>
          <a:sy n="75" d="100"/>
        </p:scale>
        <p:origin x="-4082" y="-1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"/>
          <a:stretch>
            <a:fillRect/>
          </a:stretch>
        </p:blipFill>
        <p:spPr bwMode="auto">
          <a:xfrm>
            <a:off x="0" y="-171450"/>
            <a:ext cx="92392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8525"/>
            <a:ext cx="15843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4941167"/>
            <a:ext cx="6141368" cy="1037357"/>
          </a:xfrm>
        </p:spPr>
        <p:txBody>
          <a:bodyPr/>
          <a:lstStyle>
            <a:lvl1pPr marL="0" indent="0" eaLnBrk="1" hangingPunct="1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IE" noProof="0" smtClean="0"/>
          </a:p>
        </p:txBody>
      </p: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2915816" y="3343275"/>
            <a:ext cx="6192688" cy="159789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 b="0">
                <a:solidFill>
                  <a:schemeClr val="bg1"/>
                </a:solidFill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I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5355243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50845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8987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274638"/>
            <a:ext cx="6029325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212646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120408" cy="79216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887030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20022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23495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159623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037342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134665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593454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78736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1450"/>
            <a:ext cx="12461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4925"/>
            <a:ext cx="13398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274638"/>
            <a:ext cx="612040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IE" alt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675" y="6499225"/>
            <a:ext cx="382588" cy="2111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5588E7-1021-4A57-B1CC-C6421D3E47F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908550" y="6499225"/>
            <a:ext cx="1270000" cy="233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453A86B-1A85-4656-8441-0EECA9A219E8}" type="datetimeFigureOut">
              <a:rPr lang="en-IE" smtClean="0"/>
              <a:t>17/05/2017</a:t>
            </a:fld>
            <a:endParaRPr lang="en-I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8113"/>
            <a:ext cx="3609975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87A7E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4D4D4D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4D4D4D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D4D4D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D4D4D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6333F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6333F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6333F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633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2" Type="http://schemas.microsoft.com/office/2007/relationships/media" Target="../media/media2.wmv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915816" y="4941167"/>
            <a:ext cx="6141368" cy="1037357"/>
          </a:xfrm>
        </p:spPr>
        <p:txBody>
          <a:bodyPr/>
          <a:lstStyle/>
          <a:p>
            <a:r>
              <a:rPr lang="en-US" dirty="0" smtClean="0"/>
              <a:t>			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					P.J. Kelly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5816" y="3343275"/>
            <a:ext cx="6192688" cy="1597893"/>
          </a:xfrm>
        </p:spPr>
        <p:txBody>
          <a:bodyPr/>
          <a:lstStyle/>
          <a:p>
            <a:r>
              <a:rPr lang="en-US" dirty="0" smtClean="0"/>
              <a:t>Analytics Warehouse</a:t>
            </a:r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1634983" y="4005064"/>
            <a:ext cx="1100704" cy="1022837"/>
            <a:chOff x="5886403" y="1957773"/>
            <a:chExt cx="1100704" cy="1022837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6011026" y="2114116"/>
              <a:ext cx="872261" cy="704616"/>
            </a:xfrm>
            <a:prstGeom prst="triangle">
              <a:avLst/>
            </a:prstGeom>
            <a:solidFill>
              <a:srgbClr val="00A0A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 bwMode="auto">
            <a:xfrm>
              <a:off x="6267173" y="1957773"/>
              <a:ext cx="359967" cy="377962"/>
            </a:xfrm>
            <a:prstGeom prst="flowChartConnector">
              <a:avLst/>
            </a:prstGeom>
            <a:solidFill>
              <a:srgbClr val="006B6E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2" descr="C:\Users\pkelly02\AppData\Local\Microsoft\Windows\Temporary Internet Files\Content.IE5\IT59KMGY\two-settings-cogwhee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591" y="2051503"/>
              <a:ext cx="187131" cy="19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lowchart: Connector 9"/>
            <p:cNvSpPr/>
            <p:nvPr/>
          </p:nvSpPr>
          <p:spPr bwMode="auto">
            <a:xfrm>
              <a:off x="5886403" y="2602648"/>
              <a:ext cx="359967" cy="377962"/>
            </a:xfrm>
            <a:prstGeom prst="flowChartConnector">
              <a:avLst/>
            </a:prstGeom>
            <a:solidFill>
              <a:srgbClr val="006B6E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 bwMode="auto">
            <a:xfrm>
              <a:off x="6627140" y="2602648"/>
              <a:ext cx="359967" cy="377962"/>
            </a:xfrm>
            <a:prstGeom prst="flowChartConnector">
              <a:avLst/>
            </a:prstGeom>
            <a:solidFill>
              <a:srgbClr val="006B6E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2" name="Picture 4" descr="C:\Users\pkelly02\AppData\Local\Microsoft\Windows\Temporary Internet Files\Content.IE5\IT59KMGY\databa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972" y="2691441"/>
              <a:ext cx="196829" cy="20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pkelly02\AppData\Local\Microsoft\Windows\Temporary Internet Files\Content.IE5\IT59KMGY\book-with-magnifying-glas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08" y="2691441"/>
              <a:ext cx="196830" cy="2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41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- Hadoop</a:t>
            </a:r>
            <a:endParaRPr lang="en-IE" dirty="0"/>
          </a:p>
        </p:txBody>
      </p:sp>
      <p:pic>
        <p:nvPicPr>
          <p:cNvPr id="7" name="var_metadata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143000"/>
            <a:ext cx="8229600" cy="4675188"/>
          </a:xfrm>
        </p:spPr>
      </p:pic>
    </p:spTree>
    <p:extLst>
      <p:ext uri="{BB962C8B-B14F-4D97-AF65-F5344CB8AC3E}">
        <p14:creationId xmlns:p14="http://schemas.microsoft.com/office/powerpoint/2010/main" val="206059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467544" y="2208017"/>
            <a:ext cx="906080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Analysts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Curved Up Arrow 35"/>
          <p:cNvSpPr/>
          <p:nvPr/>
        </p:nvSpPr>
        <p:spPr bwMode="auto">
          <a:xfrm rot="16461567" flipH="1">
            <a:off x="5641207" y="4088185"/>
            <a:ext cx="1303496" cy="450662"/>
          </a:xfrm>
          <a:prstGeom prst="curvedUpArrow">
            <a:avLst>
              <a:gd name="adj1" fmla="val 25000"/>
              <a:gd name="adj2" fmla="val 50000"/>
              <a:gd name="adj3" fmla="val 256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513" y="282575"/>
            <a:ext cx="6120408" cy="792162"/>
          </a:xfrm>
        </p:spPr>
        <p:txBody>
          <a:bodyPr/>
          <a:lstStyle/>
          <a:p>
            <a:r>
              <a:rPr lang="en-US" dirty="0" smtClean="0"/>
              <a:t>Data Exp. – Workflow - Hadoop</a:t>
            </a:r>
            <a:endParaRPr lang="en-IE" dirty="0"/>
          </a:p>
        </p:txBody>
      </p:sp>
      <p:sp>
        <p:nvSpPr>
          <p:cNvPr id="8" name="Hexagon 7"/>
          <p:cNvSpPr/>
          <p:nvPr/>
        </p:nvSpPr>
        <p:spPr bwMode="auto">
          <a:xfrm>
            <a:off x="467544" y="2636912"/>
            <a:ext cx="864096" cy="792088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Analytics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Concept</a:t>
            </a:r>
            <a:endParaRPr kumimoji="0" lang="en-IE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9575" y="129572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you know if the data is already in </a:t>
            </a:r>
            <a:r>
              <a:rPr lang="en-US" dirty="0" smtClean="0"/>
              <a:t>Hadoop?</a:t>
            </a:r>
            <a:endParaRPr lang="en-IE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1580044" y="3056384"/>
            <a:ext cx="491005" cy="37261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44" y="152033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you know where?</a:t>
            </a:r>
            <a:endParaRPr lang="en-IE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67944" y="2631337"/>
            <a:ext cx="2736304" cy="37261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4079862" y="3534005"/>
            <a:ext cx="530940" cy="372617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95" y="2021426"/>
            <a:ext cx="392627" cy="3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 bwMode="auto">
          <a:xfrm>
            <a:off x="6292955" y="3460217"/>
            <a:ext cx="511293" cy="37261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3" name="Picture 5" descr="http://www.sparksignite.net/wp-content/uploads/2015/09/navig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56384"/>
            <a:ext cx="709230" cy="3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rved Up Arrow 26"/>
          <p:cNvSpPr/>
          <p:nvPr/>
        </p:nvSpPr>
        <p:spPr bwMode="auto">
          <a:xfrm rot="16461567" flipH="1">
            <a:off x="2960682" y="3842700"/>
            <a:ext cx="1303496" cy="450662"/>
          </a:xfrm>
          <a:prstGeom prst="curvedUpArrow">
            <a:avLst>
              <a:gd name="adj1" fmla="val 25000"/>
              <a:gd name="adj2" fmla="val 50000"/>
              <a:gd name="adj3" fmla="val 256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23994" y="2957941"/>
            <a:ext cx="802938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ATS</a:t>
            </a: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Curved Up Arrow 30"/>
          <p:cNvSpPr/>
          <p:nvPr/>
        </p:nvSpPr>
        <p:spPr bwMode="auto">
          <a:xfrm rot="3274417" flipH="1">
            <a:off x="1792614" y="3847197"/>
            <a:ext cx="1301113" cy="478963"/>
          </a:xfrm>
          <a:prstGeom prst="curvedUpArrow">
            <a:avLst>
              <a:gd name="adj1" fmla="val 25000"/>
              <a:gd name="adj2" fmla="val 50000"/>
              <a:gd name="adj3" fmla="val 256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Flowchart: Magnetic Disk 31"/>
          <p:cNvSpPr/>
          <p:nvPr/>
        </p:nvSpPr>
        <p:spPr bwMode="auto">
          <a:xfrm>
            <a:off x="2787011" y="4313517"/>
            <a:ext cx="373783" cy="576064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490017" y="3440434"/>
            <a:ext cx="802938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ATS</a:t>
            </a: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610702" y="3440434"/>
            <a:ext cx="906080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Analysts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9" name="Picture 5" descr="http://www.sparksignite.net/wp-content/uploads/2015/09/navig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8" y="4637833"/>
            <a:ext cx="709230" cy="3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nt Arrow 2"/>
          <p:cNvSpPr/>
          <p:nvPr/>
        </p:nvSpPr>
        <p:spPr bwMode="auto">
          <a:xfrm>
            <a:off x="3742171" y="2636897"/>
            <a:ext cx="1837941" cy="718033"/>
          </a:xfrm>
          <a:prstGeom prst="ben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580044" y="2636912"/>
            <a:ext cx="2487900" cy="37261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AutoShape 7" descr="Image result for h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9" descr="Image result for h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9" name="Picture 11" descr="https://upload.wikimedia.org/wikipedia/commons/thumb/b/bb/Apache_Hive_logo.svg/150px-Apache_Hive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08" y="2778233"/>
            <a:ext cx="524007" cy="4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3" descr="data:image/png;base64,iVBORw0KGgoAAAANSUhEUgAAAJEAAAEQCAMAAACHnWbYAAAAulBMVEX///8sZ5ExaZL///74+vs1a5MAVYcAUYUAT4QAWYkvZ5EAV4j19/kAW4oAU4bq7/IfYY3d5esaX4zW3+bJ1uAASIHp7vLE0twdXYytwM8mXoy5ydYTX4wsa5Th6O2Lo7p3mLJegqNIfJ+nu8uRq8Bzk68AQ3+ds8WVrMFmi6lHdZuEnbepv853jasASoFLeJ43U4pfep6Oo7tSgaJmhqdaiKdMbZdxmbNyi6yzvc1pk6+HmbVCep40cZgBv7WvAAAO+ElEQVR4nO1de3uiOhM3KfESUSJYuVnFimurPe0563Z3T9/6/b/WCyiQC7aGBN3nOf39t10Ik8lkZjKX2Gp94Qtf+MIXvvCFPwlGA08qwZqd/ag5apCO8iuhef7DjtscITnM+UTm8TBs3TRFygHmr7HcC1HYDCE5jP9Fkm+MXppduO8/LdlXnojTBCVHLDuutFgYfwXSszgbbmclsc9yOO3Hpkhy9p6kWB8wf97WmMgZmCw681ovWgNvrZmWDObKG9Tk/ro9aEIHxIN+PRa1WrONR843Pedi3AeoppW6aa3t4IduURr9hF5c25TPXrA91+sImG8E12VRirUNiV5R8m1MtgqTHBFENjpFaQQw8pTsU9RDg0gTNSl2A0R2SnLgPEPY1bduyw5Cz4rDLTyMka51G+0xJEBx9/ptCHTtN2MeQDjcKo4y2xOIQS27KMAlAICp6ljG1gPYW+jQk+arB6GtOtRNy03mhTq+BorCRACwrW68JzsMAEHqTDIRSSiCGgRgTjBAbfWpLRMWAbzQ4AW6HgIAqtiiDLNNwmtsx+oEtSyUzA2SB8Vh1nYqkGoWJMdqkJAENmpMmuzSrQ/vtLju4W2ybFjRw132Uk5rspGTPk6XDapMz7y3k0HQrSYTuUtHg52lwhDuMF15ONQUdJkPk2UDZKNg3R69jM93mhxSv59OEA3r7xPnwKJ+pIegxPHL9gl5rD3DONuusK2y8DSsRQDSAXHd2MTkBacDqNv9HIn9T6dY30qGJGMR2Wtz2Zd2NkdS0yiZ0eH94C9thz8XHEDqyfZsQ7JVt1WORSwclM0R1jyvhwcWwWTVdQU3J/8cJNPe1GL7NtMeCYv1HWrM1wNFcFhns5h35LjqurZagrmdzRJ16rg34+6BRfinxtPxepoNCsl7jZfj4ZEiHf5jjvAoCahfw1Tek8N0wKvGyI+T2dp0t8kfSkbH2UASaQz8jAJ01EiR9LvhcTbYrhvrq8IMHzYbwC9S6ZUU8fTwLp7qjLNa+5wiaWuba47EpdVl+VMYR+kEWFrLjX7CI0V9rdG6xyPr5W2TC44UoVrq9SSiwXHDBL8llYpPcoo6WlM/8+MWBuRFTvEasY1zHmnNtcY5ReBObqbmX0HOI08vRe3juNiWk09rQZqhaD3Md4xklGS0zw0/CrRmNNadgiI5zTvOCdJL0U1r2c0psuXC0U8D2AyPSooIlLLg62JLwIZ4lOx/KYX0cLSz+iW7U0x1IDXwtg2boSj3A9MYiZQxeLULijRryGKqUCqvYbznKhugrl4r0ium+vyvDEWIlDxqxNKmqyajIg1MCh41443IqkizUJAA9nQkDgos7GJgqbDUxC4p0upDmu+gWLWeDEWzQUERnqqGxGlM7nA51TeJF0e98kVbNbNGY5afjlIeyVFU6HpImjhBpgNPH2VeLMya5lO2269JEbVqAP8jfdY7jadpyfyBDEWUZAOMNCrth2kpoFJyNCEURUBfaZwRkZJHUruf0pCJH6NPRVqLUhpgX2YTJ1ak5JEda49DZhRJWRFjT3E30FeFdozVHsbtSlnae7t81da3/UNKGiRzZI9eqZC0xfzTWq1yopKVKFtKRWrNi1Cr1pHaww+dkiJ9uSPzR1DOE/al9Nya4pF6FUuO2R2tVYCUeIZTiiKy17TZfEqMAHmXOtM69GSw/aiFpDG1ZgB6MmaNjkQcSHrTQJIbYJqi4Xept61FAOnXB7+UdVKIaYISwZaL1pgrhiKAB78U4+wuJOyIU7kzjhGz7wPcUylmuWk5ATegbNTvmKNlFq5+EWsi1Biz40HpXK2DOIoSkuoH/8cIc6MBafttbYQxsFfXURptbH6wGvPzu5BfNyyn9wtQcY1irOm7vPkO+0AgCdeJ3BiPPVEC7utok/COZzUgO/mZmfMBT1BtjeveAY7beBpJDpX4RIHAIS+qq2/dnrD+kpo2rfDjx0Dt2gQlu3aAeVl6lnPfZhWTimrT00p1Py/e+E5Guq2dzb/vKRZ9hLwoQVui08eYezyPvbmqGxF2+TGD853ckHDzQX3ZrVGBZYffK2efBBzAWUc4eFWmJ0HM7RbonVmsZ7xwa4anr1qOfuZqys10eJ5nUuTScpB7TdH62TthR4bgHAPn8JoDy7pEpzHxuMHPcW6sH9w8cFtjICrkRenTar3Eegw4gkRnZubX33jzKeu2k09bP0ac14gHgvAZqzpNjEdMFuwSfB78ifrsQttiM+TyWUU5OZhbt+ePhWLcRczjFbU0bidQ4FHiUw6ZTyTn3I+Ukrlj7SEUpXq0V620XLDqDn1YZenbHEGCEJmRDYPfShSNub1DPmC5RYdlEniitvCTCQaK0bsH3o6fNm8+p+X3gq52Er8JBj/UKDp0IZSS5J0scDN3bNDBE7wFI5MB5Ypdn/OYT7aAh4y7kBxfhQ/HaTeLFEVGqyKGbb4zGgCdTLQ+MqcPeCss7zhLs0EZiuJd1fxd3nurXrYRyyKx0HjyknEbyuij9W1l7uGeOZyibrUCiHuU6qoqON8ejpRSsftwiqdPFX9mTAO0f1W9a70wi2s/sAJw03KPVQjQjo2z8xtjO6uC5p+37pmQAkRVqTeXcWWx0GdkodwGE4mwdKLiASaiwlkyuri6qDGmn8FCvbnxllMs1YacKF0Ig43AghETxKnsIrMeabUFMS9F5aSkGjWNtLQb9t/4zWRsmfNOUHHfgoMoisS03hgWA8hVfmdZHtgTpDtkTYlgHm5aPq2M4C2nRehYEn6RMSKTbHnE7heLjQZWiNr3dvkEtO+5/43K8wmUrIjO5BMSIdCzpcNT0BaYaKwoLsIhp9bXZXYdoJ5cBsg5TNXjt4P7TKu/vlDCYTJHqSnLYyaKgIaSZ5ODcSJ8w6HVpnnUFtJKJpXiBVxj8GhPqyp8J2n5D0xC/RX3d9qSQE/wbUdTimCPaQ039x4zG+ni+CgLRsEeZ7xiyuHGYpmlQ8sZY4nMFWODTlnFD+Bsjv1vLHN9atkqKBozn6W2orllFQeRXbQsz5t1m3FegEOZtiqKKB4xBR4PHpc7qtHRYKxSBQ0D9qg1oWsBKuSILjkpimBuqLLDI4tqlaPMsgI72GO2uLnwKNEVgopMyck/Vm5lfY6g5M1aPrbbSxwHiG2aSbQKhG0hkWhSLCwp8gkXXcG4Zsp+nfUcMxEsg5ZQ8RhpUMULOK/l97nADYDTun0xRnZIQx615kZcfLIyaPNAbbaDrBhrPsUCMa59UjPT5gW6ueMm7/jKNHaFLLjUl0k8MUxn2+cj0EClGd6IEo2IEbXqyyNFqF2ZdJ8s6BP27tcj8vi8mFqKtWVGbQzoPXWkCA5PnG0eGK+W8DKduXGKZ9k1YRyhJxsmkw7AKV+CjYjy5KTRNvXmU58QL6L+hUmfPJ5WcJGQLqLpIVpuZnE3Xr/wicPb/n7rfsB3hw1+sSvmQV9Lh97s7bZQIJNwbH48qJgGLQga6AqyJ9Lz9/lK1uG3e7FkpyM8NeA+nT9YJOT5DgQFa62XaX2yVDSoQxm9ZNqKveRhzPnUI9B1jU5dzIQiD4Clk856seT8ocQ26hTqGjA2XEK0TvGCXrgsk5BkS18DSFxNiknQqwzHXRYuvWyae4XqgY5sQbK/NjkpqHpM2NHZdFIbI4z+MIqMMm+J5KMOjaAshZLr6GkO60Il4T9DslthmauFw2tr7AxUDYzaVVXaENPOrRit1wRz/O967Z+1BMYjHXUk7+sGFs50t/v+c6f7TOZn+O+UPspI6hKFoowTn9gSj0CUnB/xYPP5OeCJLYeCCHg/9Fo35/7b8HhEhZB8eim2xRV2INAlc80LZ43j+/wrkOw+WQKfLX4B3mbZyDXaPkG5x/Pxfra4DDsJG3JqrU0hHB9fhrFma2vgprGrz4s2ZvhhubbFxYp7zZna8e1x2T68WNVYsQc29ElxkBL2eWUE7p3+SsiWT8CeXLuKHMI+SVUSrCrhyWG9Mjsfni7o0AKf3PYHA5J85+SdiD6bAlFpWjgLVjiPokQzoVOV0RZi1LXOO+Y+gNOBcHCijSzusEE2qQxxXdy0Vj14IhltsQVasHsh32g8xScuely2GRahb1rvdTgNc+VVpLJbaWKeDYugb5c6z4YEV4qsz0VFEF+F0BisXWXFrxnxZeLdi/x+ToqljcUivqwsh6XocucQC8OKMs0lH8zGdX/goga2PTHBZvAlvokJuVy4b9z1vvNfM/d8vpHgixHUMvZ9IZft9Pko7UVP2Ouu0Pzr33JpGjzV0pFxJhxg8/toy/NI3yXF58BcdXkL8Trlk7KXjWb5/LUBxp7POqJLGdoDZn9z1yqNBMGG7cumQ35zCsnp8PlHoVyoYYQRR9GzkBFt1scWYHGx/DFPESSwqcjRCXCZyZDvfgKkVqOqAmYsRU+8ZGNP32XXtfAkWH7VvkdligSVbav0vGuAL+gj22/6twU/RijWQ1xWHQlwuzxF+hr76mHMU4Qlb4HVDkegSLGTRxkzrnUea73sug7MO65xTevV0rWwY0+08PpZ9Td22VBwsQPtKcQdLvdwZcFOVOQzW/P8emXB5uuzm4xjnwsLMLUQun50RwHGju4oQ89XF2z68t0LRyFO4oGqqoP27trktLJmvJIiqTtpm4LDbLUrO0cZZhtKG91dxRUx2bMGlZ/Fnp5r02QJiqZLakMZMVUI5T1cY6tZC69N3bMSt2kjchX9mF6UFhQl1yF99w7W+nOr5yMk5Z2hY6Z+XezHuwzSBhLUzfKR4w3TJ2pfq6DGWrVJ1kI4Zu8UQ8HVDkbm+q6DQRwjNrEGXq4Yg7B8QmzujjOhLfPCmN3z9+6hy+WMquFsWIIuG+uvxAO7aufeSdQg+NuFLhwRrcDkJ00R9pSugNGC2U/2XHTNPoMD2Mt2xLsPLo8HevtDovOKe0mYGayQvmmAbVS8NNzV72j1e8HcvYYl78fVC3O8+NYOMNNaeLLs5lJw30h/Sl8PcdG8YzUm7joq9xq5kvPIwbovfjoEXz/+0EorkubHtlbYvb5yPOCYpcHtP4JDKdKKEYi99z/hZH1APEXQ623/CKHOYC1Q0H1pqqC3Dvye9/rHSFCK2Ta+uovGwrxwyvoLX/jCF/6L+D/qlu8Y0co72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15" descr="data:image/png;base64,iVBORw0KGgoAAAANSUhEUgAAAJEAAAEQCAMAAACHnWbYAAAAulBMVEX///8sZ5ExaZL///74+vs1a5MAVYcAUYUAT4QAWYkvZ5EAV4j19/kAW4oAU4bq7/IfYY3d5esaX4zW3+bJ1uAASIHp7vLE0twdXYytwM8mXoy5ydYTX4wsa5Th6O2Lo7p3mLJegqNIfJ+nu8uRq8Bzk68AQ3+ds8WVrMFmi6lHdZuEnbepv853jasASoFLeJ43U4pfep6Oo7tSgaJmhqdaiKdMbZdxmbNyi6yzvc1pk6+HmbVCep40cZgBv7WvAAAO+ElEQVR4nO1de3uiOhM3KfESUSJYuVnFimurPe0563Z3T9/6/b/WCyiQC7aGBN3nOf39t10Ik8lkZjKX2Gp94Qtf+MIXvvCFPwlGA08qwZqd/ag5apCO8iuhef7DjtscITnM+UTm8TBs3TRFygHmr7HcC1HYDCE5jP9Fkm+MXppduO8/LdlXnojTBCVHLDuutFgYfwXSszgbbmclsc9yOO3Hpkhy9p6kWB8wf97WmMgZmCw681ovWgNvrZmWDObKG9Tk/ro9aEIHxIN+PRa1WrONR843Pedi3AeoppW6aa3t4IduURr9hF5c25TPXrA91+sImG8E12VRirUNiV5R8m1MtgqTHBFENjpFaQQw8pTsU9RDg0gTNSl2A0R2SnLgPEPY1bduyw5Cz4rDLTyMka51G+0xJEBx9/ptCHTtN2MeQDjcKo4y2xOIQS27KMAlAICp6ljG1gPYW+jQk+arB6GtOtRNy03mhTq+BorCRACwrW68JzsMAEHqTDIRSSiCGgRgTjBAbfWpLRMWAbzQ4AW6HgIAqtiiDLNNwmtsx+oEtSyUzA2SB8Vh1nYqkGoWJMdqkJAENmpMmuzSrQ/vtLju4W2ybFjRw132Uk5rspGTPk6XDapMz7y3k0HQrSYTuUtHg52lwhDuMF15ONQUdJkPk2UDZKNg3R69jM93mhxSv59OEA3r7xPnwKJ+pIegxPHL9gl5rD3DONuusK2y8DSsRQDSAXHd2MTkBacDqNv9HIn9T6dY30qGJGMR2Wtz2Zd2NkdS0yiZ0eH94C9thz8XHEDqyfZsQ7JVt1WORSwclM0R1jyvhwcWwWTVdQU3J/8cJNPe1GL7NtMeCYv1HWrM1wNFcFhns5h35LjqurZagrmdzRJ16rg34+6BRfinxtPxepoNCsl7jZfj4ZEiHf5jjvAoCahfw1Tek8N0wKvGyI+T2dp0t8kfSkbH2UASaQz8jAJ01EiR9LvhcTbYrhvrq8IMHzYbwC9S6ZUU8fTwLp7qjLNa+5wiaWuba47EpdVl+VMYR+kEWFrLjX7CI0V9rdG6xyPr5W2TC44UoVrq9SSiwXHDBL8llYpPcoo6WlM/8+MWBuRFTvEasY1zHmnNtcY5ReBObqbmX0HOI08vRe3juNiWk09rQZqhaD3Md4xklGS0zw0/CrRmNNadgiI5zTvOCdJL0U1r2c0psuXC0U8D2AyPSooIlLLg62JLwIZ4lOx/KYX0cLSz+iW7U0x1IDXwtg2boSj3A9MYiZQxeLULijRryGKqUCqvYbznKhugrl4r0ium+vyvDEWIlDxqxNKmqyajIg1MCh41443IqkizUJAA9nQkDgos7GJgqbDUxC4p0upDmu+gWLWeDEWzQUERnqqGxGlM7nA51TeJF0e98kVbNbNGY5afjlIeyVFU6HpImjhBpgNPH2VeLMya5lO2269JEbVqAP8jfdY7jadpyfyBDEWUZAOMNCrth2kpoFJyNCEURUBfaZwRkZJHUruf0pCJH6NPRVqLUhpgX2YTJ1ak5JEda49DZhRJWRFjT3E30FeFdozVHsbtSlnae7t81da3/UNKGiRzZI9eqZC0xfzTWq1yopKVKFtKRWrNi1Cr1pHaww+dkiJ9uSPzR1DOE/al9Nya4pF6FUuO2R2tVYCUeIZTiiKy17TZfEqMAHmXOtM69GSw/aiFpDG1ZgB6MmaNjkQcSHrTQJIbYJqi4Xept61FAOnXB7+UdVKIaYISwZaL1pgrhiKAB78U4+wuJOyIU7kzjhGz7wPcUylmuWk5ATegbNTvmKNlFq5+EWsi1Biz40HpXK2DOIoSkuoH/8cIc6MBafttbYQxsFfXURptbH6wGvPzu5BfNyyn9wtQcY1irOm7vPkO+0AgCdeJ3BiPPVEC7utok/COZzUgO/mZmfMBT1BtjeveAY7beBpJDpX4RIHAIS+qq2/dnrD+kpo2rfDjx0Dt2gQlu3aAeVl6lnPfZhWTimrT00p1Py/e+E5Guq2dzb/vKRZ9hLwoQVui08eYezyPvbmqGxF2+TGD853ckHDzQX3ZrVGBZYffK2efBBzAWUc4eFWmJ0HM7RbonVmsZ7xwa4anr1qOfuZqys10eJ5nUuTScpB7TdH62TthR4bgHAPn8JoDy7pEpzHxuMHPcW6sH9w8cFtjICrkRenTar3Eegw4gkRnZubX33jzKeu2k09bP0ac14gHgvAZqzpNjEdMFuwSfB78ifrsQttiM+TyWUU5OZhbt+ePhWLcRczjFbU0bidQ4FHiUw6ZTyTn3I+Ukrlj7SEUpXq0V620XLDqDn1YZenbHEGCEJmRDYPfShSNub1DPmC5RYdlEniitvCTCQaK0bsH3o6fNm8+p+X3gq52Er8JBj/UKDp0IZSS5J0scDN3bNDBE7wFI5MB5Ypdn/OYT7aAh4y7kBxfhQ/HaTeLFEVGqyKGbb4zGgCdTLQ+MqcPeCss7zhLs0EZiuJd1fxd3nurXrYRyyKx0HjyknEbyuij9W1l7uGeOZyibrUCiHuU6qoqON8ejpRSsftwiqdPFX9mTAO0f1W9a70wi2s/sAJw03KPVQjQjo2z8xtjO6uC5p+37pmQAkRVqTeXcWWx0GdkodwGE4mwdKLiASaiwlkyuri6qDGmn8FCvbnxllMs1YacKF0Ig43AghETxKnsIrMeabUFMS9F5aSkGjWNtLQb9t/4zWRsmfNOUHHfgoMoisS03hgWA8hVfmdZHtgTpDtkTYlgHm5aPq2M4C2nRehYEn6RMSKTbHnE7heLjQZWiNr3dvkEtO+5/43K8wmUrIjO5BMSIdCzpcNT0BaYaKwoLsIhp9bXZXYdoJ5cBsg5TNXjt4P7TKu/vlDCYTJHqSnLYyaKgIaSZ5ODcSJ8w6HVpnnUFtJKJpXiBVxj8GhPqyp8J2n5D0xC/RX3d9qSQE/wbUdTimCPaQ039x4zG+ni+CgLRsEeZ7xiyuHGYpmlQ8sZY4nMFWODTlnFD+Bsjv1vLHN9atkqKBozn6W2orllFQeRXbQsz5t1m3FegEOZtiqKKB4xBR4PHpc7qtHRYKxSBQ0D9qg1oWsBKuSILjkpimBuqLLDI4tqlaPMsgI72GO2uLnwKNEVgopMyck/Vm5lfY6g5M1aPrbbSxwHiG2aSbQKhG0hkWhSLCwp8gkXXcG4Zsp+nfUcMxEsg5ZQ8RhpUMULOK/l97nADYDTun0xRnZIQx615kZcfLIyaPNAbbaDrBhrPsUCMa59UjPT5gW6ueMm7/jKNHaFLLjUl0k8MUxn2+cj0EClGd6IEo2IEbXqyyNFqF2ZdJ8s6BP27tcj8vi8mFqKtWVGbQzoPXWkCA5PnG0eGK+W8DKduXGKZ9k1YRyhJxsmkw7AKV+CjYjy5KTRNvXmU58QL6L+hUmfPJ5WcJGQLqLpIVpuZnE3Xr/wicPb/n7rfsB3hw1+sSvmQV9Lh97s7bZQIJNwbH48qJgGLQga6AqyJ9Lz9/lK1uG3e7FkpyM8NeA+nT9YJOT5DgQFa62XaX2yVDSoQxm9ZNqKveRhzPnUI9B1jU5dzIQiD4Clk856seT8ocQ26hTqGjA2XEK0TvGCXrgsk5BkS18DSFxNiknQqwzHXRYuvWyae4XqgY5sQbK/NjkpqHpM2NHZdFIbI4z+MIqMMm+J5KMOjaAshZLr6GkO60Il4T9DslthmauFw2tr7AxUDYzaVVXaENPOrRit1wRz/O967Z+1BMYjHXUk7+sGFs50t/v+c6f7TOZn+O+UPspI6hKFoowTn9gSj0CUnB/xYPP5OeCJLYeCCHg/9Fo35/7b8HhEhZB8eim2xRV2INAlc80LZ43j+/wrkOw+WQKfLX4B3mbZyDXaPkG5x/Pxfra4DDsJG3JqrU0hHB9fhrFma2vgprGrz4s2ZvhhubbFxYp7zZna8e1x2T68WNVYsQc29ElxkBL2eWUE7p3+SsiWT8CeXLuKHMI+SVUSrCrhyWG9Mjsfni7o0AKf3PYHA5J85+SdiD6bAlFpWjgLVjiPokQzoVOV0RZi1LXOO+Y+gNOBcHCijSzusEE2qQxxXdy0Vj14IhltsQVasHsh32g8xScuely2GRahb1rvdTgNc+VVpLJbaWKeDYugb5c6z4YEV4qsz0VFEF+F0BisXWXFrxnxZeLdi/x+ToqljcUivqwsh6XocucQC8OKMs0lH8zGdX/goga2PTHBZvAlvokJuVy4b9z1vvNfM/d8vpHgixHUMvZ9IZft9Pko7UVP2Ouu0Pzr33JpGjzV0pFxJhxg8/toy/NI3yXF58BcdXkL8Trlk7KXjWb5/LUBxp7POqJLGdoDZn9z1yqNBMGG7cumQ35zCsnp8PlHoVyoYYQRR9GzkBFt1scWYHGx/DFPESSwqcjRCXCZyZDvfgKkVqOqAmYsRU+8ZGNP32XXtfAkWH7VvkdligSVbav0vGuAL+gj22/6twU/RijWQ1xWHQlwuzxF+hr76mHMU4Qlb4HVDkegSLGTRxkzrnUea73sug7MO65xTevV0rWwY0+08PpZ9Td22VBwsQPtKcQdLvdwZcFOVOQzW/P8emXB5uuzm4xjnwsLMLUQun50RwHGju4oQ89XF2z68t0LRyFO4oGqqoP27trktLJmvJIiqTtpm4LDbLUrO0cZZhtKG91dxRUx2bMGlZ/Fnp5r02QJiqZLakMZMVUI5T1cY6tZC69N3bMSt2kjchX9mF6UFhQl1yF99w7W+nOr5yMk5Z2hY6Z+XezHuwzSBhLUzfKR4w3TJ2pfq6DGWrVJ1kI4Zu8UQ8HVDkbm+q6DQRwjNrEGXq4Yg7B8QmzujjOhLfPCmN3z9+6hy+WMquFsWIIuG+uvxAO7aufeSdQg+NuFLhwRrcDkJ00R9pSugNGC2U/2XHTNPoMD2Mt2xLsPLo8HevtDovOKe0mYGayQvmmAbVS8NNzV72j1e8HcvYYl78fVC3O8+NYOMNNaeLLs5lJw30h/Sl8PcdG8YzUm7joq9xq5kvPIwbovfjoEXz/+0EorkubHtlbYvb5yPOCYpcHtP4JDKdKKEYi99z/hZH1APEXQ623/CKHOYC1Q0H1pqqC3Dvye9/rHSFCK2Ta+uovGwrxwyvoLX/jCF/6L+D/qlu8Y0co72g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17" descr="data:image/png;base64,iVBORw0KGgoAAAANSUhEUgAAAJEAAAEQCAMAAACHnWbYAAAAulBMVEX///8sZ5ExaZL///74+vs1a5MAVYcAUYUAT4QAWYkvZ5EAV4j19/kAW4oAU4bq7/IfYY3d5esaX4zW3+bJ1uAASIHp7vLE0twdXYytwM8mXoy5ydYTX4wsa5Th6O2Lo7p3mLJegqNIfJ+nu8uRq8Bzk68AQ3+ds8WVrMFmi6lHdZuEnbepv853jasASoFLeJ43U4pfep6Oo7tSgaJmhqdaiKdMbZdxmbNyi6yzvc1pk6+HmbVCep40cZgBv7WvAAAO+ElEQVR4nO1de3uiOhM3KfESUSJYuVnFimurPe0563Z3T9/6/b/WCyiQC7aGBN3nOf39t10Ik8lkZjKX2Gp94Qtf+MIXvvCFPwlGA08qwZqd/ag5apCO8iuhef7DjtscITnM+UTm8TBs3TRFygHmr7HcC1HYDCE5jP9Fkm+MXppduO8/LdlXnojTBCVHLDuutFgYfwXSszgbbmclsc9yOO3Hpkhy9p6kWB8wf97WmMgZmCw681ovWgNvrZmWDObKG9Tk/ro9aEIHxIN+PRa1WrONR843Pedi3AeoppW6aa3t4IduURr9hF5c25TPXrA91+sImG8E12VRirUNiV5R8m1MtgqTHBFENjpFaQQw8pTsU9RDg0gTNSl2A0R2SnLgPEPY1bduyw5Cz4rDLTyMka51G+0xJEBx9/ptCHTtN2MeQDjcKo4y2xOIQS27KMAlAICp6ljG1gPYW+jQk+arB6GtOtRNy03mhTq+BorCRACwrW68JzsMAEHqTDIRSSiCGgRgTjBAbfWpLRMWAbzQ4AW6HgIAqtiiDLNNwmtsx+oEtSyUzA2SB8Vh1nYqkGoWJMdqkJAENmpMmuzSrQ/vtLju4W2ybFjRw132Uk5rspGTPk6XDapMz7y3k0HQrSYTuUtHg52lwhDuMF15ONQUdJkPk2UDZKNg3R69jM93mhxSv59OEA3r7xPnwKJ+pIegxPHL9gl5rD3DONuusK2y8DSsRQDSAXHd2MTkBacDqNv9HIn9T6dY30qGJGMR2Wtz2Zd2NkdS0yiZ0eH94C9thz8XHEDqyfZsQ7JVt1WORSwclM0R1jyvhwcWwWTVdQU3J/8cJNPe1GL7NtMeCYv1HWrM1wNFcFhns5h35LjqurZagrmdzRJ16rg34+6BRfinxtPxepoNCsl7jZfj4ZEiHf5jjvAoCahfw1Tek8N0wKvGyI+T2dp0t8kfSkbH2UASaQz8jAJ01EiR9LvhcTbYrhvrq8IMHzYbwC9S6ZUU8fTwLp7qjLNa+5wiaWuba47EpdVl+VMYR+kEWFrLjX7CI0V9rdG6xyPr5W2TC44UoVrq9SSiwXHDBL8llYpPcoo6WlM/8+MWBuRFTvEasY1zHmnNtcY5ReBObqbmX0HOI08vRe3juNiWk09rQZqhaD3Md4xklGS0zw0/CrRmNNadgiI5zTvOCdJL0U1r2c0psuXC0U8D2AyPSooIlLLg62JLwIZ4lOx/KYX0cLSz+iW7U0x1IDXwtg2boSj3A9MYiZQxeLULijRryGKqUCqvYbznKhugrl4r0ium+vyvDEWIlDxqxNKmqyajIg1MCh41443IqkizUJAA9nQkDgos7GJgqbDUxC4p0upDmu+gWLWeDEWzQUERnqqGxGlM7nA51TeJF0e98kVbNbNGY5afjlIeyVFU6HpImjhBpgNPH2VeLMya5lO2269JEbVqAP8jfdY7jadpyfyBDEWUZAOMNCrth2kpoFJyNCEURUBfaZwRkZJHUruf0pCJH6NPRVqLUhpgX2YTJ1ak5JEda49DZhRJWRFjT3E30FeFdozVHsbtSlnae7t81da3/UNKGiRzZI9eqZC0xfzTWq1yopKVKFtKRWrNi1Cr1pHaww+dkiJ9uSPzR1DOE/al9Nya4pF6FUuO2R2tVYCUeIZTiiKy17TZfEqMAHmXOtM69GSw/aiFpDG1ZgB6MmaNjkQcSHrTQJIbYJqi4Xept61FAOnXB7+UdVKIaYISwZaL1pgrhiKAB78U4+wuJOyIU7kzjhGz7wPcUylmuWk5ATegbNTvmKNlFq5+EWsi1Biz40HpXK2DOIoSkuoH/8cIc6MBafttbYQxsFfXURptbH6wGvPzu5BfNyyn9wtQcY1irOm7vPkO+0AgCdeJ3BiPPVEC7utok/COZzUgO/mZmfMBT1BtjeveAY7beBpJDpX4RIHAIS+qq2/dnrD+kpo2rfDjx0Dt2gQlu3aAeVl6lnPfZhWTimrT00p1Py/e+E5Guq2dzb/vKRZ9hLwoQVui08eYezyPvbmqGxF2+TGD853ckHDzQX3ZrVGBZYffK2efBBzAWUc4eFWmJ0HM7RbonVmsZ7xwa4anr1qOfuZqys10eJ5nUuTScpB7TdH62TthR4bgHAPn8JoDy7pEpzHxuMHPcW6sH9w8cFtjICrkRenTar3Eegw4gkRnZubX33jzKeu2k09bP0ac14gHgvAZqzpNjEdMFuwSfB78ifrsQttiM+TyWUU5OZhbt+ePhWLcRczjFbU0bidQ4FHiUw6ZTyTn3I+Ukrlj7SEUpXq0V620XLDqDn1YZenbHEGCEJmRDYPfShSNub1DPmC5RYdlEniitvCTCQaK0bsH3o6fNm8+p+X3gq52Er8JBj/UKDp0IZSS5J0scDN3bNDBE7wFI5MB5Ypdn/OYT7aAh4y7kBxfhQ/HaTeLFEVGqyKGbb4zGgCdTLQ+MqcPeCss7zhLs0EZiuJd1fxd3nurXrYRyyKx0HjyknEbyuij9W1l7uGeOZyibrUCiHuU6qoqON8ejpRSsftwiqdPFX9mTAO0f1W9a70wi2s/sAJw03KPVQjQjo2z8xtjO6uC5p+37pmQAkRVqTeXcWWx0GdkodwGE4mwdKLiASaiwlkyuri6qDGmn8FCvbnxllMs1YacKF0Ig43AghETxKnsIrMeabUFMS9F5aSkGjWNtLQb9t/4zWRsmfNOUHHfgoMoisS03hgWA8hVfmdZHtgTpDtkTYlgHm5aPq2M4C2nRehYEn6RMSKTbHnE7heLjQZWiNr3dvkEtO+5/43K8wmUrIjO5BMSIdCzpcNT0BaYaKwoLsIhp9bXZXYdoJ5cBsg5TNXjt4P7TKu/vlDCYTJHqSnLYyaKgIaSZ5ODcSJ8w6HVpnnUFtJKJpXiBVxj8GhPqyp8J2n5D0xC/RX3d9qSQE/wbUdTimCPaQ039x4zG+ni+CgLRsEeZ7xiyuHGYpmlQ8sZY4nMFWODTlnFD+Bsjv1vLHN9atkqKBozn6W2orllFQeRXbQsz5t1m3FegEOZtiqKKB4xBR4PHpc7qtHRYKxSBQ0D9qg1oWsBKuSILjkpimBuqLLDI4tqlaPMsgI72GO2uLnwKNEVgopMyck/Vm5lfY6g5M1aPrbbSxwHiG2aSbQKhG0hkWhSLCwp8gkXXcG4Zsp+nfUcMxEsg5ZQ8RhpUMULOK/l97nADYDTun0xRnZIQx615kZcfLIyaPNAbbaDrBhrPsUCMa59UjPT5gW6ueMm7/jKNHaFLLjUl0k8MUxn2+cj0EClGd6IEo2IEbXqyyNFqF2ZdJ8s6BP27tcj8vi8mFqKtWVGbQzoPXWkCA5PnG0eGK+W8DKduXGKZ9k1YRyhJxsmkw7AKV+CjYjy5KTRNvXmU58QL6L+hUmfPJ5WcJGQLqLpIVpuZnE3Xr/wicPb/n7rfsB3hw1+sSvmQV9Lh97s7bZQIJNwbH48qJgGLQga6AqyJ9Lz9/lK1uG3e7FkpyM8NeA+nT9YJOT5DgQFa62XaX2yVDSoQxm9ZNqKveRhzPnUI9B1jU5dzIQiD4Clk856seT8ocQ26hTqGjA2XEK0TvGCXrgsk5BkS18DSFxNiknQqwzHXRYuvWyae4XqgY5sQbK/NjkpqHpM2NHZdFIbI4z+MIqMMm+J5KMOjaAshZLr6GkO60Il4T9DslthmauFw2tr7AxUDYzaVVXaENPOrRit1wRz/O967Z+1BMYjHXUk7+sGFs50t/v+c6f7TOZn+O+UPspI6hKFoowTn9gSj0CUnB/xYPP5OeCJLYeCCHg/9Fo35/7b8HhEhZB8eim2xRV2INAlc80LZ43j+/wrkOw+WQKfLX4B3mbZyDXaPkG5x/Pxfra4DDsJG3JqrU0hHB9fhrFma2vgprGrz4s2ZvhhubbFxYp7zZna8e1x2T68WNVYsQc29ElxkBL2eWUE7p3+SsiWT8CeXLuKHMI+SVUSrCrhyWG9Mjsfni7o0AKf3PYHA5J85+SdiD6bAlFpWjgLVjiPokQzoVOV0RZi1LXOO+Y+gNOBcHCijSzusEE2qQxxXdy0Vj14IhltsQVasHsh32g8xScuely2GRahb1rvdTgNc+VVpLJbaWKeDYugb5c6z4YEV4qsz0VFEF+F0BisXWXFrxnxZeLdi/x+ToqljcUivqwsh6XocucQC8OKMs0lH8zGdX/goga2PTHBZvAlvokJuVy4b9z1vvNfM/d8vpHgixHUMvZ9IZft9Pko7UVP2Ouu0Pzr33JpGjzV0pFxJhxg8/toy/NI3yXF58BcdXkL8Trlk7KXjWb5/LUBxp7POqJLGdoDZn9z1yqNBMGG7cumQ35zCsnp8PlHoVyoYYQRR9GzkBFt1scWYHGx/DFPESSwqcjRCXCZyZDvfgKkVqOqAmYsRU+8ZGNP32XXtfAkWH7VvkdligSVbav0vGuAL+gj22/6twU/RijWQ1xWHQlwuzxF+hr76mHMU4Qlb4HVDkegSLGTRxkzrnUea73sug7MO65xTevV0rWwY0+08PpZ9Td22VBwsQPtKcQdLvdwZcFOVOQzW/P8emXB5uuzm4xjnwsLMLUQun50RwHGju4oQ89XF2z68t0LRyFO4oGqqoP27trktLJmvJIiqTtpm4LDbLUrO0cZZhtKG91dxRUx2bMGlZ/Fnp5r02QJiqZLakMZMVUI5T1cY6tZC69N3bMSt2kjchX9mF6UFhQl1yF99w7W+nOr5yMk5Z2hY6Z+XezHuwzSBhLUzfKR4w3TJ2pfq6DGWrVJ1kI4Zu8UQ8HVDkbm+q6DQRwjNrEGXq4Yg7B8QmzujjOhLfPCmN3z9+6hy+WMquFsWIIuG+uvxAO7aufeSdQg+NuFLhwRrcDkJ00R9pSugNGC2U/2XHTNPoMD2Mt2xLsPLo8HevtDovOKe0mYGayQvmmAbVS8NNzV72j1e8HcvYYl78fVC3O8+NYOMNNaeLLs5lJw30h/Sl8PcdG8YzUm7joq9xq5kvPIwbovfjoEXz/+0EorkubHtlbYvb5yPOCYpcHtP4JDKdKKEYi99z/hZH1APEXQ623/CKHOYC1Q0H1pqqC3Dvye9/rHSFCK2Ta+uovGwrxwyvoLX/jCF/6L+D/qlu8Y0co72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67" name="Picture 19" descr="http://impala.io/img/impala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11" y="3401040"/>
            <a:ext cx="410282" cy="7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1" descr="Image result for pyth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19" y="1949960"/>
            <a:ext cx="535558" cy="5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4" descr="data:image/jpeg;base64,/9j/4AAQSkZJRgABAQAAAQABAAD/2wCEAAkGBxAQDxIQDRIQDhAQDw8QDw8QDxAPEA8QFRUXGBURFRUYHSggGBomHRUVLTEhJSkrLi4uFx8/ODMsOCgtLisBCgoKDg0OGhAQGi0lHyYtLS0rMC0tLS0vKy8tLS0tLS0rKy0tLS0tLS0tLS0tLS0tLS0tLSstLS8tLS0rLS0tLf/AABEIAOEA4QMBEQACEQEDEQH/xAAcAAACAgMBAQAAAAAAAAAAAAAABAMHAQUGAgj/xABNEAABAwICBgMIDgcHBQAAAAABAAIDBBEFEwYSITFBUQdhcRQiMkKBkaHBIyQzUmJyc3SCkqKxsuFDU2ODk9HwFjQ1VGSj4hUlRLPS/8QAGgEBAAIDAQAAAAAAAAAAAAAAAAECAwQFBv/EADQRAAICAQEEBgkEAwEAAAAAAAABAgMRBBIhMUEFEzNRYXEUMoGRobHR4fAiI1LBQmLxFf/aAAwDAQACEQMRAD8AvFACAEAIAQAgBACAEBrcXx+kpBernihNrhrnXkcPgsHfO8gWarT22+pFv87yk7Iw9ZnF4n0uUjDq0sM1S69ml1oWOPVe7vsroV9EWPfNpfH7fE15ayC9VZFG6XY9U/3Wiip2Hc6Zrg4dd5HNuOxqyeiaOv15tvw+2fmV666XCOD02j0gl92xCGEHxY42Ejq2Rj7yoc9FH1a2/N/cJXvjIydGsTdtfjFQOprHgeiQJ6Tp1wpX57A67P5sBoxiQ8HGKr6THuHplT0mh8aV+ewKuz+bMuw7Ho/cMTZJ1SxMF/Ox6hWaOXrVY8n90S43LhIwdItIaf3Wmp6xg3uiF3nsDXX+wp9H0VnqycX4/n9jrbo8UmTUXS1CHaldSz0r+OraQN63Bwa4eYqs+iZ4zXJNfnmiVq48JLB2GDaUUNZYUtRHI47csnUl/hus70Ln26W2r14tfL3meFsJ8GbhYDICAEAIAQAgBACAEAIAQAgBACAEAIAQHMaT6dUVBdj3504/8eGzng/DO5nDeb8gVuafQ2370sLvf5vMNl8IceJV2NdImJVr8qmvTNebNiptZ0zuoyeET8XVXaq6OopW1Pf4vh7vrk0Z6qybxHcT4L0evkObiEhZrHWMbHB8rj8OQ3APZftCrd0go/pqX09iJhpm982d1hWEUtKLU0TIzaxfbWkPa898fOubZdZZ67ybUYRjwRsMxYcFshmJgZDMTAyGYmBkMxMDIZinAFq6khnbq1EbJm8A9odbrBO49itCcoPMXghpPicVjfR3G676F5icNoilJcy/wX+E3y38i6NPSMlusWfFGtPTLjE1VBpji2GSCGoLpWj9DVXku3nHLe9uViQOSzz0em1C2o7vFf2iivtreJFk6MdItFWlsbz3JObDKlI1XO5Mk3O7DYnkuPqOjrad63rvX9o3KtTCe7gzsVoGwCAEAIAQAgBACAEAIAQAgBAKYpiUNLE6apkbFGze5x8wA3kngBtKvXXKyWzBZZWUlFZZTmmHSbPU60VDrUsG0GS9p5R2j3MdQ29fBeg0vRkK/wBVm9/BfU592rct0NyOPwXCJauXLhHW958GNvvnH1byt+26NUcyNaEHN7i1dH8DgomWiGtIR38zra7+r4LeoeneuJffO17+Hcb9dagtxtsxYMF8hmJgZDMTAyGYmBkMxMDIZiYGQzEwMhmJgZDMTAyGYmBkUxShhqYzHUMD27xwc0++ad4KyVzlW9qLKyipLDKr0n0bko3X90gcbMktu+A8cHeg+gdvT6lWruf5wNGypwfgbjRDpEqqLVjn1qumFhqOd7LEP2bzw+CdmzZqrX1XR1d2+O6Xwfn9fmZKtVKG570XTgeN09bEJqSQSN3OG58bvevbvaf63Lzt1E6ZbM1g6UJxmsxNisRcEAIAQAgBACAEAIAQGl0q0mp8Ohzag3c64ihaRmSuHAcgLi53DygHY02mnfLZj7X3GOy2NayyhNJtJKnEJsypd3ovlQtJy4m8mjiebjtPZYD1Gn00KI7MPa+bOTbbKx5ZrqGkfPK2KIXe82HIcyeoC/mWWc1CLkykYuTwi2cFw+OlhEUXa9/jSP4uP8uC4VtkrJbTOhCKisIfzFjwWDMTADMTADMTADMTADMTADMTAMZiYAZiYAZiYAZiYAZiYBFVRslY6OUB7HizmncQrRbi8riQ8NYZVOkOEOpJjGbuY7vonnxm8j8IcfzXbouVsc8+ZoWQ2HgjwPGqiimE1K8xvGxw3skb7x7fGH3cLHapuphdHZmvzwFdkoPKL60L0wgxKLvfYqhgBmgJuW/DafGZfjw4rzGr0c9PLfvXJ/nM6tV0bFu4nSLUMwIAQAgBACAEAIDS6WaSQ4dTmabvnG7YYgbOlk96OQ5ngPIDsabTSvnsx9r7jHbYq45Z8945jE9bO6oqXa73bABsZGwbo2Dg0X+8m5JK9XTTCmChBbjjzm5vakILIVO40DoAyN1Q4d9JdjOqMHafKR9kLm62zL2FyNqiOFk6vMWlgz5DMTAyGYmBkMxMDIZqYGQzUwMhmpgZDNTAyGamBkM1MDIZqYGQzUwMhmpgZDMTAyafSmhFRTOAF5I7yR87gbW+UX8tln09nVz8HxMdsdqJWa7BpDOHV0tPKyaneY5Yzdj28OojiDxB2FVnCNkXGSymTGTi8o+gNBtLo8SgvsjqIwBPDfceD2c2H0bus+W1mklp5+D4P85nXpuVkc8zpVpmYEAIAQAgBAKYriMVLBJPUO1I4mlzj9wA4kmwA4khXrrlZJQjxZWUlFZZ866VaQy4hUunl71u1sMV7tijvsaOZ5nieqwHrdNp40Q2Y+197OPba7JZZp1nMZhAWlRsEcbIxuYxrfMLXXFk9qTZvLcsE2YowTkMxMDIZiYGQzEwMhmJgZDMTADMTADMTADMTADMTADMTADMTAMZiYAZiYBnMTAyVli0AjqJWDYBI7VHJp2geYhdiqW1BM0prEmhVXKj2CYtNR1DKindqvYdx8F7T4Ubhxaf62gLHdVG2DhLgy9c3CWUfRmjeORV1Myog3O2PYT30Ug8KN3WPSCDxXktRRKmbhL/AKdiuanHKNmsJcEAIAQAgKR6WtKe6ajuOF3sFM45hB2SzjYfI3aO3W6l6PozS9XDrJcX8F9zm6u7aewuCOAXUNMEBJS+6Mv79n3hRLgyVxRY5kXIwbmQzEwMhmpgZMZqYGQzUwMhmpgZM5iYGQzEwMmM1MDJnMTAyGYmBkMxMDJjMTAyGYpwMhmJgZDMTAycPpIfbcn7v8DV0dP2a/OZq2eszWrMUBAdZ0b6Umgqw2V1qWctZMCdkbvFm8nHqJ32C0dfpevryvWXD6fnM2NNdsSw+DPoFeWOsCAEAIDmOkTSLuChe9htPL7DT8w9w2yfRFz22HFbmh0/X2pPgt7/ADxMN9mxDPM+eV6s44IAQADbaN42hAd7FUBzQ4bnAOHlF1zHHDwbeT1mKMAxmJgZLOwnBKWakp3Swxuc6CIucBqOJLRtLm2JXGtvsjZJJ82bsIRcVlGJNDKM7myM7JXH8V0WstHUQMM0LoxvzXdsh9QT0ywdRAai0Wom7oQfjPkd6CVV6q18yypguQ3Hg1K3dBAP3TL+eyxu6x/5P3ltiPcSOw2nOwwwkcjEw+pR1k+9jZj3CdTo1Ryb4WN647x/hsskdTauZV1QfI5zFdB3AF1I/X/ZSWDj2PGzzgdq2q9auE0YZ6f+Jx8wcxxZICx7TZzXCxB7FvxaayjWe7czxrqwyYL1OCMmMxME5MZinAOLxSXXnkdzeQOwbPUuhWsQSNWTy2Kq5AIDCAvTol0i7qo8iU3mpNVlzvfCfc3dosQfijmvNdJ6bqrdtcJfPmdXS27ccPijulzTZBACAoTpWxzurEHRtN4qQGBnIyX9ld26wDf3YXp+jaOrpy+Mt/0+vtOVq7NqeO441dA1gQAgBAdDgVXePUO9m74p3ev0LVuhh5M0JbsG0DlhwWyetZVwMm3pNLK2FrWRyjUY0Nax0cZAaBYC9r+las9LXJ5a3mWN01uybjBdOquSohhkbA5skscZcGPa4BzgLjvrceS1rdHCMW1kzQvk2kyx1zTbK7x/TqqhqZYYmQaschYHOa9zjbj4QHoXQq0sJRUnk1Z3yUmkap+ndedz42/Fib67rKtJWY/SJnlum+IA+6td1GKO3oAU+iV9xHXzNrh3SLICBVRNe3i6G7XAc9VxIPnCxT0S/wAX7zJHUvmjvMNxGKpjEsDg9h2XGwg8WuG8HqWhOEoPEjZjJSWUajS/R8VURfGAKiNpMZG94G3LPO/DkfKs+mvdcsPgY7q9tbuJVbZF2kc8zrKwyeS5TgZFMQqsuNzhvtZvxju/rqV4Q2ngiUsI5NbxgBACAEBv9BMc7hr4ZnHViccmfgMp5ALj1NOq76K1dbR11Ljz4rzX5gzaezYmmfRy8kdgEBrdJcUFJRz1JteKJzmg7nSbmN8ri0eVZtPV1tsYd7/6UsnsRcj5lc4kkuJc4klzjtJJ2klexwluRxG8mEAIAQAAgGqSQscHN4bxzHEKsltLATwdHDMHAFu0FajWDLnJKCq4GTJVWhkd0eHt2m+cwfjCwXr9uXkzJU/1rzLtXAOqUnpUP+4VPyzvUu1p1+3E5tz/AFsRYxbGDDk96inBG0eSxRgnaN7oNijqesYy/sdQ4RPbw1jsY7t1iB2OK1dVVtVt80Z6LNmWO8txcc6JTOmFMIa+djRZpeJG/vAHH0k+ZdzSy2qkzmXLE2asOW0jDk8ucrJDJosRnzHbPBb4PX1rarjsoxSlk17mLJkgjIUkggBAYKA+iujzF+68NgkcbyMbky7bnXj7256yA0/SXk9dT1V8kuHFe07NE9uCZ0i1DKVz024jqUcNODY1E2s4c44hcj6zo/Mut0RXm1z7l8/tk1NZLEMd5TC9CcwEAIDICAlY1RkgmaxVIG6SUsOzaDvCpJZJTwbWKQEXCwNYL5JQVXBGTYaP/wB9pvnMH4wsOo7OXkzLU/1x8y7F507BSmlP+IVPyzvUu5p+zj5HKvf62JxrZRrtkinBGTBQZPdADnw6u/Pht264ssdi/Q/JmSt/qXmi8V507RUPSO8f9ReBwiiB7bX+4hdnRdkc3VP9w50PsNq30jVbEaucu2DY371mhHBRyyIuYsuSpE5qkkhe1WTJIiFJJhACAtToNxHbVUpO8MqGD7Eh/wDUuJ0xX6s/Z/a/s39FLjEtlcM3ykumusL8Qii8WGmabcnyOcT6GsXouiIYpcu9/I5utf60iv11TTBAACAmY1QyCdjVUgmY1VyQTNYoyCeMEbtiqyMjccvNY2ido2ujp9u03zmD8YWvqOyl5MzUv9yPmi7V5w7ZSelP+IVPyzvUu7puyj5HH1D/AHJCka2Ua7Z7UkZMEoMnR6CYO6epbM4ew07tYk7nSjaxo7DY+Qc1pa25Qhsri/kbekrc57XJFok22nYFxTrFDaQ4mKmsnnbtbJIdQ82NAaw/VaF6CivYgos4ttm1JyRrnXO/zLcjuMDZG5iumQROYrZJIXtU5BA9qsSQParIkiIUkggOu6KazKxaEcJmzQu7CwuH2mNWh0lDa08vDD/PebOkliwv9eXOqfPHSZNr4vVngHRMHVqxMBHnuvV9HrGmh7fmzkap/us5lbhgBASMaoZAwxqqQTsaqkEzGqCCdrVUEzWKuSCVrFGSDZ6Ot9u03zmD8YWvqOyl5My0dpHzRd682d8qbSPR2sfW1EkdPI9j5XOa4Ws4cxtXYovrjWk5HKvpsc20hRmjlb/lpfq/ms/pNX8ka/o9v8WNwaI17/0OoOb5IwPMCT6FWWspXMtHSXPkb7C+j/aHVkocOMcNwD1F5227AO1atnSHKC9/0NqvQc5v3fU7alpmRMbHE0MY0Wa1osAudKTk8vidCMVFYRw/SJpS1jHUdM68jxqzvadkbDvjv747jyF+JW7o9Pl7cuHI0tVqElsR48ys2RrrxOa2S6iyooRuYrZBC9qsSQvarIkge1WQIHtUokge1WRJGpJNporOY8QpHjZarp7/ABTI0O9BKw6mO1TNeD+RkpeLI+Z9Mrxx2j5s01ffE6wn/NTDzOt6l6/RrFEPJHGv7SRpVsGI9MCEE7GqrIGGNVWQTsaqsDDGqpBMxqqQTsaqkErWKGyDZaPt9uU3zmH8YWvqH+1LyZlo7SPmi6V509ARuqGA2L2gjeC4AqcMjKMd0x+/Z9ZqbL7hlEjXAi4II5jaFBIljWKx0kJmmDywEN7xusbnd1DtJA2hXrrdktlGOyxVx2mV1j2ndROCymHc0Z2FwN5nD43ieTb1ro1aSMd8t7+BzrdZKW6O5fE5IRLeRptkgiWRFWwLFkRBE9qkEL2q2SSB7VZEkD2qyJF3tVkCB7VZFhdwVgT4c/Vnid72aI+ZwKrYswa8GXh6yPqVeKO4fNemjbYlWD/VznzuJ9a9fpHmiHkjjX9pLzNMFsGImjChkDDAqsgYY1VZAwxqoyCdjVVkE7GqpBOxqggma1VINjgLfbdP84h/GFr6js5eTM1HaR80XGvPnoCl9KYga+p2fpnepdmjs4nE1HayEW0/UPMsxr7jtOj/ABnKd3JKe8eSYSdzZDvZ2Hh19q0dXTlba9pv6K/D6t+w72qp2SsdHIA5j2lrmniCufFtPKOnKKksMp3HMFdSTuidct8KN58eM7j28D1hdqmxWRycO6t1y2WKtiWwjXbMmNXRBG5isgQvarIkge1WRJA9qsiRd7VZEi72qyJF3hWRIvIFZEnqgZeaJvOWMedwUTeIt+DLw9ZH1MvFHcPnfpJi1MXqxzkjd9aJjvWvV9HvOmh+c2cjU9qzm2hbhrjEYVWQMxhVZAxGFRkDDAqsgYY1VZAwxqqyCdjVUgna1VYNhgbfbdP84h/GFgv7OXkzLR2kfNFurgHoSo9ImXrqj5Zy7FHZxOFqX+7LzII4VnNZsHQ22i4I2gjYQeYRhMsrRfGO6Ye/92js2Uc+T+w284K4+oq6uW7gd3S39bDfxXENKcFFXBZts2O7oj18WE8jbz25Jp7url4cydTT1sPHkVeGkEggggkEEWII3grtRZwmjJarplSJ7VYED2qxIu9qsiSB7VZEi7wrIkWkCuiRd4VkSLyBWRYa0bh16+kZv1qumB7Mxtz5rrHqHimb8H8jLSszXmfTS8cdoo/popNTEWSW2TU0Zvzexzmn0annXpOiZ5oa7mczWLE0zhYwukzTGYwqsgZjCqyBmMKjIGIwqsgYYFVkDDGqrIGGNVWQMMaqsg2GCN9tQfLxfiC17+zl5My6ftY+aLXXCPRFVY8327P8q5dejs0cHU9rLzPMTFnyajJHRIMnvDK11LM2VtyBse337DvHby6wFitrU44M9FzrmpIsynmbIxr2HWa4BzSOIK47TTwz0MZKSyjitOcF1Xd1RDvXECYDg7cJPLuPXbmV0NHd/g/YczXUY/cXt+pya6KZzDw9qugQParIkXeFZEi8gVkSLSBWRIvIFdEi0gVkSLyBWRJ0XRlRmXFqfZcRZsruoNY4A/Wc1anSM9nTS8cL4mzpVmxF/ryx1ytOm/D9amp6gC5hmdG7qZKL3P0o2j6S7HQ9mJyh3rPu/wCmnrY5in3FRxhd5nMGYwqMgYjCqyBmMKrIGYwqMqMxhVZAxGFVkDLAqsgnYFRkGwwUe2oPl4vxBYL+zl5MzaftY+aLTXDPRFYY2325P8q5dan1EcDVdrLzCFqzZNRk2omSCGWJCUzeaH4plv7mkPePJMRPivO9vYfv7VpaqrK217TqaHUYfVv2HYTRNe0seA5rgWuadxB3haKbTyjqtJrDKtx3C3Us5jNyw99E4+Mz+Y3H812aLVZHJwdRS6p45cjXlbKZrkLwroC8gVkSLSBWRItIFZFheQK6JFpArIkWkCuiSxehPD7y1NSR4DGQMPMuOu8fZj865HS9n6Yw9v0/s39DHe5FtLhHRNRpdhXdlDUU4F3PiJjv+tb30f2mtWfS29VbGfj8OZjthtwcT5wj/oL1zOIMxqrIGYwqsqMxqjIGYwqsgZjCoyBmMKrIGGKrIOww7Q/NhjlztXMjY/Vyr21he19baudZrdmTjs8PH7HQr0G3BS2uK7vuP0Wh+XKyTO1st7X2yrX1Te19bYsE9ZtRa2fiZq+j9iSltcPD7nUrSOicxW6JZkz5c7V13F2rlXtfhfWW1DU7MUsHPt0O3Jy2uPh9zLNE7fpv9r/kr+meHxMX/mf7fD7mnqYNSRzL62o4tva17dS2oT2opnMthsTce4hcxXyYxOePiNhG0EbCDzUl4s7rRzFe6Iu+91js2Qc+T+w/fdcq+rYl4HoNLf1sN/FcT3j2Dsq4tRx1HNOsyQC5aeOziCOHZyUU2uuWUXvoVscM57+wf+o/2f8Amtta/wD1+P2NL/zv9vh9zmdIcM7lmytfM7xr9bV1N99lrnkt6i7rY7WMGlfT1U9nOTTvWyjCLyBXRIvIFZEi0gVkSLSK6LCsisiS9ujbCu5sNhDhZ816iTgbyW1b9YYGDyLzPSFvWXvuW73fc7Omhs1r3nULSM4ICg+kbBe5MRk1RaKovURcu/J12+R19nAFq9RoL+toXetz/r4HI1UNizz3nPxrbZqjMaoyBmNVZAzGqMgZjVWQMxqrIGGqjIO7wvSqmip4o35msyJjHWZcXDQDZcm3S2Sm5Lmzr06yqNcYvkkNf2zpP2v8P81i9FsMnp1Xj7jI0ypP2v8AD/NR6NMn02rxPQ0upT+s+p+aj0eZHp1XiSN0ppj+s+ono8yPT6vH3HO1cokle9t9VzyRfYbFbtaxFI418lKxyXNnkhZEYSCZquSiLD611NM2Vu0DY9vv2HeP5dYWO2tTjg2aLnVNSR1LtM6Qb83+H+a0fRbDrenVeJ4OnFH+1/h/mnolhPptXicXpZicdTU5sOtqZbG98NU3BN9nlXR0tbrhhnO1VkbJ7Ue40xW4jWIZFdAWkV0SLSKyJFpFZEjujGDmtrIaexLHO1pjt2Qt2v28LjZ2uCx6m7qanP3eZmpr6yaifQoFtg2AbhyXkzuGUAIDkekvR/uyiLoxeemvLFYbXNt7JGO0C9uJa1b/AEfqOqtw+D3P+ma2qq24buKKRjK9IzjjMaoyBqNVZAxGqMgZjVWQNRqrIGGKjIPeqsbGT02JUaJyTMhVGhkYZAqtEZGY4lXBVsbjamCrZ6KsiCGRXQE5mqSyNfNEpwXTFHxKyRbJGWK6QyeHBZEQQSK6JFpFdEi0isiRaRWRJa/RRgOTTuq5BaSpAEd97YBuP0jt7A1cPpO/bn1a4L5/b6nV0dWzHafP5HeLlm6CAEAICkekXRvuOqzYhanqHOcyw2Ryb3xdXMdVx4q9JoNT11ey/WXxXf8An9nI1VOxLK4M5qNbrNQZjVGQMxqrIGYyqMgZjKqyBiMqrIGGKjIJ2BUaIGGBVaIGGBVaIJmquCCQOTAPLnKcAhe5WQF5CrIsKyKyJFpArJEi7wrIkgkV0SLSFWRItIrokWkVkSbXRDR819UIyDkss+ocNlmX2MB5utbsueCwarUKivPN8PzwNjT09bPHLmXoxgaA1oAAAAAFgANwAXmG87ztnpACAEAIBDHMJirKd9PMO9eNjh4THDwXt6wVlpulVNTiUsrU4uLKHxbC5aSd9POLPYdhHgyMPgyN6j/MbwV6eq2NsFOJxLIOEnFkUZV2YhmMqjIGYyqsgYjKqyBmMqjIGGFVZAwxyqyCdjlUgna5VIJGvUYB610wQeS9MAic5SSQvcrIkXe5WRIu8qyJF3lWRIvIVdEi0hVkSLSFWRJ5pqWSaVkMLS+SR2qxo4n1AC5J4AFTKcYRcpcEXjFyaiuJd2i2AsoadsLLOee+mktbMkO89g3Ach2rzWp1DuntPhyO5TUqo7KNwtcyggBACAEAIDQaYaMx18NtjJ47mGW248WO5tPo3ra0mqdEs8nxRgvoVsfHkUvVUkkEjop2mORhs5p4dY5g8DxXo4zjOKlF7mcWUXF4fEzGUZUYjKqyBlhVCowwqrIGGOVQTscqsgmY5QQSteq4IJA9RgGddMEGC9MEkbnqcAie5WwSQPcpRJA9ysiRd5VkBeQq6LC7yrIkhbG57gxgL3uIa1rRdznHcAFLaSyyUm3hFt6EaKCiZmTWdVSNs87xE3fltP3niRyAXB1mrdz2Y+qvj4nZ02n6pZfE6laJtAgBACAEAIAQAgNBpZovFXx7bRzsHsUwG74DvfN+7hxvtaXVSofeuaNe/TxtXj3lQYjh01LKYahhY8eVrm8HNPEdf3HYvQV2RsjtQe449kJQeJI8McrMxk7HKrIGGOVWQTscqsgnY5VIJWvUYBI16rgg9h6jAM66YBgvU4B4L0wCNz1bBJC9ykEL3KyJF3uVkSQPcrIk809NJNI2KFrpJHGzWN3nr6h1nYElKMFtSeEXjFyeIrLLU0P0RZRDNltJUuG1w2tiB3sZf0u49S4Wr1juezHdH5+Z19NplUsvj+cDqFpG2CAEAIAQAgBACAEAIDX41g0FZHl1DdYb2uGx8bvfNdwPoPG6y03TqltQZjsqjYsSKs0j0RqKIl4vPT781o2sH7Rvi9u7s3LuafWQu3cH3fQ5F+lnXv4rv+po2OW0axOxyqQTscqkEzXqMEErXqMA9h6jBB7D1GAGumAYL0wDyXqcAjc9Tgkic9TgEL3KxJC9ykk2WA6N1FafYxqRX76d4OoOYaPHPUPKQsN+phSt/Hu/OBsU6edvDh3lo4Bo/BRM1YW3e4DMldYyP7TwHUNi4d+onc8y4dx16aIVL9PvNqsBmBACAEAIAQAgBACAEAIAQAgOTx3QWnnu+D2rKdvei8Tj1s4dot5Vv0a+yG6W9fH3mnbooT3x3P8AORwmLaOVdJczRlzB+lju+O3Mne3ygLqVamq31Xv7mc23T2V8Vu7zXMes2DASteowQSNeowCQPUYIPQeowA10wAL0wDyXqcAjc9Tgkjc9TgDmGYLU1R9gjc5v6w97GPpHf2C5WKy+ur1n9TNVROz1V9DtsE0Chjs+rPdD9+pa0IPWN7/Ls6lzbukJy3Q3L4/Y6NWhjHfPf8jsGNAADQAAAAALAAcAFzm8m+ZQAgBACAEAIAQAgBACAEAIAQAgBACA0uJ6LUdRcviDHnx4vY3X5m2xx7QVs16u2vcnu8d5r2aWqfFe45ut6OyNtNPfk2Zv3vb/APK3IdJL/OPu/P7NSfR/8Ze/8/o01RofXx7ohIOccjD6HEH0LZjraZc8eZrS0dy5Z8hCTCqpnhU8468mQjzgWWVXVvhJe8xOmxcYv3EDoZBvY8drHD1K+1F8ymxLuYNiedzHnsY4ptR7xsS7iePDal3gwTu7IZLeeyq7a1xkveiypsfCL9zH6fROuf8AodQc5Hsb6Lk+hYZaymPMyx0dz5G3o+j6Q2NRM1vNsTS8/Wda3mWvPpKP+MfebMOj3/lL3HRYdojRQ2OXmuHjTHM8ur4I8y07NZbPnjyNuvSVQ5Z8zegW2DYtU2TKAEAIAQAgBACAEAIAQAgBACAEAIAQAgBACAEAIAQAgBACAEAIAQAgBACAEAIAQAgBACAEB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" name="AutoShape 26" descr="data:image/jpeg;base64,/9j/4AAQSkZJRgABAQAAAQABAAD/2wCEAAkGBxAQDxIQDRIQDhAQDw8QDw8QDxAPEA8QFRUXGBURFRUYHSggGBomHRUVLTEhJSkrLi4uFx8/ODMsOCgtLisBCgoKDg0OGhAQGi0lHyYtLS0rMC0tLS0vKy8tLS0tLS0rKy0tLS0tLS0tLS0tLS0tLS0tLSstLS8tLS0rLS0tLf/AABEIAOEA4QMBEQACEQEDEQH/xAAcAAACAgMBAQAAAAAAAAAAAAAABAMHAQUGAgj/xABNEAABAwICBgMIDgcHBQAAAAABAAIDBBEFEwYSITFBUQdhcRQiMkKBkaHBIyQzUmJyc3SCkqKxsuFDU2ODk9HwFjQ1VGSj4hUlRLPS/8QAGgEBAAIDAQAAAAAAAAAAAAAAAAECAwQFBv/EADQRAAICAQEEBgkEAwEAAAAAAAABAgMRBBIhMUEFEzNRYXEUMoGRobHR4fAiI1LBQmLxFf/aAAwDAQACEQMRAD8AvFACAEAIAQAgBACAEBrcXx+kpBernihNrhrnXkcPgsHfO8gWarT22+pFv87yk7Iw9ZnF4n0uUjDq0sM1S69ml1oWOPVe7vsroV9EWPfNpfH7fE15ayC9VZFG6XY9U/3Wiip2Hc6Zrg4dd5HNuOxqyeiaOv15tvw+2fmV666XCOD02j0gl92xCGEHxY42Ejq2Rj7yoc9FH1a2/N/cJXvjIydGsTdtfjFQOprHgeiQJ6Tp1wpX57A67P5sBoxiQ8HGKr6THuHplT0mh8aV+ewKuz+bMuw7Ho/cMTZJ1SxMF/Ox6hWaOXrVY8n90S43LhIwdItIaf3Wmp6xg3uiF3nsDXX+wp9H0VnqycX4/n9jrbo8UmTUXS1CHaldSz0r+OraQN63Bwa4eYqs+iZ4zXJNfnmiVq48JLB2GDaUUNZYUtRHI47csnUl/hus70Ln26W2r14tfL3meFsJ8GbhYDICAEAIAQAgBACAEAIAQAgBACAEAIAQHMaT6dUVBdj3504/8eGzng/DO5nDeb8gVuafQ2370sLvf5vMNl8IceJV2NdImJVr8qmvTNebNiptZ0zuoyeET8XVXaq6OopW1Pf4vh7vrk0Z6qybxHcT4L0evkObiEhZrHWMbHB8rj8OQ3APZftCrd0go/pqX09iJhpm982d1hWEUtKLU0TIzaxfbWkPa898fOubZdZZ67ybUYRjwRsMxYcFshmJgZDMTAyGYmBkMxMDIZinAFq6khnbq1EbJm8A9odbrBO49itCcoPMXghpPicVjfR3G676F5icNoilJcy/wX+E3y38i6NPSMlusWfFGtPTLjE1VBpji2GSCGoLpWj9DVXku3nHLe9uViQOSzz0em1C2o7vFf2iivtreJFk6MdItFWlsbz3JObDKlI1XO5Mk3O7DYnkuPqOjrad63rvX9o3KtTCe7gzsVoGwCAEAIAQAgBACAEAIAQAgBAKYpiUNLE6apkbFGze5x8wA3kngBtKvXXKyWzBZZWUlFZZTmmHSbPU60VDrUsG0GS9p5R2j3MdQ29fBeg0vRkK/wBVm9/BfU592rct0NyOPwXCJauXLhHW958GNvvnH1byt+26NUcyNaEHN7i1dH8DgomWiGtIR38zra7+r4LeoeneuJffO17+Hcb9dagtxtsxYMF8hmJgZDMTAyGYmBkMxMDIZiYGQzEwMhmJgZDMTAyGYmBkUxShhqYzHUMD27xwc0++ad4KyVzlW9qLKyipLDKr0n0bko3X90gcbMktu+A8cHeg+gdvT6lWruf5wNGypwfgbjRDpEqqLVjn1qumFhqOd7LEP2bzw+CdmzZqrX1XR1d2+O6Xwfn9fmZKtVKG570XTgeN09bEJqSQSN3OG58bvevbvaf63Lzt1E6ZbM1g6UJxmsxNisRcEAIAQAgBACAEAIAQGl0q0mp8Ohzag3c64ihaRmSuHAcgLi53DygHY02mnfLZj7X3GOy2NayyhNJtJKnEJsypd3ovlQtJy4m8mjiebjtPZYD1Gn00KI7MPa+bOTbbKx5ZrqGkfPK2KIXe82HIcyeoC/mWWc1CLkykYuTwi2cFw+OlhEUXa9/jSP4uP8uC4VtkrJbTOhCKisIfzFjwWDMTADMTADMTADMTADMTADMTAMZiYAZiYAZiYAZiYAZiYBFVRslY6OUB7HizmncQrRbi8riQ8NYZVOkOEOpJjGbuY7vonnxm8j8IcfzXbouVsc8+ZoWQ2HgjwPGqiimE1K8xvGxw3skb7x7fGH3cLHapuphdHZmvzwFdkoPKL60L0wgxKLvfYqhgBmgJuW/DafGZfjw4rzGr0c9PLfvXJ/nM6tV0bFu4nSLUMwIAQAgBACAEAIDS6WaSQ4dTmabvnG7YYgbOlk96OQ5ngPIDsabTSvnsx9r7jHbYq45Z8945jE9bO6oqXa73bABsZGwbo2Dg0X+8m5JK9XTTCmChBbjjzm5vakILIVO40DoAyN1Q4d9JdjOqMHafKR9kLm62zL2FyNqiOFk6vMWlgz5DMTAyGYmBkMxMDIZqYGQzUwMhmpgZDNTAyGamBkM1MDIZqYGQzUwMhmpgZDMTAyafSmhFRTOAF5I7yR87gbW+UX8tln09nVz8HxMdsdqJWa7BpDOHV0tPKyaneY5Yzdj28OojiDxB2FVnCNkXGSymTGTi8o+gNBtLo8SgvsjqIwBPDfceD2c2H0bus+W1mklp5+D4P85nXpuVkc8zpVpmYEAIAQAgBAKYriMVLBJPUO1I4mlzj9wA4kmwA4khXrrlZJQjxZWUlFZZ866VaQy4hUunl71u1sMV7tijvsaOZ5nieqwHrdNp40Q2Y+197OPba7JZZp1nMZhAWlRsEcbIxuYxrfMLXXFk9qTZvLcsE2YowTkMxMDIZiYGQzEwMhmJgZDMTADMTADMTADMTADMTADMTADMTAMZiYAZiYBnMTAyVli0AjqJWDYBI7VHJp2geYhdiqW1BM0prEmhVXKj2CYtNR1DKindqvYdx8F7T4Ubhxaf62gLHdVG2DhLgy9c3CWUfRmjeORV1Myog3O2PYT30Ug8KN3WPSCDxXktRRKmbhL/AKdiuanHKNmsJcEAIAQAgKR6WtKe6ajuOF3sFM45hB2SzjYfI3aO3W6l6PozS9XDrJcX8F9zm6u7aewuCOAXUNMEBJS+6Mv79n3hRLgyVxRY5kXIwbmQzEwMhmpgZMZqYGQzUwMhmpgZM5iYGQzEwMmM1MDJnMTAyGYmBkMxMDJjMTAyGYpwMhmJgZDMTAycPpIfbcn7v8DV0dP2a/OZq2eszWrMUBAdZ0b6Umgqw2V1qWctZMCdkbvFm8nHqJ32C0dfpevryvWXD6fnM2NNdsSw+DPoFeWOsCAEAIDmOkTSLuChe9htPL7DT8w9w2yfRFz22HFbmh0/X2pPgt7/ADxMN9mxDPM+eV6s44IAQADbaN42hAd7FUBzQ4bnAOHlF1zHHDwbeT1mKMAxmJgZLOwnBKWakp3Swxuc6CIucBqOJLRtLm2JXGtvsjZJJ82bsIRcVlGJNDKM7myM7JXH8V0WstHUQMM0LoxvzXdsh9QT0ywdRAai0Wom7oQfjPkd6CVV6q18yypguQ3Hg1K3dBAP3TL+eyxu6x/5P3ltiPcSOw2nOwwwkcjEw+pR1k+9jZj3CdTo1Ryb4WN647x/hsskdTauZV1QfI5zFdB3AF1I/X/ZSWDj2PGzzgdq2q9auE0YZ6f+Jx8wcxxZICx7TZzXCxB7FvxaayjWe7czxrqwyYL1OCMmMxME5MZinAOLxSXXnkdzeQOwbPUuhWsQSNWTy2Kq5AIDCAvTol0i7qo8iU3mpNVlzvfCfc3dosQfijmvNdJ6bqrdtcJfPmdXS27ccPijulzTZBACAoTpWxzurEHRtN4qQGBnIyX9ld26wDf3YXp+jaOrpy+Mt/0+vtOVq7NqeO441dA1gQAgBAdDgVXePUO9m74p3ev0LVuhh5M0JbsG0DlhwWyetZVwMm3pNLK2FrWRyjUY0Nax0cZAaBYC9r+las9LXJ5a3mWN01uybjBdOquSohhkbA5skscZcGPa4BzgLjvrceS1rdHCMW1kzQvk2kyx1zTbK7x/TqqhqZYYmQaschYHOa9zjbj4QHoXQq0sJRUnk1Z3yUmkap+ndedz42/Fib67rKtJWY/SJnlum+IA+6td1GKO3oAU+iV9xHXzNrh3SLICBVRNe3i6G7XAc9VxIPnCxT0S/wAX7zJHUvmjvMNxGKpjEsDg9h2XGwg8WuG8HqWhOEoPEjZjJSWUajS/R8VURfGAKiNpMZG94G3LPO/DkfKs+mvdcsPgY7q9tbuJVbZF2kc8zrKwyeS5TgZFMQqsuNzhvtZvxju/rqV4Q2ngiUsI5NbxgBACAEBv9BMc7hr4ZnHViccmfgMp5ALj1NOq76K1dbR11Ljz4rzX5gzaezYmmfRy8kdgEBrdJcUFJRz1JteKJzmg7nSbmN8ri0eVZtPV1tsYd7/6UsnsRcj5lc4kkuJc4klzjtJJ2klexwluRxG8mEAIAQAAgGqSQscHN4bxzHEKsltLATwdHDMHAFu0FajWDLnJKCq4GTJVWhkd0eHt2m+cwfjCwXr9uXkzJU/1rzLtXAOqUnpUP+4VPyzvUu1p1+3E5tz/AFsRYxbGDDk96inBG0eSxRgnaN7oNijqesYy/sdQ4RPbw1jsY7t1iB2OK1dVVtVt80Z6LNmWO8txcc6JTOmFMIa+djRZpeJG/vAHH0k+ZdzSy2qkzmXLE2asOW0jDk8ucrJDJosRnzHbPBb4PX1rarjsoxSlk17mLJkgjIUkggBAYKA+iujzF+68NgkcbyMbky7bnXj7256yA0/SXk9dT1V8kuHFe07NE9uCZ0i1DKVz024jqUcNODY1E2s4c44hcj6zo/Mut0RXm1z7l8/tk1NZLEMd5TC9CcwEAIDICAlY1RkgmaxVIG6SUsOzaDvCpJZJTwbWKQEXCwNYL5JQVXBGTYaP/wB9pvnMH4wsOo7OXkzLU/1x8y7F507BSmlP+IVPyzvUu5p+zj5HKvf62JxrZRrtkinBGTBQZPdADnw6u/Pht264ssdi/Q/JmSt/qXmi8V507RUPSO8f9ReBwiiB7bX+4hdnRdkc3VP9w50PsNq30jVbEaucu2DY371mhHBRyyIuYsuSpE5qkkhe1WTJIiFJJhACAtToNxHbVUpO8MqGD7Eh/wDUuJ0xX6s/Z/a/s39FLjEtlcM3ykumusL8Qii8WGmabcnyOcT6GsXouiIYpcu9/I5utf60iv11TTBAACAmY1QyCdjVUgmY1VyQTNYoyCeMEbtiqyMjccvNY2ido2ujp9u03zmD8YWvqOyl5MzUv9yPmi7V5w7ZSelP+IVPyzvUu7puyj5HH1D/AHJCka2Ua7Z7UkZMEoMnR6CYO6epbM4ew07tYk7nSjaxo7DY+Qc1pa25Qhsri/kbekrc57XJFok22nYFxTrFDaQ4mKmsnnbtbJIdQ82NAaw/VaF6CivYgos4ttm1JyRrnXO/zLcjuMDZG5iumQROYrZJIXtU5BA9qsSQParIkiIUkggOu6KazKxaEcJmzQu7CwuH2mNWh0lDa08vDD/PebOkliwv9eXOqfPHSZNr4vVngHRMHVqxMBHnuvV9HrGmh7fmzkap/us5lbhgBASMaoZAwxqqQTsaqkEzGqCCdrVUEzWKuSCVrFGSDZ6Ot9u03zmD8YWvqOyl5My0dpHzRd682d8qbSPR2sfW1EkdPI9j5XOa4Ws4cxtXYovrjWk5HKvpsc20hRmjlb/lpfq/ms/pNX8ka/o9v8WNwaI17/0OoOb5IwPMCT6FWWspXMtHSXPkb7C+j/aHVkocOMcNwD1F5227AO1atnSHKC9/0NqvQc5v3fU7alpmRMbHE0MY0Wa1osAudKTk8vidCMVFYRw/SJpS1jHUdM68jxqzvadkbDvjv747jyF+JW7o9Pl7cuHI0tVqElsR48ys2RrrxOa2S6iyooRuYrZBC9qsSQvarIkge1WQIHtUokge1WRJGpJNporOY8QpHjZarp7/ABTI0O9BKw6mO1TNeD+RkpeLI+Z9Mrxx2j5s01ffE6wn/NTDzOt6l6/RrFEPJHGv7SRpVsGI9MCEE7GqrIGGNVWQTsaqsDDGqpBMxqqQTsaqkErWKGyDZaPt9uU3zmH8YWvqH+1LyZlo7SPmi6V509ARuqGA2L2gjeC4AqcMjKMd0x+/Z9ZqbL7hlEjXAi4II5jaFBIljWKx0kJmmDywEN7xusbnd1DtJA2hXrrdktlGOyxVx2mV1j2ndROCymHc0Z2FwN5nD43ieTb1ro1aSMd8t7+BzrdZKW6O5fE5IRLeRptkgiWRFWwLFkRBE9qkEL2q2SSB7VZEkD2qyJF3tVkCB7VZFhdwVgT4c/Vnid72aI+ZwKrYswa8GXh6yPqVeKO4fNemjbYlWD/VznzuJ9a9fpHmiHkjjX9pLzNMFsGImjChkDDAqsgYY1VZAwxqoyCdjVVkE7GqpBOxqggma1VINjgLfbdP84h/GFr6js5eTM1HaR80XGvPnoCl9KYga+p2fpnepdmjs4nE1HayEW0/UPMsxr7jtOj/ABnKd3JKe8eSYSdzZDvZ2Hh19q0dXTlba9pv6K/D6t+w72qp2SsdHIA5j2lrmniCufFtPKOnKKksMp3HMFdSTuidct8KN58eM7j28D1hdqmxWRycO6t1y2WKtiWwjXbMmNXRBG5isgQvarIkge1WRJA9qsiRd7VZEi72qyJF3hWRIvIFZEnqgZeaJvOWMedwUTeIt+DLw9ZH1MvFHcPnfpJi1MXqxzkjd9aJjvWvV9HvOmh+c2cjU9qzm2hbhrjEYVWQMxhVZAxGFRkDDAqsgYY1VZAwxqqyCdjVUgna1VYNhgbfbdP84h/GFgv7OXkzLR2kfNFurgHoSo9ImXrqj5Zy7FHZxOFqX+7LzII4VnNZsHQ22i4I2gjYQeYRhMsrRfGO6Ye/92js2Uc+T+w284K4+oq6uW7gd3S39bDfxXENKcFFXBZts2O7oj18WE8jbz25Jp7url4cydTT1sPHkVeGkEggggkEEWII3grtRZwmjJarplSJ7VYED2qxIu9qsiSB7VZEi7wrIkWkCuiRd4VkSLyBWRYa0bh16+kZv1qumB7Mxtz5rrHqHimb8H8jLSszXmfTS8cdoo/popNTEWSW2TU0Zvzexzmn0annXpOiZ5oa7mczWLE0zhYwukzTGYwqsgZjCqyBmMKjIGIwqsgYYFVkDDGqrIGGNVWQMMaqsg2GCN9tQfLxfiC17+zl5My6ftY+aLXXCPRFVY8327P8q5dejs0cHU9rLzPMTFnyajJHRIMnvDK11LM2VtyBse337DvHby6wFitrU44M9FzrmpIsynmbIxr2HWa4BzSOIK47TTwz0MZKSyjitOcF1Xd1RDvXECYDg7cJPLuPXbmV0NHd/g/YczXUY/cXt+pya6KZzDw9qugQParIkXeFZEi8gVkSLSBWRIvIFdEi0gVkSLyBWRJ0XRlRmXFqfZcRZsruoNY4A/Wc1anSM9nTS8cL4mzpVmxF/ryx1ytOm/D9amp6gC5hmdG7qZKL3P0o2j6S7HQ9mJyh3rPu/wCmnrY5in3FRxhd5nMGYwqMgYjCqyBmMKrIGYwqMqMxhVZAxGFVkDLAqsgnYFRkGwwUe2oPl4vxBYL+zl5MzaftY+aLTXDPRFYY2325P8q5dan1EcDVdrLzCFqzZNRk2omSCGWJCUzeaH4plv7mkPePJMRPivO9vYfv7VpaqrK217TqaHUYfVv2HYTRNe0seA5rgWuadxB3haKbTyjqtJrDKtx3C3Us5jNyw99E4+Mz+Y3H812aLVZHJwdRS6p45cjXlbKZrkLwroC8gVkSLSBWRItIFZFheQK6JFpArIkWkCuiSxehPD7y1NSR4DGQMPMuOu8fZj865HS9n6Yw9v0/s39DHe5FtLhHRNRpdhXdlDUU4F3PiJjv+tb30f2mtWfS29VbGfj8OZjthtwcT5wj/oL1zOIMxqrIGYwqsqMxqjIGYwqsgZjCoyBmMKrIGGKrIOww7Q/NhjlztXMjY/Vyr21he19baudZrdmTjs8PH7HQr0G3BS2uK7vuP0Wh+XKyTO1st7X2yrX1Te19bYsE9ZtRa2fiZq+j9iSltcPD7nUrSOicxW6JZkz5c7V13F2rlXtfhfWW1DU7MUsHPt0O3Jy2uPh9zLNE7fpv9r/kr+meHxMX/mf7fD7mnqYNSRzL62o4tva17dS2oT2opnMthsTce4hcxXyYxOePiNhG0EbCDzUl4s7rRzFe6Iu+91js2Qc+T+w/fdcq+rYl4HoNLf1sN/FcT3j2Dsq4tRx1HNOsyQC5aeOziCOHZyUU2uuWUXvoVscM57+wf+o/2f8Amtta/wD1+P2NL/zv9vh9zmdIcM7lmytfM7xr9bV1N99lrnkt6i7rY7WMGlfT1U9nOTTvWyjCLyBXRIvIFZEi0gVkSLSK6LCsisiS9ujbCu5sNhDhZ816iTgbyW1b9YYGDyLzPSFvWXvuW73fc7Omhs1r3nULSM4ICg+kbBe5MRk1RaKovURcu/J12+R19nAFq9RoL+toXetz/r4HI1UNizz3nPxrbZqjMaoyBmNVZAzGqMgZjVWQMxqrIGGqjIO7wvSqmip4o35msyJjHWZcXDQDZcm3S2Sm5Lmzr06yqNcYvkkNf2zpP2v8P81i9FsMnp1Xj7jI0ypP2v8AD/NR6NMn02rxPQ0upT+s+p+aj0eZHp1XiSN0ppj+s+ono8yPT6vH3HO1cokle9t9VzyRfYbFbtaxFI418lKxyXNnkhZEYSCZquSiLD611NM2Vu0DY9vv2HeP5dYWO2tTjg2aLnVNSR1LtM6Qb83+H+a0fRbDrenVeJ4OnFH+1/h/mnolhPptXicXpZicdTU5sOtqZbG98NU3BN9nlXR0tbrhhnO1VkbJ7Ue40xW4jWIZFdAWkV0SLSKyJFpFZEjujGDmtrIaexLHO1pjt2Qt2v28LjZ2uCx6m7qanP3eZmpr6yaifQoFtg2AbhyXkzuGUAIDkekvR/uyiLoxeemvLFYbXNt7JGO0C9uJa1b/AEfqOqtw+D3P+ma2qq24buKKRjK9IzjjMaoyBqNVZAxGqMgZjVWQNRqrIGGKjIPeqsbGT02JUaJyTMhVGhkYZAqtEZGY4lXBVsbjamCrZ6KsiCGRXQE5mqSyNfNEpwXTFHxKyRbJGWK6QyeHBZEQQSK6JFpFdEi0isiRaRWRJa/RRgOTTuq5BaSpAEd97YBuP0jt7A1cPpO/bn1a4L5/b6nV0dWzHafP5HeLlm6CAEAICkekXRvuOqzYhanqHOcyw2Ryb3xdXMdVx4q9JoNT11ey/WXxXf8An9nI1VOxLK4M5qNbrNQZjVGQMxqrIGYyqMgZjKqyBiMqrIGGKjIJ2BUaIGGBVaIGGBVaIJmquCCQOTAPLnKcAhe5WQF5CrIsKyKyJFpArJEi7wrIkgkV0SLSFWRItIrokWkVkSbXRDR819UIyDkss+ocNlmX2MB5utbsueCwarUKivPN8PzwNjT09bPHLmXoxgaA1oAAAAAFgANwAXmG87ztnpACAEAIBDHMJirKd9PMO9eNjh4THDwXt6wVlpulVNTiUsrU4uLKHxbC5aSd9POLPYdhHgyMPgyN6j/MbwV6eq2NsFOJxLIOEnFkUZV2YhmMqjIGYyqsgYjKqyBmMqjIGGFVZAwxyqyCdjlUgna5VIJGvUYB610wQeS9MAic5SSQvcrIkXe5WRIu8qyJF3lWRIvIVdEi0hVkSLSFWRJ5pqWSaVkMLS+SR2qxo4n1AC5J4AFTKcYRcpcEXjFyaiuJd2i2AsoadsLLOee+mktbMkO89g3Ach2rzWp1DuntPhyO5TUqo7KNwtcyggBACAEAIDQaYaMx18NtjJ47mGW248WO5tPo3ra0mqdEs8nxRgvoVsfHkUvVUkkEjop2mORhs5p4dY5g8DxXo4zjOKlF7mcWUXF4fEzGUZUYjKqyBlhVCowwqrIGGOVQTscqsgmY5QQSteq4IJA9RgGddMEGC9MEkbnqcAie5WwSQPcpRJA9ysiRd5VkBeQq6LC7yrIkhbG57gxgL3uIa1rRdznHcAFLaSyyUm3hFt6EaKCiZmTWdVSNs87xE3fltP3niRyAXB1mrdz2Y+qvj4nZ02n6pZfE6laJtAgBACAEAIAQAgNBpZovFXx7bRzsHsUwG74DvfN+7hxvtaXVSofeuaNe/TxtXj3lQYjh01LKYahhY8eVrm8HNPEdf3HYvQV2RsjtQe449kJQeJI8McrMxk7HKrIGGOVWQTscqsgnY5VIJWvUYBI16rgg9h6jAM66YBgvU4B4L0wCNz1bBJC9ykEL3KyJF3uVkSQPcrIk809NJNI2KFrpJHGzWN3nr6h1nYElKMFtSeEXjFyeIrLLU0P0RZRDNltJUuG1w2tiB3sZf0u49S4Wr1juezHdH5+Z19NplUsvj+cDqFpG2CAEAIAQAgBACAEAIDX41g0FZHl1DdYb2uGx8bvfNdwPoPG6y03TqltQZjsqjYsSKs0j0RqKIl4vPT781o2sH7Rvi9u7s3LuafWQu3cH3fQ5F+lnXv4rv+po2OW0axOxyqQTscqkEzXqMEErXqMA9h6jBB7D1GAGumAYL0wDyXqcAjc9Tgkic9TgEL3KxJC9ykk2WA6N1FafYxqRX76d4OoOYaPHPUPKQsN+phSt/Hu/OBsU6edvDh3lo4Bo/BRM1YW3e4DMldYyP7TwHUNi4d+onc8y4dx16aIVL9PvNqsBmBACAEAIAQAgBACAEAIAQAgOTx3QWnnu+D2rKdvei8Tj1s4dot5Vv0a+yG6W9fH3mnbooT3x3P8AORwmLaOVdJczRlzB+lju+O3Mne3ygLqVamq31Xv7mc23T2V8Vu7zXMes2DASteowQSNeowCQPUYIPQeowA10wAL0wDyXqcAjc9Tgkjc9TgDmGYLU1R9gjc5v6w97GPpHf2C5WKy+ur1n9TNVROz1V9DtsE0Chjs+rPdD9+pa0IPWN7/Ls6lzbukJy3Q3L4/Y6NWhjHfPf8jsGNAADQAAAAALAAcAFzm8m+ZQAgBACAEAIAQAgBACAEAIAQAgBACA0uJ6LUdRcviDHnx4vY3X5m2xx7QVs16u2vcnu8d5r2aWqfFe45ut6OyNtNPfk2Zv3vb/APK3IdJL/OPu/P7NSfR/8Ze/8/o01RofXx7ohIOccjD6HEH0LZjraZc8eZrS0dy5Z8hCTCqpnhU8468mQjzgWWVXVvhJe8xOmxcYv3EDoZBvY8drHD1K+1F8ymxLuYNiedzHnsY4ptR7xsS7iePDal3gwTu7IZLeeyq7a1xkveiypsfCL9zH6fROuf8AodQc5Hsb6Lk+hYZaymPMyx0dz5G3o+j6Q2NRM1vNsTS8/Wda3mWvPpKP+MfebMOj3/lL3HRYdojRQ2OXmuHjTHM8ur4I8y07NZbPnjyNuvSVQ5Z8zegW2DYtU2TKAEAIAQAgBACAEAIAQAgBACAEAIAQAgBACAEAIAQAgBACAEAIAQAgBACAEAIAQAgBACAEB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AutoShape 28" descr="data:image/jpeg;base64,/9j/4AAQSkZJRgABAQAAAQABAAD/2wCEAAkGBxAQDxIQDRIQDhAQDw8QDw8QDxAPEA8QFRUXGBURFRUYHSggGBomHRUVLTEhJSkrLi4uFx8/ODMsOCgtLisBCgoKDg0OGhAQGi0lHyYtLS0rMC0tLS0vKy8tLS0tLS0rKy0tLS0tLS0tLS0tLS0tLS0tLSstLS8tLS0rLS0tLf/AABEIAOEA4QMBEQACEQEDEQH/xAAcAAACAgMBAQAAAAAAAAAAAAAABAMHAQUGAgj/xABNEAABAwICBgMIDgcHBQAAAAABAAIDBBEFEwYSITFBUQdhcRQiMkKBkaHBIyQzUmJyc3SCkqKxsuFDU2ODk9HwFjQ1VGSj4hUlRLPS/8QAGgEBAAIDAQAAAAAAAAAAAAAAAAECAwQFBv/EADQRAAICAQEEBgkEAwEAAAAAAAABAgMRBBIhMUEFEzNRYXEUMoGRobHR4fAiI1LBQmLxFf/aAAwDAQACEQMRAD8AvFACAEAIAQAgBACAEBrcXx+kpBernihNrhrnXkcPgsHfO8gWarT22+pFv87yk7Iw9ZnF4n0uUjDq0sM1S69ml1oWOPVe7vsroV9EWPfNpfH7fE15ayC9VZFG6XY9U/3Wiip2Hc6Zrg4dd5HNuOxqyeiaOv15tvw+2fmV666XCOD02j0gl92xCGEHxY42Ejq2Rj7yoc9FH1a2/N/cJXvjIydGsTdtfjFQOprHgeiQJ6Tp1wpX57A67P5sBoxiQ8HGKr6THuHplT0mh8aV+ewKuz+bMuw7Ho/cMTZJ1SxMF/Ox6hWaOXrVY8n90S43LhIwdItIaf3Wmp6xg3uiF3nsDXX+wp9H0VnqycX4/n9jrbo8UmTUXS1CHaldSz0r+OraQN63Bwa4eYqs+iZ4zXJNfnmiVq48JLB2GDaUUNZYUtRHI47csnUl/hus70Ln26W2r14tfL3meFsJ8GbhYDICAEAIAQAgBACAEAIAQAgBACAEAIAQHMaT6dUVBdj3504/8eGzng/DO5nDeb8gVuafQ2370sLvf5vMNl8IceJV2NdImJVr8qmvTNebNiptZ0zuoyeET8XVXaq6OopW1Pf4vh7vrk0Z6qybxHcT4L0evkObiEhZrHWMbHB8rj8OQ3APZftCrd0go/pqX09iJhpm982d1hWEUtKLU0TIzaxfbWkPa898fOubZdZZ67ybUYRjwRsMxYcFshmJgZDMTAyGYmBkMxMDIZinAFq6khnbq1EbJm8A9odbrBO49itCcoPMXghpPicVjfR3G676F5icNoilJcy/wX+E3y38i6NPSMlusWfFGtPTLjE1VBpji2GSCGoLpWj9DVXku3nHLe9uViQOSzz0em1C2o7vFf2iivtreJFk6MdItFWlsbz3JObDKlI1XO5Mk3O7DYnkuPqOjrad63rvX9o3KtTCe7gzsVoGwCAEAIAQAgBACAEAIAQAgBAKYpiUNLE6apkbFGze5x8wA3kngBtKvXXKyWzBZZWUlFZZTmmHSbPU60VDrUsG0GS9p5R2j3MdQ29fBeg0vRkK/wBVm9/BfU592rct0NyOPwXCJauXLhHW958GNvvnH1byt+26NUcyNaEHN7i1dH8DgomWiGtIR38zra7+r4LeoeneuJffO17+Hcb9dagtxtsxYMF8hmJgZDMTAyGYmBkMxMDIZiYGQzEwMhmJgZDMTAyGYmBkUxShhqYzHUMD27xwc0++ad4KyVzlW9qLKyipLDKr0n0bko3X90gcbMktu+A8cHeg+gdvT6lWruf5wNGypwfgbjRDpEqqLVjn1qumFhqOd7LEP2bzw+CdmzZqrX1XR1d2+O6Xwfn9fmZKtVKG570XTgeN09bEJqSQSN3OG58bvevbvaf63Lzt1E6ZbM1g6UJxmsxNisRcEAIAQAgBACAEAIAQGl0q0mp8Ohzag3c64ihaRmSuHAcgLi53DygHY02mnfLZj7X3GOy2NayyhNJtJKnEJsypd3ovlQtJy4m8mjiebjtPZYD1Gn00KI7MPa+bOTbbKx5ZrqGkfPK2KIXe82HIcyeoC/mWWc1CLkykYuTwi2cFw+OlhEUXa9/jSP4uP8uC4VtkrJbTOhCKisIfzFjwWDMTADMTADMTADMTADMTADMTAMZiYAZiYAZiYAZiYAZiYBFVRslY6OUB7HizmncQrRbi8riQ8NYZVOkOEOpJjGbuY7vonnxm8j8IcfzXbouVsc8+ZoWQ2HgjwPGqiimE1K8xvGxw3skb7x7fGH3cLHapuphdHZmvzwFdkoPKL60L0wgxKLvfYqhgBmgJuW/DafGZfjw4rzGr0c9PLfvXJ/nM6tV0bFu4nSLUMwIAQAgBACAEAIDS6WaSQ4dTmabvnG7YYgbOlk96OQ5ngPIDsabTSvnsx9r7jHbYq45Z8945jE9bO6oqXa73bABsZGwbo2Dg0X+8m5JK9XTTCmChBbjjzm5vakILIVO40DoAyN1Q4d9JdjOqMHafKR9kLm62zL2FyNqiOFk6vMWlgz5DMTAyGYmBkMxMDIZqYGQzUwMhmpgZDNTAyGamBkM1MDIZqYGQzUwMhmpgZDMTAyafSmhFRTOAF5I7yR87gbW+UX8tln09nVz8HxMdsdqJWa7BpDOHV0tPKyaneY5Yzdj28OojiDxB2FVnCNkXGSymTGTi8o+gNBtLo8SgvsjqIwBPDfceD2c2H0bus+W1mklp5+D4P85nXpuVkc8zpVpmYEAIAQAgBAKYriMVLBJPUO1I4mlzj9wA4kmwA4khXrrlZJQjxZWUlFZZ866VaQy4hUunl71u1sMV7tijvsaOZ5nieqwHrdNp40Q2Y+197OPba7JZZp1nMZhAWlRsEcbIxuYxrfMLXXFk9qTZvLcsE2YowTkMxMDIZiYGQzEwMhmJgZDMTADMTADMTADMTADMTADMTADMTAMZiYAZiYBnMTAyVli0AjqJWDYBI7VHJp2geYhdiqW1BM0prEmhVXKj2CYtNR1DKindqvYdx8F7T4Ubhxaf62gLHdVG2DhLgy9c3CWUfRmjeORV1Myog3O2PYT30Ug8KN3WPSCDxXktRRKmbhL/AKdiuanHKNmsJcEAIAQAgKR6WtKe6ajuOF3sFM45hB2SzjYfI3aO3W6l6PozS9XDrJcX8F9zm6u7aewuCOAXUNMEBJS+6Mv79n3hRLgyVxRY5kXIwbmQzEwMhmpgZMZqYGQzUwMhmpgZM5iYGQzEwMmM1MDJnMTAyGYmBkMxMDJjMTAyGYpwMhmJgZDMTAycPpIfbcn7v8DV0dP2a/OZq2eszWrMUBAdZ0b6Umgqw2V1qWctZMCdkbvFm8nHqJ32C0dfpevryvWXD6fnM2NNdsSw+DPoFeWOsCAEAIDmOkTSLuChe9htPL7DT8w9w2yfRFz22HFbmh0/X2pPgt7/ADxMN9mxDPM+eV6s44IAQADbaN42hAd7FUBzQ4bnAOHlF1zHHDwbeT1mKMAxmJgZLOwnBKWakp3Swxuc6CIucBqOJLRtLm2JXGtvsjZJJ82bsIRcVlGJNDKM7myM7JXH8V0WstHUQMM0LoxvzXdsh9QT0ywdRAai0Wom7oQfjPkd6CVV6q18yypguQ3Hg1K3dBAP3TL+eyxu6x/5P3ltiPcSOw2nOwwwkcjEw+pR1k+9jZj3CdTo1Ryb4WN647x/hsskdTauZV1QfI5zFdB3AF1I/X/ZSWDj2PGzzgdq2q9auE0YZ6f+Jx8wcxxZICx7TZzXCxB7FvxaayjWe7czxrqwyYL1OCMmMxME5MZinAOLxSXXnkdzeQOwbPUuhWsQSNWTy2Kq5AIDCAvTol0i7qo8iU3mpNVlzvfCfc3dosQfijmvNdJ6bqrdtcJfPmdXS27ccPijulzTZBACAoTpWxzurEHRtN4qQGBnIyX9ld26wDf3YXp+jaOrpy+Mt/0+vtOVq7NqeO441dA1gQAgBAdDgVXePUO9m74p3ev0LVuhh5M0JbsG0DlhwWyetZVwMm3pNLK2FrWRyjUY0Nax0cZAaBYC9r+las9LXJ5a3mWN01uybjBdOquSohhkbA5skscZcGPa4BzgLjvrceS1rdHCMW1kzQvk2kyx1zTbK7x/TqqhqZYYmQaschYHOa9zjbj4QHoXQq0sJRUnk1Z3yUmkap+ndedz42/Fib67rKtJWY/SJnlum+IA+6td1GKO3oAU+iV9xHXzNrh3SLICBVRNe3i6G7XAc9VxIPnCxT0S/wAX7zJHUvmjvMNxGKpjEsDg9h2XGwg8WuG8HqWhOEoPEjZjJSWUajS/R8VURfGAKiNpMZG94G3LPO/DkfKs+mvdcsPgY7q9tbuJVbZF2kc8zrKwyeS5TgZFMQqsuNzhvtZvxju/rqV4Q2ngiUsI5NbxgBACAEBv9BMc7hr4ZnHViccmfgMp5ALj1NOq76K1dbR11Ljz4rzX5gzaezYmmfRy8kdgEBrdJcUFJRz1JteKJzmg7nSbmN8ri0eVZtPV1tsYd7/6UsnsRcj5lc4kkuJc4klzjtJJ2klexwluRxG8mEAIAQAAgGqSQscHN4bxzHEKsltLATwdHDMHAFu0FajWDLnJKCq4GTJVWhkd0eHt2m+cwfjCwXr9uXkzJU/1rzLtXAOqUnpUP+4VPyzvUu1p1+3E5tz/AFsRYxbGDDk96inBG0eSxRgnaN7oNijqesYy/sdQ4RPbw1jsY7t1iB2OK1dVVtVt80Z6LNmWO8txcc6JTOmFMIa+djRZpeJG/vAHH0k+ZdzSy2qkzmXLE2asOW0jDk8ucrJDJosRnzHbPBb4PX1rarjsoxSlk17mLJkgjIUkggBAYKA+iujzF+68NgkcbyMbky7bnXj7256yA0/SXk9dT1V8kuHFe07NE9uCZ0i1DKVz024jqUcNODY1E2s4c44hcj6zo/Mut0RXm1z7l8/tk1NZLEMd5TC9CcwEAIDICAlY1RkgmaxVIG6SUsOzaDvCpJZJTwbWKQEXCwNYL5JQVXBGTYaP/wB9pvnMH4wsOo7OXkzLU/1x8y7F507BSmlP+IVPyzvUu5p+zj5HKvf62JxrZRrtkinBGTBQZPdADnw6u/Pht264ssdi/Q/JmSt/qXmi8V507RUPSO8f9ReBwiiB7bX+4hdnRdkc3VP9w50PsNq30jVbEaucu2DY371mhHBRyyIuYsuSpE5qkkhe1WTJIiFJJhACAtToNxHbVUpO8MqGD7Eh/wDUuJ0xX6s/Z/a/s39FLjEtlcM3ykumusL8Qii8WGmabcnyOcT6GsXouiIYpcu9/I5utf60iv11TTBAACAmY1QyCdjVUgmY1VyQTNYoyCeMEbtiqyMjccvNY2ido2ujp9u03zmD8YWvqOyl5MzUv9yPmi7V5w7ZSelP+IVPyzvUu7puyj5HH1D/AHJCka2Ua7Z7UkZMEoMnR6CYO6epbM4ew07tYk7nSjaxo7DY+Qc1pa25Qhsri/kbekrc57XJFok22nYFxTrFDaQ4mKmsnnbtbJIdQ82NAaw/VaF6CivYgos4ttm1JyRrnXO/zLcjuMDZG5iumQROYrZJIXtU5BA9qsSQParIkiIUkggOu6KazKxaEcJmzQu7CwuH2mNWh0lDa08vDD/PebOkliwv9eXOqfPHSZNr4vVngHRMHVqxMBHnuvV9HrGmh7fmzkap/us5lbhgBASMaoZAwxqqQTsaqkEzGqCCdrVUEzWKuSCVrFGSDZ6Ot9u03zmD8YWvqOyl5My0dpHzRd682d8qbSPR2sfW1EkdPI9j5XOa4Ws4cxtXYovrjWk5HKvpsc20hRmjlb/lpfq/ms/pNX8ka/o9v8WNwaI17/0OoOb5IwPMCT6FWWspXMtHSXPkb7C+j/aHVkocOMcNwD1F5227AO1atnSHKC9/0NqvQc5v3fU7alpmRMbHE0MY0Wa1osAudKTk8vidCMVFYRw/SJpS1jHUdM68jxqzvadkbDvjv747jyF+JW7o9Pl7cuHI0tVqElsR48ys2RrrxOa2S6iyooRuYrZBC9qsSQvarIkge1WQIHtUokge1WRJGpJNporOY8QpHjZarp7/ABTI0O9BKw6mO1TNeD+RkpeLI+Z9Mrxx2j5s01ffE6wn/NTDzOt6l6/RrFEPJHGv7SRpVsGI9MCEE7GqrIGGNVWQTsaqsDDGqpBMxqqQTsaqkErWKGyDZaPt9uU3zmH8YWvqH+1LyZlo7SPmi6V509ARuqGA2L2gjeC4AqcMjKMd0x+/Z9ZqbL7hlEjXAi4II5jaFBIljWKx0kJmmDywEN7xusbnd1DtJA2hXrrdktlGOyxVx2mV1j2ndROCymHc0Z2FwN5nD43ieTb1ro1aSMd8t7+BzrdZKW6O5fE5IRLeRptkgiWRFWwLFkRBE9qkEL2q2SSB7VZEkD2qyJF3tVkCB7VZFhdwVgT4c/Vnid72aI+ZwKrYswa8GXh6yPqVeKO4fNemjbYlWD/VznzuJ9a9fpHmiHkjjX9pLzNMFsGImjChkDDAqsgYY1VZAwxqoyCdjVVkE7GqpBOxqggma1VINjgLfbdP84h/GFr6js5eTM1HaR80XGvPnoCl9KYga+p2fpnepdmjs4nE1HayEW0/UPMsxr7jtOj/ABnKd3JKe8eSYSdzZDvZ2Hh19q0dXTlba9pv6K/D6t+w72qp2SsdHIA5j2lrmniCufFtPKOnKKksMp3HMFdSTuidct8KN58eM7j28D1hdqmxWRycO6t1y2WKtiWwjXbMmNXRBG5isgQvarIkge1WRJA9qsiRd7VZEi72qyJF3hWRIvIFZEnqgZeaJvOWMedwUTeIt+DLw9ZH1MvFHcPnfpJi1MXqxzkjd9aJjvWvV9HvOmh+c2cjU9qzm2hbhrjEYVWQMxhVZAxGFRkDDAqsgYY1VZAwxqqyCdjVUgna1VYNhgbfbdP84h/GFgv7OXkzLR2kfNFurgHoSo9ImXrqj5Zy7FHZxOFqX+7LzII4VnNZsHQ22i4I2gjYQeYRhMsrRfGO6Ye/92js2Uc+T+w284K4+oq6uW7gd3S39bDfxXENKcFFXBZts2O7oj18WE8jbz25Jp7url4cydTT1sPHkVeGkEggggkEEWII3grtRZwmjJarplSJ7VYED2qxIu9qsiSB7VZEi7wrIkWkCuiRd4VkSLyBWRYa0bh16+kZv1qumB7Mxtz5rrHqHimb8H8jLSszXmfTS8cdoo/popNTEWSW2TU0Zvzexzmn0annXpOiZ5oa7mczWLE0zhYwukzTGYwqsgZjCqyBmMKjIGIwqsgYYFVkDDGqrIGGNVWQMMaqsg2GCN9tQfLxfiC17+zl5My6ftY+aLXXCPRFVY8327P8q5dejs0cHU9rLzPMTFnyajJHRIMnvDK11LM2VtyBse337DvHby6wFitrU44M9FzrmpIsynmbIxr2HWa4BzSOIK47TTwz0MZKSyjitOcF1Xd1RDvXECYDg7cJPLuPXbmV0NHd/g/YczXUY/cXt+pya6KZzDw9qugQParIkXeFZEi8gVkSLSBWRIvIFdEi0gVkSLyBWRJ0XRlRmXFqfZcRZsruoNY4A/Wc1anSM9nTS8cL4mzpVmxF/ryx1ytOm/D9amp6gC5hmdG7qZKL3P0o2j6S7HQ9mJyh3rPu/wCmnrY5in3FRxhd5nMGYwqMgYjCqyBmMKrIGYwqMqMxhVZAxGFVkDLAqsgnYFRkGwwUe2oPl4vxBYL+zl5MzaftY+aLTXDPRFYY2325P8q5dan1EcDVdrLzCFqzZNRk2omSCGWJCUzeaH4plv7mkPePJMRPivO9vYfv7VpaqrK217TqaHUYfVv2HYTRNe0seA5rgWuadxB3haKbTyjqtJrDKtx3C3Us5jNyw99E4+Mz+Y3H812aLVZHJwdRS6p45cjXlbKZrkLwroC8gVkSLSBWRItIFZFheQK6JFpArIkWkCuiSxehPD7y1NSR4DGQMPMuOu8fZj865HS9n6Yw9v0/s39DHe5FtLhHRNRpdhXdlDUU4F3PiJjv+tb30f2mtWfS29VbGfj8OZjthtwcT5wj/oL1zOIMxqrIGYwqsqMxqjIGYwqsgZjCoyBmMKrIGGKrIOww7Q/NhjlztXMjY/Vyr21he19baudZrdmTjs8PH7HQr0G3BS2uK7vuP0Wh+XKyTO1st7X2yrX1Te19bYsE9ZtRa2fiZq+j9iSltcPD7nUrSOicxW6JZkz5c7V13F2rlXtfhfWW1DU7MUsHPt0O3Jy2uPh9zLNE7fpv9r/kr+meHxMX/mf7fD7mnqYNSRzL62o4tva17dS2oT2opnMthsTce4hcxXyYxOePiNhG0EbCDzUl4s7rRzFe6Iu+91js2Qc+T+w/fdcq+rYl4HoNLf1sN/FcT3j2Dsq4tRx1HNOsyQC5aeOziCOHZyUU2uuWUXvoVscM57+wf+o/2f8Amtta/wD1+P2NL/zv9vh9zmdIcM7lmytfM7xr9bV1N99lrnkt6i7rY7WMGlfT1U9nOTTvWyjCLyBXRIvIFZEi0gVkSLSK6LCsisiS9ujbCu5sNhDhZ816iTgbyW1b9YYGDyLzPSFvWXvuW73fc7Omhs1r3nULSM4ICg+kbBe5MRk1RaKovURcu/J12+R19nAFq9RoL+toXetz/r4HI1UNizz3nPxrbZqjMaoyBmNVZAzGqMgZjVWQMxqrIGGqjIO7wvSqmip4o35msyJjHWZcXDQDZcm3S2Sm5Lmzr06yqNcYvkkNf2zpP2v8P81i9FsMnp1Xj7jI0ypP2v8AD/NR6NMn02rxPQ0upT+s+p+aj0eZHp1XiSN0ppj+s+ono8yPT6vH3HO1cokle9t9VzyRfYbFbtaxFI418lKxyXNnkhZEYSCZquSiLD611NM2Vu0DY9vv2HeP5dYWO2tTjg2aLnVNSR1LtM6Qb83+H+a0fRbDrenVeJ4OnFH+1/h/mnolhPptXicXpZicdTU5sOtqZbG98NU3BN9nlXR0tbrhhnO1VkbJ7Ue40xW4jWIZFdAWkV0SLSKyJFpFZEjujGDmtrIaexLHO1pjt2Qt2v28LjZ2uCx6m7qanP3eZmpr6yaifQoFtg2AbhyXkzuGUAIDkekvR/uyiLoxeemvLFYbXNt7JGO0C9uJa1b/AEfqOqtw+D3P+ma2qq24buKKRjK9IzjjMaoyBqNVZAxGqMgZjVWQNRqrIGGKjIPeqsbGT02JUaJyTMhVGhkYZAqtEZGY4lXBVsbjamCrZ6KsiCGRXQE5mqSyNfNEpwXTFHxKyRbJGWK6QyeHBZEQQSK6JFpFdEi0isiRaRWRJa/RRgOTTuq5BaSpAEd97YBuP0jt7A1cPpO/bn1a4L5/b6nV0dWzHafP5HeLlm6CAEAICkekXRvuOqzYhanqHOcyw2Ryb3xdXMdVx4q9JoNT11ey/WXxXf8An9nI1VOxLK4M5qNbrNQZjVGQMxqrIGYyqMgZjKqyBiMqrIGGKjIJ2BUaIGGBVaIGGBVaIJmquCCQOTAPLnKcAhe5WQF5CrIsKyKyJFpArJEi7wrIkgkV0SLSFWRItIrokWkVkSbXRDR819UIyDkss+ocNlmX2MB5utbsueCwarUKivPN8PzwNjT09bPHLmXoxgaA1oAAAAAFgANwAXmG87ztnpACAEAIBDHMJirKd9PMO9eNjh4THDwXt6wVlpulVNTiUsrU4uLKHxbC5aSd9POLPYdhHgyMPgyN6j/MbwV6eq2NsFOJxLIOEnFkUZV2YhmMqjIGYyqsgYjKqyBmMqjIGGFVZAwxyqyCdjlUgna5VIJGvUYB610wQeS9MAic5SSQvcrIkXe5WRIu8qyJF3lWRIvIVdEi0hVkSLSFWRJ5pqWSaVkMLS+SR2qxo4n1AC5J4AFTKcYRcpcEXjFyaiuJd2i2AsoadsLLOee+mktbMkO89g3Ach2rzWp1DuntPhyO5TUqo7KNwtcyggBACAEAIDQaYaMx18NtjJ47mGW248WO5tPo3ra0mqdEs8nxRgvoVsfHkUvVUkkEjop2mORhs5p4dY5g8DxXo4zjOKlF7mcWUXF4fEzGUZUYjKqyBlhVCowwqrIGGOVQTscqsgmY5QQSteq4IJA9RgGddMEGC9MEkbnqcAie5WwSQPcpRJA9ysiRd5VkBeQq6LC7yrIkhbG57gxgL3uIa1rRdznHcAFLaSyyUm3hFt6EaKCiZmTWdVSNs87xE3fltP3niRyAXB1mrdz2Y+qvj4nZ02n6pZfE6laJtAgBACAEAIAQAgNBpZovFXx7bRzsHsUwG74DvfN+7hxvtaXVSofeuaNe/TxtXj3lQYjh01LKYahhY8eVrm8HNPEdf3HYvQV2RsjtQe449kJQeJI8McrMxk7HKrIGGOVWQTscqsgnY5VIJWvUYBI16rgg9h6jAM66YBgvU4B4L0wCNz1bBJC9ykEL3KyJF3uVkSQPcrIk809NJNI2KFrpJHGzWN3nr6h1nYElKMFtSeEXjFyeIrLLU0P0RZRDNltJUuG1w2tiB3sZf0u49S4Wr1juezHdH5+Z19NplUsvj+cDqFpG2CAEAIAQAgBACAEAIDX41g0FZHl1DdYb2uGx8bvfNdwPoPG6y03TqltQZjsqjYsSKs0j0RqKIl4vPT781o2sH7Rvi9u7s3LuafWQu3cH3fQ5F+lnXv4rv+po2OW0axOxyqQTscqkEzXqMEErXqMA9h6jBB7D1GAGumAYL0wDyXqcAjc9Tgkic9TgEL3KxJC9ykk2WA6N1FafYxqRX76d4OoOYaPHPUPKQsN+phSt/Hu/OBsU6edvDh3lo4Bo/BRM1YW3e4DMldYyP7TwHUNi4d+onc8y4dx16aIVL9PvNqsBmBACAEAIAQAgBACAEAIAQAgOTx3QWnnu+D2rKdvei8Tj1s4dot5Vv0a+yG6W9fH3mnbooT3x3P8AORwmLaOVdJczRlzB+lju+O3Mne3ygLqVamq31Xv7mc23T2V8Vu7zXMes2DASteowQSNeowCQPUYIPQeowA10wAL0wDyXqcAjc9Tgkjc9TgDmGYLU1R9gjc5v6w97GPpHf2C5WKy+ur1n9TNVROz1V9DtsE0Chjs+rPdD9+pa0IPWN7/Ls6lzbukJy3Q3L4/Y6NWhjHfPf8jsGNAADQAAAAALAAcAFzm8m+ZQAgBACAEAIAQAgBACAEAIAQAgBACA0uJ6LUdRcviDHnx4vY3X5m2xx7QVs16u2vcnu8d5r2aWqfFe45ut6OyNtNPfk2Zv3vb/APK3IdJL/OPu/P7NSfR/8Ze/8/o01RofXx7ohIOccjD6HEH0LZjraZc8eZrS0dy5Z8hCTCqpnhU8468mQjzgWWVXVvhJe8xOmxcYv3EDoZBvY8drHD1K+1F8ymxLuYNiedzHnsY4ptR7xsS7iePDal3gwTu7IZLeeyq7a1xkveiypsfCL9zH6fROuf8AodQc5Hsb6Lk+hYZaymPMyx0dz5G3o+j6Q2NRM1vNsTS8/Wda3mWvPpKP+MfebMOj3/lL3HRYdojRQ2OXmuHjTHM8ur4I8y07NZbPnjyNuvSVQ5Z8zegW2DYtU2TKAEAIAQAgBACAEAIAQAgBACAEAIAQAgBACAEAIAQAgBACAEAIAQAgBACAEAIAQAgBACAEB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99" y="2802604"/>
            <a:ext cx="434743" cy="4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60375" y="5085184"/>
            <a:ext cx="6266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navigator is populated your search ends there. </a:t>
            </a:r>
          </a:p>
          <a:p>
            <a:endParaRPr lang="en-US" dirty="0"/>
          </a:p>
          <a:p>
            <a:r>
              <a:rPr lang="en-US" dirty="0" smtClean="0"/>
              <a:t>If not, at multiple stages in the process the insight captured can </a:t>
            </a:r>
          </a:p>
          <a:p>
            <a:r>
              <a:rPr lang="en-US" dirty="0" smtClean="0"/>
              <a:t>be added to the metadata stores and shortens the search for any</a:t>
            </a:r>
          </a:p>
          <a:p>
            <a:r>
              <a:rPr lang="en-US" dirty="0" smtClean="0"/>
              <a:t>future analysts.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3443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75188"/>
          </a:xfrm>
        </p:spPr>
        <p:txBody>
          <a:bodyPr/>
          <a:lstStyle/>
          <a:p>
            <a:r>
              <a:rPr lang="en-US" dirty="0" smtClean="0"/>
              <a:t>The data exists in a raw or unprocessed state. </a:t>
            </a:r>
          </a:p>
          <a:p>
            <a:endParaRPr lang="en-US" dirty="0"/>
          </a:p>
          <a:p>
            <a:r>
              <a:rPr lang="en-US" dirty="0" smtClean="0"/>
              <a:t>The total data that’s needed is spread across multiple tables, source systems etc. </a:t>
            </a:r>
          </a:p>
          <a:p>
            <a:endParaRPr lang="en-US" dirty="0"/>
          </a:p>
          <a:p>
            <a:r>
              <a:rPr lang="en-US" dirty="0" smtClean="0"/>
              <a:t>It needs to be joined, filtered and cleaned up.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4291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Transformation - SAS </a:t>
            </a:r>
            <a:r>
              <a:rPr lang="en-US" sz="3200" dirty="0" err="1" smtClean="0"/>
              <a:t>E.Guide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75188"/>
          </a:xfrm>
        </p:spPr>
        <p:txBody>
          <a:bodyPr/>
          <a:lstStyle/>
          <a:p>
            <a:r>
              <a:rPr lang="en-US" dirty="0" smtClean="0"/>
              <a:t>Excellent for building ad-hoc processes to explore how best to transform data for a particular use. </a:t>
            </a:r>
          </a:p>
          <a:p>
            <a:r>
              <a:rPr lang="en-US" dirty="0" smtClean="0"/>
              <a:t>Extensive existing experience within Revenue and a relatively low learning curve for data analysts. </a:t>
            </a:r>
          </a:p>
          <a:p>
            <a:r>
              <a:rPr lang="en-US" dirty="0" smtClean="0"/>
              <a:t>Transformations have to be recreated from scratch to be “</a:t>
            </a:r>
            <a:r>
              <a:rPr lang="en-US" dirty="0" err="1" smtClean="0"/>
              <a:t>productionised</a:t>
            </a:r>
            <a:r>
              <a:rPr lang="en-US" dirty="0" smtClean="0"/>
              <a:t>”. </a:t>
            </a:r>
          </a:p>
          <a:p>
            <a:r>
              <a:rPr lang="en-US" dirty="0" smtClean="0"/>
              <a:t>It’s an analyst tool.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240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20408" cy="792162"/>
          </a:xfrm>
        </p:spPr>
        <p:txBody>
          <a:bodyPr/>
          <a:lstStyle/>
          <a:p>
            <a:r>
              <a:rPr lang="en-US" dirty="0" smtClean="0"/>
              <a:t>Data Transformations - Hadoop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ad-hoc queries and building production end to end Extraction, Transformation and Loading (ETL) processes. </a:t>
            </a:r>
          </a:p>
          <a:p>
            <a:r>
              <a:rPr lang="en-US" dirty="0" smtClean="0"/>
              <a:t>Multiple toolsets and code types to choose from. </a:t>
            </a:r>
          </a:p>
          <a:p>
            <a:r>
              <a:rPr lang="en-US" dirty="0" smtClean="0"/>
              <a:t>Any transformations are immediately accessible in </a:t>
            </a:r>
            <a:r>
              <a:rPr lang="en-US" dirty="0" err="1" smtClean="0"/>
              <a:t>E.Guide</a:t>
            </a:r>
            <a:r>
              <a:rPr lang="en-US" dirty="0" smtClean="0"/>
              <a:t> through an official SAS/Access Hadoop connector. </a:t>
            </a:r>
          </a:p>
          <a:p>
            <a:r>
              <a:rPr lang="en-US" dirty="0" smtClean="0"/>
              <a:t>It’s an Analyst and Developer tool.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2773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 - Hadoop</a:t>
            </a:r>
            <a:endParaRPr lang="en-IE" dirty="0"/>
          </a:p>
        </p:txBody>
      </p:sp>
      <p:pic>
        <p:nvPicPr>
          <p:cNvPr id="4" name="hadoop2sa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3513" y="1143000"/>
            <a:ext cx="6276975" cy="4675188"/>
          </a:xfrm>
        </p:spPr>
      </p:pic>
    </p:spTree>
    <p:extLst>
      <p:ext uri="{BB962C8B-B14F-4D97-AF65-F5344CB8AC3E}">
        <p14:creationId xmlns:p14="http://schemas.microsoft.com/office/powerpoint/2010/main" val="4051834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 - Hadoop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isn’t a single toolset. </a:t>
            </a:r>
          </a:p>
          <a:p>
            <a:endParaRPr lang="en-US" dirty="0"/>
          </a:p>
          <a:p>
            <a:r>
              <a:rPr lang="en-US" dirty="0" smtClean="0"/>
              <a:t>You can read and write to the same datasets using a number of different methods including SAS Enterprise </a:t>
            </a:r>
            <a:r>
              <a:rPr lang="en-US" dirty="0"/>
              <a:t>G</a:t>
            </a:r>
            <a:r>
              <a:rPr lang="en-US" dirty="0" smtClean="0"/>
              <a:t>uide. </a:t>
            </a:r>
          </a:p>
          <a:p>
            <a:endParaRPr lang="en-US" dirty="0"/>
          </a:p>
          <a:p>
            <a:r>
              <a:rPr lang="en-US" dirty="0" smtClean="0"/>
              <a:t>Two analysts can collaborate on the same data – one using native code in Hadoop , one using the drag and drop interface on SAS.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7635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deal of work is done processing raw data into states usable by reports and models. </a:t>
            </a:r>
          </a:p>
          <a:p>
            <a:endParaRPr lang="en-US" dirty="0"/>
          </a:p>
          <a:p>
            <a:r>
              <a:rPr lang="en-US" dirty="0" smtClean="0"/>
              <a:t>This processing can obfuscate the origin and true meaning of data and make it difficult to reuse.</a:t>
            </a:r>
          </a:p>
          <a:p>
            <a:endParaRPr lang="en-US" dirty="0"/>
          </a:p>
          <a:p>
            <a:r>
              <a:rPr lang="en-US" dirty="0" smtClean="0"/>
              <a:t>Only project documentation, speaking to the original developer or unravelling the live build process exist as options currently.</a:t>
            </a:r>
          </a:p>
        </p:txBody>
      </p:sp>
    </p:spTree>
    <p:extLst>
      <p:ext uri="{BB962C8B-B14F-4D97-AF65-F5344CB8AC3E}">
        <p14:creationId xmlns:p14="http://schemas.microsoft.com/office/powerpoint/2010/main" val="1333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Lineage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development done within the Analytics Warehouse will have full Data Lineage Tracking</a:t>
            </a:r>
          </a:p>
          <a:p>
            <a:endParaRPr lang="en-US" dirty="0" smtClean="0"/>
          </a:p>
          <a:p>
            <a:r>
              <a:rPr lang="en-US" dirty="0" smtClean="0"/>
              <a:t>While complex it tracks every stage of transformation and maintains a full picture of where the data has come from.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0311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Lineage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0436"/>
            <a:ext cx="5595714" cy="494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3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Data Warehouse vs. Data Lake*</a:t>
            </a:r>
            <a:endParaRPr lang="en-IE" sz="3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46408"/>
              </p:ext>
            </p:extLst>
          </p:nvPr>
        </p:nvGraphicFramePr>
        <p:xfrm>
          <a:off x="899592" y="1556792"/>
          <a:ext cx="7005465" cy="37993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5155"/>
                <a:gridCol w="2335155"/>
                <a:gridCol w="2335155"/>
              </a:tblGrid>
              <a:tr h="534917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Warehouse (BI)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Lake (Analytics)</a:t>
                      </a:r>
                      <a:endParaRPr lang="en-IE" dirty="0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en-GB" dirty="0" smtClean="0"/>
                        <a:t>Data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Structured, semi-structured,</a:t>
                      </a:r>
                      <a:r>
                        <a:rPr lang="en-GB" baseline="0" dirty="0" smtClean="0"/>
                        <a:t> unstructured</a:t>
                      </a:r>
                      <a:endParaRPr lang="en-IE" dirty="0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en-GB" dirty="0" smtClean="0"/>
                        <a:t>Storage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Expensive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Low-cost,</a:t>
                      </a:r>
                      <a:r>
                        <a:rPr lang="en-GB" baseline="0" dirty="0" smtClean="0"/>
                        <a:t> commodity hardware</a:t>
                      </a:r>
                      <a:endParaRPr lang="en-IE" dirty="0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en-GB" dirty="0" smtClean="0"/>
                        <a:t>Agility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Fixed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Agile, reconfigurable</a:t>
                      </a:r>
                      <a:endParaRPr lang="en-IE" dirty="0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en-GB" dirty="0" smtClean="0"/>
                        <a:t>Security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Mature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Maturing</a:t>
                      </a:r>
                      <a:endParaRPr lang="en-IE" dirty="0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en-GB" dirty="0" smtClean="0"/>
                        <a:t>Users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Business</a:t>
                      </a:r>
                      <a:r>
                        <a:rPr lang="en-GB" baseline="0" dirty="0" smtClean="0"/>
                        <a:t> Professionals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Scientists,</a:t>
                      </a:r>
                      <a:r>
                        <a:rPr lang="en-GB" baseline="0" dirty="0" smtClean="0"/>
                        <a:t> Analysts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6237312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/>
              <a:t>*Tamara </a:t>
            </a:r>
            <a:r>
              <a:rPr lang="en-IE" sz="1100" dirty="0"/>
              <a:t>Dull, Director of </a:t>
            </a:r>
            <a:r>
              <a:rPr lang="en-IE" sz="1100" dirty="0" smtClean="0"/>
              <a:t>Emerging Technologies</a:t>
            </a:r>
            <a:r>
              <a:rPr lang="en-IE" sz="1100" dirty="0"/>
              <a:t>, SAS Institute, </a:t>
            </a:r>
            <a:r>
              <a:rPr lang="en-IE" sz="1100" dirty="0" smtClean="0"/>
              <a:t>blog August </a:t>
            </a:r>
            <a:r>
              <a:rPr lang="en-IE" sz="1100" dirty="0"/>
              <a:t>28, 2015</a:t>
            </a:r>
          </a:p>
        </p:txBody>
      </p:sp>
    </p:spTree>
    <p:extLst>
      <p:ext uri="{BB962C8B-B14F-4D97-AF65-F5344CB8AC3E}">
        <p14:creationId xmlns:p14="http://schemas.microsoft.com/office/powerpoint/2010/main" val="88799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Lineage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39440"/>
            <a:ext cx="84867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668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and Analytics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can be no Analytics without ETL.</a:t>
            </a:r>
          </a:p>
          <a:p>
            <a:endParaRPr lang="en-US" dirty="0"/>
          </a:p>
          <a:p>
            <a:r>
              <a:rPr lang="en-US" dirty="0" smtClean="0"/>
              <a:t>Presenting the data in a processed, model ready format, with rich metadata and the ability to track every dataset through every transformation frees the Analysts up for the highly skilled process of creating the end product.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101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ETL and Analytics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ETL engineers within ICT&amp;L focus on building industrialised, metadata rich data assets with a long term focus. </a:t>
            </a:r>
          </a:p>
          <a:p>
            <a:endParaRPr lang="en-GB" dirty="0" smtClean="0"/>
          </a:p>
          <a:p>
            <a:r>
              <a:rPr lang="en-GB" dirty="0" smtClean="0"/>
              <a:t>Analysts focus on using these assets to their full potential with no technological restrictions.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5618957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Adv. Analytics - Toolsets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is constantly evolving with the field. </a:t>
            </a:r>
          </a:p>
          <a:p>
            <a:endParaRPr lang="en-US" dirty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dirty="0"/>
              <a:t>A multitude of open source tools currently released </a:t>
            </a:r>
            <a:r>
              <a:rPr lang="en-US" dirty="0" smtClean="0"/>
              <a:t>or being </a:t>
            </a:r>
            <a:r>
              <a:rPr lang="en-US" dirty="0"/>
              <a:t>developed can be seamlessly </a:t>
            </a:r>
            <a:r>
              <a:rPr lang="en-US" dirty="0" smtClean="0"/>
              <a:t>added with zero compatibility issues. 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dirty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dirty="0" smtClean="0"/>
              <a:t>All of these tools can read from and write to the same datasets. Allowing collaboration between different analysts using different toolsets. 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342900" lvl="1" indent="-342900">
              <a:buFont typeface="Wingdings" pitchFamily="2" charset="2"/>
              <a:buChar char="§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7516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				Thank you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194001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Analytics approach.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Exploration 		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Metadata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Data Transformation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Compatibility	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Data Modelling		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830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– Previous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limitations to how much data we could store in our existing SAS environment given it sits on a single server.</a:t>
            </a:r>
          </a:p>
          <a:p>
            <a:r>
              <a:rPr lang="en-US" dirty="0" smtClean="0"/>
              <a:t>Data context is solely determined from the library and dataset name.</a:t>
            </a:r>
          </a:p>
          <a:p>
            <a:r>
              <a:rPr lang="en-US" dirty="0" smtClean="0"/>
              <a:t>Additional  datasets require discovery and lead time to determine suitability, extract it from the source system and ship it across manually.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6207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8" t="26496" r="31545" b="23705"/>
          <a:stretch/>
        </p:blipFill>
        <p:spPr bwMode="auto">
          <a:xfrm>
            <a:off x="2483768" y="1268760"/>
            <a:ext cx="4407792" cy="45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30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library names and table names are meaningless to you, Analysts new to the data have the same experience!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3413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- Hadoop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can scale to accommodate most or all of Revenues data sources. Including sources in formats not readily compatible with previous systems.</a:t>
            </a:r>
          </a:p>
          <a:p>
            <a:r>
              <a:rPr lang="en-US" dirty="0" smtClean="0"/>
              <a:t>Once the data is in Hadoop it can be given context through the metadata features. </a:t>
            </a:r>
          </a:p>
          <a:p>
            <a:endParaRPr lang="en-US" dirty="0"/>
          </a:p>
          <a:p>
            <a:r>
              <a:rPr lang="en-US" dirty="0" smtClean="0"/>
              <a:t>Analysts looking for particular insight can essentially “google” their data.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92778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– Hadoop</a:t>
            </a:r>
            <a:endParaRPr lang="en-IE" dirty="0"/>
          </a:p>
        </p:txBody>
      </p:sp>
      <p:pic>
        <p:nvPicPr>
          <p:cNvPr id="4" name="Nav_search0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1850"/>
            <a:ext cx="9144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20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– Hadoop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on tax head, source system or find data underlying specific dashboards. </a:t>
            </a:r>
          </a:p>
          <a:p>
            <a:endParaRPr lang="en-US" dirty="0"/>
          </a:p>
          <a:p>
            <a:r>
              <a:rPr lang="en-US" dirty="0" smtClean="0"/>
              <a:t>If there’s a gap in the metadata, you can fill it. </a:t>
            </a:r>
          </a:p>
          <a:p>
            <a:endParaRPr lang="en-US" dirty="0"/>
          </a:p>
          <a:p>
            <a:r>
              <a:rPr lang="en-US" dirty="0" smtClean="0"/>
              <a:t>We can tailor our metadata approach to analyst’s requirements.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75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TL_Presentation_Template_Office2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6834</TotalTime>
  <Words>778</Words>
  <Application>Microsoft Office PowerPoint</Application>
  <PresentationFormat>On-screen Show (4:3)</PresentationFormat>
  <Paragraphs>127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ICTL_Presentation_Template_Office2000</vt:lpstr>
      <vt:lpstr>Analytics Warehouse</vt:lpstr>
      <vt:lpstr>Data Warehouse vs. Data Lake*</vt:lpstr>
      <vt:lpstr>Our Analytics approach.</vt:lpstr>
      <vt:lpstr>Data Exploration – Previous</vt:lpstr>
      <vt:lpstr>Data Exploration</vt:lpstr>
      <vt:lpstr>Data Exploration </vt:lpstr>
      <vt:lpstr>Data Exploration - Hadoop</vt:lpstr>
      <vt:lpstr>Data Exploration – Hadoop</vt:lpstr>
      <vt:lpstr>Data Exploration – Hadoop</vt:lpstr>
      <vt:lpstr>Data Exploration - Hadoop</vt:lpstr>
      <vt:lpstr>Data Exp. – Workflow - Hadoop</vt:lpstr>
      <vt:lpstr>Data Transformation</vt:lpstr>
      <vt:lpstr>Data Transformation - SAS E.Guide</vt:lpstr>
      <vt:lpstr>Data Transformations - Hadoop</vt:lpstr>
      <vt:lpstr>Data Transformation - Hadoop</vt:lpstr>
      <vt:lpstr>Data Transformation - Hadoop</vt:lpstr>
      <vt:lpstr>Data Transformation</vt:lpstr>
      <vt:lpstr>Data Lineage</vt:lpstr>
      <vt:lpstr>Data Lineage</vt:lpstr>
      <vt:lpstr>Data Lineage</vt:lpstr>
      <vt:lpstr>ETL and Analytics </vt:lpstr>
      <vt:lpstr>ETL and Analytics</vt:lpstr>
      <vt:lpstr>Adv. Analytics - Toolsets</vt:lpstr>
      <vt:lpstr>PowerPoint Presentation</vt:lpstr>
    </vt:vector>
  </TitlesOfParts>
  <Company>Revenue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Analytics Warehouse</dc:title>
  <dc:creator>Kelly, PJ</dc:creator>
  <cp:lastModifiedBy>Kelly, PJ</cp:lastModifiedBy>
  <cp:revision>75</cp:revision>
  <dcterms:created xsi:type="dcterms:W3CDTF">2016-04-28T08:47:27Z</dcterms:created>
  <dcterms:modified xsi:type="dcterms:W3CDTF">2017-05-17T11:04:56Z</dcterms:modified>
</cp:coreProperties>
</file>