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84" r:id="rId8"/>
    <p:sldId id="285" r:id="rId9"/>
    <p:sldId id="264" r:id="rId10"/>
    <p:sldId id="269" r:id="rId11"/>
    <p:sldId id="270" r:id="rId12"/>
    <p:sldId id="271" r:id="rId13"/>
    <p:sldId id="272" r:id="rId14"/>
    <p:sldId id="274" r:id="rId15"/>
    <p:sldId id="278" r:id="rId16"/>
    <p:sldId id="275" r:id="rId17"/>
    <p:sldId id="276" r:id="rId18"/>
    <p:sldId id="279" r:id="rId19"/>
    <p:sldId id="277" r:id="rId20"/>
    <p:sldId id="282" r:id="rId21"/>
    <p:sldId id="283" r:id="rId22"/>
    <p:sldId id="267" r:id="rId23"/>
    <p:sldId id="261" r:id="rId24"/>
    <p:sldId id="262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  <a:srgbClr val="C21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7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F9FC-8C70-41B9-9C34-65BF0963D9D8}" type="datetimeFigureOut">
              <a:rPr lang="en-IE" smtClean="0"/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EAB-C9E0-4F69-B4C1-05A0BC3150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598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F9FC-8C70-41B9-9C34-65BF0963D9D8}" type="datetimeFigureOut">
              <a:rPr lang="en-IE" smtClean="0"/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EAB-C9E0-4F69-B4C1-05A0BC3150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988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F9FC-8C70-41B9-9C34-65BF0963D9D8}" type="datetimeFigureOut">
              <a:rPr lang="en-IE" smtClean="0"/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EAB-C9E0-4F69-B4C1-05A0BC3150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12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F9FC-8C70-41B9-9C34-65BF0963D9D8}" type="datetimeFigureOut">
              <a:rPr lang="en-IE" smtClean="0"/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EAB-C9E0-4F69-B4C1-05A0BC3150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144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F9FC-8C70-41B9-9C34-65BF0963D9D8}" type="datetimeFigureOut">
              <a:rPr lang="en-IE" smtClean="0"/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EAB-C9E0-4F69-B4C1-05A0BC3150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12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F9FC-8C70-41B9-9C34-65BF0963D9D8}" type="datetimeFigureOut">
              <a:rPr lang="en-IE" smtClean="0"/>
              <a:t>18/01/2017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EAB-C9E0-4F69-B4C1-05A0BC3150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991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F9FC-8C70-41B9-9C34-65BF0963D9D8}" type="datetimeFigureOut">
              <a:rPr lang="en-IE" smtClean="0"/>
              <a:t>18/01/2017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EAB-C9E0-4F69-B4C1-05A0BC3150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874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F9FC-8C70-41B9-9C34-65BF0963D9D8}" type="datetimeFigureOut">
              <a:rPr lang="en-IE" smtClean="0"/>
              <a:t>18/01/2017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EAB-C9E0-4F69-B4C1-05A0BC3150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277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F9FC-8C70-41B9-9C34-65BF0963D9D8}" type="datetimeFigureOut">
              <a:rPr lang="en-IE" smtClean="0"/>
              <a:t>18/01/2017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EAB-C9E0-4F69-B4C1-05A0BC3150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944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F9FC-8C70-41B9-9C34-65BF0963D9D8}" type="datetimeFigureOut">
              <a:rPr lang="en-IE" smtClean="0"/>
              <a:t>18/01/2017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EAB-C9E0-4F69-B4C1-05A0BC3150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11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F9FC-8C70-41B9-9C34-65BF0963D9D8}" type="datetimeFigureOut">
              <a:rPr lang="en-IE" smtClean="0"/>
              <a:t>18/01/2017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91EAB-C9E0-4F69-B4C1-05A0BC3150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52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F9FC-8C70-41B9-9C34-65BF0963D9D8}" type="datetimeFigureOut">
              <a:rPr lang="en-IE" smtClean="0"/>
              <a:t>18/01/2017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91EAB-C9E0-4F69-B4C1-05A0BC3150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056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947" y="82378"/>
            <a:ext cx="9092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SUSI</a:t>
            </a:r>
            <a:r>
              <a:rPr lang="en-IE" sz="4800" dirty="0" smtClean="0"/>
              <a:t>   </a:t>
            </a:r>
            <a:r>
              <a:rPr lang="en-IE" sz="4800" dirty="0" err="1" smtClean="0">
                <a:solidFill>
                  <a:srgbClr val="ED008C"/>
                </a:solidFill>
              </a:rPr>
              <a:t>Eircodes</a:t>
            </a:r>
            <a:r>
              <a:rPr lang="en-IE" sz="4800" dirty="0" smtClean="0">
                <a:solidFill>
                  <a:srgbClr val="ED008C"/>
                </a:solidFill>
              </a:rPr>
              <a:t>, APIs and Onwards…</a:t>
            </a:r>
            <a:endParaRPr lang="en-IE" sz="4800" dirty="0" smtClean="0">
              <a:solidFill>
                <a:srgbClr val="ED008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4796" y="785112"/>
            <a:ext cx="382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  <a:buClr>
                <a:srgbClr val="C21E63"/>
              </a:buClr>
            </a:pPr>
            <a:r>
              <a:rPr lang="en-I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Paul Spring, ICT Manager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95" y="2667000"/>
            <a:ext cx="10472605" cy="3227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lonme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2" y="1308332"/>
            <a:ext cx="3191013" cy="121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7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67" y="1274233"/>
            <a:ext cx="81280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116" y="82378"/>
            <a:ext cx="8281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ECAD</a:t>
            </a:r>
            <a:r>
              <a:rPr lang="en-IE" sz="4800" dirty="0" smtClean="0"/>
              <a:t>  </a:t>
            </a:r>
            <a:r>
              <a:rPr lang="en-IE" sz="4800" dirty="0" err="1" smtClean="0">
                <a:solidFill>
                  <a:srgbClr val="ED008C"/>
                </a:solidFill>
              </a:rPr>
              <a:t>Eircode</a:t>
            </a:r>
            <a:r>
              <a:rPr lang="en-IE" sz="4800" dirty="0" smtClean="0">
                <a:solidFill>
                  <a:srgbClr val="ED008C"/>
                </a:solidFill>
              </a:rPr>
              <a:t> Address Database</a:t>
            </a:r>
            <a:endParaRPr lang="en-IE" sz="4800" dirty="0">
              <a:solidFill>
                <a:srgbClr val="ED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257300"/>
            <a:ext cx="81280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8116" y="82378"/>
            <a:ext cx="8281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ECAD</a:t>
            </a:r>
            <a:r>
              <a:rPr lang="en-IE" sz="4800" dirty="0" smtClean="0"/>
              <a:t>  </a:t>
            </a:r>
            <a:r>
              <a:rPr lang="en-IE" sz="4800" dirty="0" err="1" smtClean="0">
                <a:solidFill>
                  <a:srgbClr val="ED008C"/>
                </a:solidFill>
              </a:rPr>
              <a:t>Eircode</a:t>
            </a:r>
            <a:r>
              <a:rPr lang="en-IE" sz="4800" dirty="0" smtClean="0">
                <a:solidFill>
                  <a:srgbClr val="ED008C"/>
                </a:solidFill>
              </a:rPr>
              <a:t> Address Database</a:t>
            </a:r>
            <a:endParaRPr lang="en-IE" sz="4800" dirty="0">
              <a:solidFill>
                <a:srgbClr val="ED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66" y="1265767"/>
            <a:ext cx="81280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116" y="82378"/>
            <a:ext cx="8281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ECAD</a:t>
            </a:r>
            <a:r>
              <a:rPr lang="en-IE" sz="4800" dirty="0" smtClean="0"/>
              <a:t>  </a:t>
            </a:r>
            <a:r>
              <a:rPr lang="en-IE" sz="4800" dirty="0" err="1" smtClean="0">
                <a:solidFill>
                  <a:srgbClr val="ED008C"/>
                </a:solidFill>
              </a:rPr>
              <a:t>Eircode</a:t>
            </a:r>
            <a:r>
              <a:rPr lang="en-IE" sz="4800" dirty="0" smtClean="0">
                <a:solidFill>
                  <a:srgbClr val="ED008C"/>
                </a:solidFill>
              </a:rPr>
              <a:t> Address Database</a:t>
            </a:r>
            <a:endParaRPr lang="en-IE" sz="4800" dirty="0">
              <a:solidFill>
                <a:srgbClr val="ED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6" y="1231900"/>
            <a:ext cx="81280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8116" y="82378"/>
            <a:ext cx="8281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ECAD</a:t>
            </a:r>
            <a:r>
              <a:rPr lang="en-IE" sz="4800" dirty="0" smtClean="0"/>
              <a:t>  </a:t>
            </a:r>
            <a:r>
              <a:rPr lang="en-IE" sz="4800" dirty="0" err="1" smtClean="0">
                <a:solidFill>
                  <a:srgbClr val="ED008C"/>
                </a:solidFill>
              </a:rPr>
              <a:t>Eircode</a:t>
            </a:r>
            <a:r>
              <a:rPr lang="en-IE" sz="4800" dirty="0" smtClean="0">
                <a:solidFill>
                  <a:srgbClr val="ED008C"/>
                </a:solidFill>
              </a:rPr>
              <a:t> Address Database</a:t>
            </a:r>
            <a:endParaRPr lang="en-IE" sz="4800" dirty="0">
              <a:solidFill>
                <a:srgbClr val="ED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183" y="82378"/>
            <a:ext cx="9926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How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can </a:t>
            </a:r>
            <a:r>
              <a:rPr lang="en-IE" sz="4800" dirty="0" err="1" smtClean="0">
                <a:solidFill>
                  <a:srgbClr val="ED008C"/>
                </a:solidFill>
              </a:rPr>
              <a:t>Eircode</a:t>
            </a:r>
            <a:r>
              <a:rPr lang="en-IE" sz="4800" dirty="0">
                <a:solidFill>
                  <a:srgbClr val="ED008C"/>
                </a:solidFill>
              </a:rPr>
              <a:t> </a:t>
            </a:r>
            <a:r>
              <a:rPr lang="en-IE" sz="4800" dirty="0" smtClean="0">
                <a:solidFill>
                  <a:srgbClr val="ED008C"/>
                </a:solidFill>
              </a:rPr>
              <a:t>mitigate against this?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274" y="1175842"/>
            <a:ext cx="9998186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ED008C"/>
                </a:solidFill>
              </a:rPr>
              <a:t>ECAD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holds consistently formatted addresses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Spelling and grammatical </a:t>
            </a:r>
            <a:r>
              <a:rPr lang="en-IE" sz="4000" dirty="0" smtClean="0">
                <a:solidFill>
                  <a:srgbClr val="ED008C"/>
                </a:solidFill>
              </a:rPr>
              <a:t>errors eliminated</a:t>
            </a:r>
            <a:endParaRPr lang="en-IE" sz="4000" dirty="0">
              <a:solidFill>
                <a:srgbClr val="ED008C"/>
              </a:solidFill>
            </a:endParaRP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ED008C"/>
                </a:solidFill>
              </a:rPr>
              <a:t>Authoritative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source of data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Single version of the </a:t>
            </a:r>
            <a:r>
              <a:rPr lang="en-IE" sz="4000" dirty="0" smtClean="0">
                <a:solidFill>
                  <a:srgbClr val="ED008C"/>
                </a:solidFill>
              </a:rPr>
              <a:t>‘truth’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274" y="4826308"/>
            <a:ext cx="962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ED008C"/>
                </a:solidFill>
              </a:rPr>
              <a:t>But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Eircode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presented another opportunity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393" y="2684241"/>
            <a:ext cx="2142067" cy="21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6546" y="82378"/>
            <a:ext cx="11173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Could</a:t>
            </a:r>
            <a:r>
              <a:rPr lang="en-IE" sz="4800" dirty="0" smtClean="0"/>
              <a:t>  </a:t>
            </a:r>
            <a:r>
              <a:rPr lang="en-IE" sz="4800" dirty="0" err="1" smtClean="0">
                <a:solidFill>
                  <a:srgbClr val="ED008C"/>
                </a:solidFill>
              </a:rPr>
              <a:t>Eircodes</a:t>
            </a:r>
            <a:r>
              <a:rPr lang="en-IE" sz="4800" dirty="0" smtClean="0">
                <a:solidFill>
                  <a:srgbClr val="ED008C"/>
                </a:solidFill>
              </a:rPr>
              <a:t> be used to solve a problem?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274" y="1175842"/>
            <a:ext cx="9730259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Adjacent or Non-Adjacent rate of grant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45km from Normal Residence to College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75" t="11017" r="3879" b="14016"/>
          <a:stretch/>
        </p:blipFill>
        <p:spPr>
          <a:xfrm>
            <a:off x="1691274" y="2884081"/>
            <a:ext cx="10246726" cy="278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59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852" y="65444"/>
            <a:ext cx="8474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That</a:t>
            </a:r>
            <a:r>
              <a:rPr lang="en-IE" sz="4800" dirty="0" smtClean="0">
                <a:solidFill>
                  <a:srgbClr val="ED008C"/>
                </a:solidFill>
              </a:rPr>
              <a:t>  generated these headlines?</a:t>
            </a:r>
            <a:endParaRPr lang="en-IE" sz="4800" dirty="0">
              <a:solidFill>
                <a:srgbClr val="ED008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37" y="1011766"/>
            <a:ext cx="7187720" cy="1883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797439"/>
            <a:ext cx="4885267" cy="290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37" y="3308482"/>
            <a:ext cx="4093633" cy="238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58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387" y="82378"/>
            <a:ext cx="11804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SUSI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is not using </a:t>
            </a:r>
            <a:r>
              <a:rPr lang="en-IE" sz="4800" dirty="0" err="1" smtClean="0">
                <a:solidFill>
                  <a:srgbClr val="ED008C"/>
                </a:solidFill>
              </a:rPr>
              <a:t>Eircodes</a:t>
            </a:r>
            <a:r>
              <a:rPr lang="en-IE" sz="4800" dirty="0" smtClean="0">
                <a:solidFill>
                  <a:srgbClr val="ED008C"/>
                </a:solidFill>
              </a:rPr>
              <a:t> to determine grants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274" y="1175842"/>
            <a:ext cx="9730259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</a:t>
            </a:r>
            <a:r>
              <a:rPr lang="en-IE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Eircodes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determine locations…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ECAD stores </a:t>
            </a:r>
            <a:r>
              <a:rPr lang="en-IE" sz="4000" dirty="0" smtClean="0">
                <a:solidFill>
                  <a:srgbClr val="ED008C"/>
                </a:solidFill>
              </a:rPr>
              <a:t>geo-coordinates</a:t>
            </a:r>
            <a:endParaRPr lang="en-IE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Google Maps understands geo-coordinates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274" y="3640336"/>
            <a:ext cx="67765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i="1" dirty="0">
                <a:solidFill>
                  <a:srgbClr val="ED008C"/>
                </a:solidFill>
              </a:rPr>
              <a:t>‘…criteria for measuring a </a:t>
            </a:r>
            <a:r>
              <a:rPr lang="en-IE" sz="4000" i="1" dirty="0" smtClean="0">
                <a:solidFill>
                  <a:srgbClr val="ED008C"/>
                </a:solidFill>
              </a:rPr>
              <a:t>route</a:t>
            </a:r>
          </a:p>
          <a:p>
            <a:r>
              <a:rPr lang="en-IE" sz="4000" i="1" dirty="0" smtClean="0">
                <a:solidFill>
                  <a:srgbClr val="ED008C"/>
                </a:solidFill>
              </a:rPr>
              <a:t>must </a:t>
            </a:r>
            <a:r>
              <a:rPr lang="en-IE" sz="4000" i="1" dirty="0">
                <a:solidFill>
                  <a:srgbClr val="ED008C"/>
                </a:solidFill>
              </a:rPr>
              <a:t>be accessible, </a:t>
            </a:r>
            <a:r>
              <a:rPr lang="en-IE" sz="4000" i="1" dirty="0" smtClean="0">
                <a:solidFill>
                  <a:srgbClr val="ED008C"/>
                </a:solidFill>
              </a:rPr>
              <a:t>particularly</a:t>
            </a:r>
          </a:p>
          <a:p>
            <a:r>
              <a:rPr lang="en-IE" sz="4000" i="1" dirty="0" smtClean="0">
                <a:solidFill>
                  <a:srgbClr val="ED008C"/>
                </a:solidFill>
              </a:rPr>
              <a:t>to </a:t>
            </a:r>
            <a:r>
              <a:rPr lang="en-IE" sz="4000" i="1" dirty="0">
                <a:solidFill>
                  <a:srgbClr val="ED008C"/>
                </a:solidFill>
              </a:rPr>
              <a:t>the applicant</a:t>
            </a:r>
            <a:r>
              <a:rPr lang="en-IE" sz="4000" i="1" dirty="0" smtClean="0">
                <a:solidFill>
                  <a:srgbClr val="ED008C"/>
                </a:solidFill>
              </a:rPr>
              <a:t>…’</a:t>
            </a:r>
            <a:endParaRPr lang="en-IE" sz="4000" i="1" dirty="0">
              <a:solidFill>
                <a:srgbClr val="ED008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867" y="3257133"/>
            <a:ext cx="2684350" cy="26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055" y="82378"/>
            <a:ext cx="11423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SUSI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Captures </a:t>
            </a:r>
            <a:r>
              <a:rPr lang="en-IE" sz="4800" dirty="0" err="1" smtClean="0">
                <a:solidFill>
                  <a:srgbClr val="ED008C"/>
                </a:solidFill>
              </a:rPr>
              <a:t>Eircode</a:t>
            </a:r>
            <a:r>
              <a:rPr lang="en-IE" sz="4800" dirty="0" smtClean="0">
                <a:solidFill>
                  <a:srgbClr val="ED008C"/>
                </a:solidFill>
              </a:rPr>
              <a:t> as Part of the Address</a:t>
            </a:r>
            <a:endParaRPr lang="en-IE" sz="4800" dirty="0">
              <a:solidFill>
                <a:srgbClr val="ED008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913375"/>
            <a:ext cx="6826971" cy="486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7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055" y="82378"/>
            <a:ext cx="11423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SUSI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Captures </a:t>
            </a:r>
            <a:r>
              <a:rPr lang="en-IE" sz="4800" dirty="0" err="1" smtClean="0">
                <a:solidFill>
                  <a:srgbClr val="ED008C"/>
                </a:solidFill>
              </a:rPr>
              <a:t>Eircode</a:t>
            </a:r>
            <a:r>
              <a:rPr lang="en-IE" sz="4800" dirty="0" smtClean="0">
                <a:solidFill>
                  <a:srgbClr val="ED008C"/>
                </a:solidFill>
              </a:rPr>
              <a:t> as Part of the Address</a:t>
            </a:r>
            <a:endParaRPr lang="en-IE" sz="4800" dirty="0">
              <a:solidFill>
                <a:srgbClr val="ED008C"/>
              </a:solidFill>
            </a:endParaRPr>
          </a:p>
        </p:txBody>
      </p:sp>
      <p:pic>
        <p:nvPicPr>
          <p:cNvPr id="7" name="62C975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3441" y="980016"/>
            <a:ext cx="8067879" cy="425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3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87" y="82378"/>
            <a:ext cx="3752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What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is SUSI?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274" y="1175842"/>
            <a:ext cx="8725274" cy="3683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Universal Support Ireland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Government initiative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Act of 2011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Replaces 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66 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grant 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awarding authorities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Began processing in 2012 </a:t>
            </a:r>
            <a:endParaRPr lang="en-IE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197" y="82378"/>
            <a:ext cx="8248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Not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Mandatory but Encouraged</a:t>
            </a:r>
            <a:endParaRPr lang="en-IE" sz="4800" dirty="0">
              <a:solidFill>
                <a:srgbClr val="ED008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65" y="913375"/>
            <a:ext cx="9844700" cy="4479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370667" y="2302933"/>
            <a:ext cx="4809066" cy="660400"/>
          </a:xfrm>
          <a:prstGeom prst="roundRect">
            <a:avLst/>
          </a:prstGeom>
          <a:noFill/>
          <a:ln w="38100">
            <a:solidFill>
              <a:srgbClr val="ED008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936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06" y="2946400"/>
            <a:ext cx="5732494" cy="2944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397" y="82378"/>
            <a:ext cx="6718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Very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Strongly Encouraged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3185" y="1116572"/>
            <a:ext cx="101561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“If </a:t>
            </a:r>
            <a:r>
              <a:rPr lang="en-IE"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</a:t>
            </a:r>
            <a:r>
              <a:rPr lang="en-IE" sz="4000" i="1" dirty="0">
                <a:solidFill>
                  <a:srgbClr val="ED008C"/>
                </a:solidFill>
              </a:rPr>
              <a:t>have tried</a:t>
            </a:r>
            <a:r>
              <a:rPr lang="en-IE"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use the </a:t>
            </a:r>
            <a:r>
              <a:rPr lang="en-IE" sz="4000" i="1" dirty="0" err="1">
                <a:solidFill>
                  <a:srgbClr val="ED008C"/>
                </a:solidFill>
              </a:rPr>
              <a:t>Eircode</a:t>
            </a:r>
            <a:r>
              <a:rPr lang="en-IE" sz="4000" i="1" dirty="0">
                <a:solidFill>
                  <a:srgbClr val="ED008C"/>
                </a:solidFill>
              </a:rPr>
              <a:t> Finder</a:t>
            </a:r>
            <a:r>
              <a:rPr lang="en-IE"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endParaRPr lang="en-IE" sz="4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IE" sz="4000" i="1" dirty="0" smtClean="0">
                <a:solidFill>
                  <a:srgbClr val="ED008C"/>
                </a:solidFill>
              </a:rPr>
              <a:t>still </a:t>
            </a:r>
            <a:r>
              <a:rPr lang="en-IE" sz="4000" i="1" dirty="0">
                <a:solidFill>
                  <a:srgbClr val="ED008C"/>
                </a:solidFill>
              </a:rPr>
              <a:t>cannot</a:t>
            </a:r>
            <a:r>
              <a:rPr lang="en-IE"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obtain the </a:t>
            </a:r>
            <a:r>
              <a:rPr lang="en-IE" sz="4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Eircode</a:t>
            </a:r>
            <a:r>
              <a:rPr lang="en-IE"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your address, </a:t>
            </a:r>
            <a:r>
              <a:rPr lang="en-IE" sz="4000" i="1" dirty="0">
                <a:solidFill>
                  <a:srgbClr val="ED008C"/>
                </a:solidFill>
              </a:rPr>
              <a:t>you can still apply</a:t>
            </a:r>
            <a:r>
              <a:rPr lang="en-IE"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a student </a:t>
            </a:r>
            <a:r>
              <a:rPr lang="en-IE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grant</a:t>
            </a:r>
          </a:p>
          <a:p>
            <a:pPr algn="just"/>
            <a:r>
              <a:rPr lang="en-IE" sz="4000" i="1" dirty="0" smtClean="0">
                <a:solidFill>
                  <a:srgbClr val="ED008C"/>
                </a:solidFill>
              </a:rPr>
              <a:t>although </a:t>
            </a:r>
            <a:r>
              <a:rPr lang="en-IE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IE"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processing of </a:t>
            </a:r>
            <a:r>
              <a:rPr lang="en-IE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your</a:t>
            </a:r>
          </a:p>
          <a:p>
            <a:pPr algn="just"/>
            <a:r>
              <a:rPr lang="en-IE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</a:t>
            </a:r>
            <a:r>
              <a:rPr lang="en-IE"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grant </a:t>
            </a:r>
            <a:r>
              <a:rPr lang="en-IE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</a:t>
            </a:r>
          </a:p>
          <a:p>
            <a:pPr algn="just"/>
            <a:r>
              <a:rPr lang="en-IE" sz="4000" i="1" dirty="0" smtClean="0">
                <a:solidFill>
                  <a:srgbClr val="ED008C"/>
                </a:solidFill>
              </a:rPr>
              <a:t>may </a:t>
            </a:r>
            <a:r>
              <a:rPr lang="en-IE" sz="4000" i="1" dirty="0">
                <a:solidFill>
                  <a:srgbClr val="ED008C"/>
                </a:solidFill>
              </a:rPr>
              <a:t>be delayed</a:t>
            </a:r>
            <a:r>
              <a:rPr lang="en-IE"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while </a:t>
            </a:r>
            <a:r>
              <a:rPr lang="en-IE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</a:t>
            </a:r>
          </a:p>
          <a:p>
            <a:pPr algn="just"/>
            <a:r>
              <a:rPr lang="en-IE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confirm </a:t>
            </a:r>
            <a:r>
              <a:rPr lang="en-IE"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home address</a:t>
            </a:r>
            <a:r>
              <a:rPr lang="en-IE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.”</a:t>
            </a:r>
            <a:endParaRPr lang="en-IE" sz="4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520" y="82378"/>
            <a:ext cx="4972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The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Technical Bit…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272" y="1167375"/>
            <a:ext cx="10162061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ountry = IRELAND</a:t>
            </a:r>
          </a:p>
          <a:p>
            <a:pPr>
              <a:spcAft>
                <a:spcPts val="1000"/>
              </a:spcAft>
              <a:buClr>
                <a:srgbClr val="C21E63"/>
              </a:buClr>
            </a:pPr>
            <a:r>
              <a:rPr lang="en-IE" sz="4000" dirty="0" smtClean="0">
                <a:solidFill>
                  <a:srgbClr val="ED008C"/>
                </a:solidFill>
              </a:rPr>
              <a:t>	engage </a:t>
            </a:r>
            <a:r>
              <a:rPr lang="en-IE" sz="4000" dirty="0" err="1" smtClean="0">
                <a:solidFill>
                  <a:srgbClr val="ED008C"/>
                </a:solidFill>
              </a:rPr>
              <a:t>AutoAddress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API</a:t>
            </a:r>
          </a:p>
          <a:p>
            <a:pPr>
              <a:spcAft>
                <a:spcPts val="1000"/>
              </a:spcAft>
              <a:buClr>
                <a:srgbClr val="C21E63"/>
              </a:buClr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IE" sz="4000" dirty="0" smtClean="0">
                <a:solidFill>
                  <a:srgbClr val="ED008C"/>
                </a:solidFill>
              </a:rPr>
              <a:t>get data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from ECAD</a:t>
            </a:r>
          </a:p>
          <a:p>
            <a:pPr>
              <a:spcAft>
                <a:spcPts val="1000"/>
              </a:spcAft>
              <a:buClr>
                <a:srgbClr val="C21E63"/>
              </a:buClr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IE" sz="4000" dirty="0" smtClean="0">
                <a:solidFill>
                  <a:srgbClr val="ED008C"/>
                </a:solidFill>
              </a:rPr>
              <a:t>send geo-coordinates 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Google API</a:t>
            </a:r>
          </a:p>
          <a:p>
            <a:pPr>
              <a:spcAft>
                <a:spcPts val="1000"/>
              </a:spcAft>
              <a:buClr>
                <a:srgbClr val="C21E63"/>
              </a:buClr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IE" sz="4000" dirty="0" smtClean="0">
                <a:solidFill>
                  <a:srgbClr val="ED008C"/>
                </a:solidFill>
              </a:rPr>
              <a:t>save route 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distance</a:t>
            </a:r>
          </a:p>
          <a:p>
            <a:pPr>
              <a:spcAft>
                <a:spcPts val="1000"/>
              </a:spcAft>
              <a:buClr>
                <a:srgbClr val="C21E63"/>
              </a:buClr>
            </a:pP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IE" sz="4000" dirty="0" smtClean="0">
                <a:solidFill>
                  <a:srgbClr val="ED008C"/>
                </a:solidFill>
              </a:rPr>
              <a:t>print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MAP (to SCREEN)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17489" r="18765" b="14198"/>
          <a:stretch/>
        </p:blipFill>
        <p:spPr>
          <a:xfrm>
            <a:off x="9050866" y="1067083"/>
            <a:ext cx="2887134" cy="104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30304" r="2359" b="20780"/>
          <a:stretch/>
        </p:blipFill>
        <p:spPr>
          <a:xfrm>
            <a:off x="9050866" y="2370058"/>
            <a:ext cx="2931931" cy="100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5223933" y="635252"/>
            <a:ext cx="2736000" cy="19165"/>
          </a:xfrm>
          <a:prstGeom prst="straightConnector1">
            <a:avLst/>
          </a:prstGeom>
          <a:ln w="38100">
            <a:solidFill>
              <a:srgbClr val="ED008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58666" y="728416"/>
            <a:ext cx="0" cy="888710"/>
          </a:xfrm>
          <a:prstGeom prst="line">
            <a:avLst/>
          </a:prstGeom>
          <a:ln w="38100">
            <a:solidFill>
              <a:srgbClr val="ED008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958666" y="1608369"/>
            <a:ext cx="956734" cy="0"/>
          </a:xfrm>
          <a:prstGeom prst="straightConnector1">
            <a:avLst/>
          </a:prstGeom>
          <a:ln w="38100">
            <a:solidFill>
              <a:srgbClr val="ED008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958666" y="1671448"/>
            <a:ext cx="0" cy="1199950"/>
          </a:xfrm>
          <a:prstGeom prst="line">
            <a:avLst/>
          </a:prstGeom>
          <a:ln w="38100">
            <a:solidFill>
              <a:srgbClr val="ED008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958666" y="2871398"/>
            <a:ext cx="956734" cy="0"/>
          </a:xfrm>
          <a:prstGeom prst="straightConnector1">
            <a:avLst/>
          </a:prstGeom>
          <a:ln w="38100">
            <a:solidFill>
              <a:srgbClr val="ED008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683999" y="3466381"/>
            <a:ext cx="0" cy="1774486"/>
          </a:xfrm>
          <a:prstGeom prst="line">
            <a:avLst/>
          </a:prstGeom>
          <a:ln w="38100">
            <a:solidFill>
              <a:srgbClr val="ED008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8983133" y="5266267"/>
            <a:ext cx="2683936" cy="0"/>
          </a:xfrm>
          <a:prstGeom prst="straightConnector1">
            <a:avLst/>
          </a:prstGeom>
          <a:ln w="38100">
            <a:solidFill>
              <a:srgbClr val="ED008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15" y="4686865"/>
            <a:ext cx="961685" cy="9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383" y="82378"/>
            <a:ext cx="5944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How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much did it Cost?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274" y="1175842"/>
            <a:ext cx="9257663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 / Development	  €6,000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ECAD Licence (125,000 lookups)	€14,000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Google Premium API Licence		  €7,600</a:t>
            </a:r>
          </a:p>
          <a:p>
            <a:pPr>
              <a:spcAft>
                <a:spcPts val="1000"/>
              </a:spcAft>
              <a:buClr>
                <a:srgbClr val="C21E63"/>
              </a:buClr>
            </a:pPr>
            <a:r>
              <a:rPr lang="en-IE" sz="4000" dirty="0">
                <a:solidFill>
                  <a:srgbClr val="ED008C"/>
                </a:solidFill>
              </a:rPr>
              <a:t>	</a:t>
            </a:r>
            <a:r>
              <a:rPr lang="en-IE" sz="4000" dirty="0" smtClean="0">
                <a:solidFill>
                  <a:srgbClr val="ED008C"/>
                </a:solidFill>
              </a:rPr>
              <a:t>							€27,600</a:t>
            </a:r>
          </a:p>
        </p:txBody>
      </p:sp>
    </p:spTree>
    <p:extLst>
      <p:ext uri="{BB962C8B-B14F-4D97-AF65-F5344CB8AC3E}">
        <p14:creationId xmlns:p14="http://schemas.microsoft.com/office/powerpoint/2010/main" val="39811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76" y="82378"/>
            <a:ext cx="6528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What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were the Benefits?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274" y="947233"/>
            <a:ext cx="9610388" cy="4426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Accuracy (Addresses / Locations)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Removal of 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entry errors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Consistency in application of Grant Scheme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Increased Automation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Time (2,666 hours)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Nice data!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6" b="45111"/>
          <a:stretch/>
        </p:blipFill>
        <p:spPr>
          <a:xfrm>
            <a:off x="8305800" y="3079248"/>
            <a:ext cx="3886200" cy="282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1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76" y="82378"/>
            <a:ext cx="4089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Some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Lessons?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274" y="1175842"/>
            <a:ext cx="9391289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SUSI did not make </a:t>
            </a:r>
            <a:r>
              <a:rPr lang="en-IE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Eircode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mandatory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But encouraged people to provide </a:t>
            </a:r>
            <a:r>
              <a:rPr lang="en-IE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Eircode</a:t>
            </a:r>
            <a:endParaRPr lang="en-IE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274" y="2712188"/>
            <a:ext cx="9899120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Engaged with Data Protection Commissioner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Uptake has been 92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en-IE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 descr="http://energysavvy.com/_themes/stripe/img/results/ring-chart-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97" y="3331836"/>
            <a:ext cx="2570692" cy="261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293" y="3889566"/>
            <a:ext cx="2045926" cy="200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778" y="82378"/>
            <a:ext cx="4444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End.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Thank You.</a:t>
            </a:r>
            <a:endParaRPr lang="en-IE" sz="4800" dirty="0">
              <a:solidFill>
                <a:srgbClr val="ED008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66" y="2201426"/>
            <a:ext cx="1625397" cy="1625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52" y="2201425"/>
            <a:ext cx="1625397" cy="1625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42" y="2201426"/>
            <a:ext cx="1625397" cy="16253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97" y="2201426"/>
            <a:ext cx="1625397" cy="16253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07" y="2201425"/>
            <a:ext cx="1625397" cy="16253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5966" y="4024521"/>
            <a:ext cx="10021270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000"/>
              </a:spcAft>
              <a:buClr>
                <a:srgbClr val="C21E63"/>
              </a:buClr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Paul Spring – Student Universal Support Ireland</a:t>
            </a:r>
          </a:p>
          <a:p>
            <a:pPr algn="ctr">
              <a:spcAft>
                <a:spcPts val="1000"/>
              </a:spcAft>
              <a:buClr>
                <a:srgbClr val="C21E63"/>
              </a:buClr>
            </a:pPr>
            <a:r>
              <a:rPr lang="en-IE" sz="4000" dirty="0" smtClean="0">
                <a:solidFill>
                  <a:srgbClr val="ED008C"/>
                </a:solidFill>
              </a:rPr>
              <a:t>susi.ie</a:t>
            </a:r>
          </a:p>
        </p:txBody>
      </p:sp>
    </p:spTree>
    <p:extLst>
      <p:ext uri="{BB962C8B-B14F-4D97-AF65-F5344CB8AC3E}">
        <p14:creationId xmlns:p14="http://schemas.microsoft.com/office/powerpoint/2010/main" val="20740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921" y="82378"/>
            <a:ext cx="4469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The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Objectives…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274" y="1175842"/>
            <a:ext cx="9946377" cy="3683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Achieve consistency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 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automation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Timely 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processing / payments</a:t>
            </a:r>
            <a:endParaRPr lang="en-IE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Minimise 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overall cost of administration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Ensure integrity of Student Support Act 2011</a:t>
            </a:r>
            <a:endParaRPr lang="en-IE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921" y="82378"/>
            <a:ext cx="4653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The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Story so far…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274" y="1175842"/>
            <a:ext cx="9753376" cy="3683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ED008C"/>
                </a:solidFill>
              </a:rPr>
              <a:t>2012: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70,000 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 - 40,000 awards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ED008C"/>
                </a:solidFill>
              </a:rPr>
              <a:t>2013: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90,000 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 - 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60,000 awards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ED008C"/>
                </a:solidFill>
              </a:rPr>
              <a:t>2014: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103,000 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 - 74,000 awards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ED008C"/>
                </a:solidFill>
              </a:rPr>
              <a:t>2015: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108,000 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 - 83,000 awards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ED008C"/>
                </a:solidFill>
              </a:rPr>
              <a:t>2016: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106,000 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 - 87,000 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awards</a:t>
            </a:r>
          </a:p>
        </p:txBody>
      </p:sp>
    </p:spTree>
    <p:extLst>
      <p:ext uri="{BB962C8B-B14F-4D97-AF65-F5344CB8AC3E}">
        <p14:creationId xmlns:p14="http://schemas.microsoft.com/office/powerpoint/2010/main" val="37321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90" y="82378"/>
            <a:ext cx="4279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Some </a:t>
            </a:r>
            <a:r>
              <a:rPr lang="en-IE" sz="4800" dirty="0" smtClean="0"/>
              <a:t> </a:t>
            </a:r>
            <a:r>
              <a:rPr lang="en-IE" sz="4800" dirty="0" smtClean="0">
                <a:solidFill>
                  <a:srgbClr val="ED008C"/>
                </a:solidFill>
              </a:rPr>
              <a:t>Context…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274" y="1175842"/>
            <a:ext cx="10143354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ED008C"/>
                </a:solidFill>
              </a:rPr>
              <a:t>46%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all students in receipt of grant 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support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Donegal (</a:t>
            </a:r>
            <a:r>
              <a:rPr lang="en-IE" sz="4000" dirty="0" smtClean="0">
                <a:solidFill>
                  <a:srgbClr val="ED008C"/>
                </a:solidFill>
              </a:rPr>
              <a:t>67%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– Dublin (</a:t>
            </a:r>
            <a:r>
              <a:rPr lang="en-IE" sz="4000" dirty="0" smtClean="0">
                <a:solidFill>
                  <a:srgbClr val="ED008C"/>
                </a:solidFill>
              </a:rPr>
              <a:t>35%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IE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273" y="2647309"/>
            <a:ext cx="10229793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ED008C"/>
                </a:solidFill>
              </a:rPr>
              <a:t>€</a:t>
            </a:r>
            <a:r>
              <a:rPr lang="en-IE" sz="4000" dirty="0" smtClean="0">
                <a:solidFill>
                  <a:srgbClr val="ED008C"/>
                </a:solidFill>
              </a:rPr>
              <a:t>370m</a:t>
            </a:r>
            <a:endParaRPr lang="en-IE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ED008C"/>
                </a:solidFill>
              </a:rPr>
              <a:t>€200m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Tuition Fees and Student Contribution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ED008C"/>
                </a:solidFill>
              </a:rPr>
              <a:t>€170m 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Maintenance Grants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ED008C"/>
                </a:solidFill>
              </a:rPr>
              <a:t>60,000</a:t>
            </a: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students received Maintenance Grants</a:t>
            </a:r>
          </a:p>
        </p:txBody>
      </p:sp>
    </p:spTree>
    <p:extLst>
      <p:ext uri="{BB962C8B-B14F-4D97-AF65-F5344CB8AC3E}">
        <p14:creationId xmlns:p14="http://schemas.microsoft.com/office/powerpoint/2010/main" val="16602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657" y="82378"/>
            <a:ext cx="376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Key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Criteria…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274" y="1175842"/>
            <a:ext cx="5752793" cy="3683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Nationality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Residency</a:t>
            </a:r>
            <a:endParaRPr lang="en-IE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Course and Institution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Progression in Education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ED008C"/>
                </a:solidFill>
              </a:rPr>
              <a:t>Income</a:t>
            </a:r>
          </a:p>
        </p:txBody>
      </p:sp>
      <p:pic>
        <p:nvPicPr>
          <p:cNvPr id="1026" name="Picture 2" descr="Image result for H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908" y="375179"/>
            <a:ext cx="32004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908" y="1215034"/>
            <a:ext cx="1046692" cy="10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epartment of agriculture food and the mar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7721"/>
          <a:stretch/>
        </p:blipFill>
        <p:spPr bwMode="auto">
          <a:xfrm>
            <a:off x="8833908" y="2425305"/>
            <a:ext cx="2569111" cy="13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office of the revenue commission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189" y="1331743"/>
            <a:ext cx="1997120" cy="6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epartment of education and skill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5" r="21189"/>
          <a:stretch/>
        </p:blipFill>
        <p:spPr bwMode="auto">
          <a:xfrm>
            <a:off x="8476992" y="3939712"/>
            <a:ext cx="1957116" cy="11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713" y="3564829"/>
            <a:ext cx="1360595" cy="13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90" y="82378"/>
            <a:ext cx="4808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APIs </a:t>
            </a:r>
            <a:r>
              <a:rPr lang="en-IE" sz="4800" dirty="0" smtClean="0"/>
              <a:t>   </a:t>
            </a:r>
            <a:r>
              <a:rPr lang="en-IE" sz="4800" dirty="0" smtClean="0">
                <a:solidFill>
                  <a:srgbClr val="ED008C"/>
                </a:solidFill>
              </a:rPr>
              <a:t>for Income?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273" y="818603"/>
            <a:ext cx="10001194" cy="255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ED008C"/>
                </a:solidFill>
              </a:rPr>
              <a:t>From </a:t>
            </a:r>
            <a:r>
              <a:rPr lang="en-IE" sz="4000" dirty="0">
                <a:solidFill>
                  <a:srgbClr val="ED008C"/>
                </a:solidFill>
              </a:rPr>
              <a:t>all sources for </a:t>
            </a:r>
            <a:r>
              <a:rPr lang="en-IE" sz="4000" dirty="0" smtClean="0">
                <a:solidFill>
                  <a:srgbClr val="ED008C"/>
                </a:solidFill>
              </a:rPr>
              <a:t>previous year:</a:t>
            </a:r>
            <a:endParaRPr lang="en-IE" sz="4000" dirty="0">
              <a:solidFill>
                <a:srgbClr val="ED008C"/>
              </a:solidFill>
            </a:endParaRP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Employment, Self-Employment, Farming, Rental Income, Pensions, Savings, Investments, Maintenance Agreements, Lump Sum Payments, Disposal of Assets, Gifts, Inheritance and </a:t>
            </a:r>
            <a:r>
              <a:rPr lang="en-IE" sz="2800" dirty="0">
                <a:solidFill>
                  <a:srgbClr val="ED008C"/>
                </a:solidFill>
              </a:rPr>
              <a:t>Social Welfare Payments</a:t>
            </a:r>
            <a:r>
              <a:rPr lang="en-I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IE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273" y="3378278"/>
            <a:ext cx="10229793" cy="212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ED008C"/>
                </a:solidFill>
              </a:rPr>
              <a:t>But disregarding: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Child Benefit, Family Income Supplement, Disability Allowance, One Parent Family Payments, Guardian’s Payment, Foster Care, Carer’s Allowance, Student Assistance Fund…</a:t>
            </a:r>
            <a:endParaRPr lang="en-IE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8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ngers crossed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212" y="3776134"/>
            <a:ext cx="2056788" cy="205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121" y="82378"/>
            <a:ext cx="2736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DSP </a:t>
            </a:r>
            <a:r>
              <a:rPr lang="en-IE" sz="4800" dirty="0" smtClean="0"/>
              <a:t> </a:t>
            </a:r>
            <a:r>
              <a:rPr lang="en-IE" sz="4800" dirty="0" smtClean="0">
                <a:solidFill>
                  <a:srgbClr val="ED008C"/>
                </a:solidFill>
              </a:rPr>
              <a:t>API…</a:t>
            </a:r>
            <a:endParaRPr lang="en-IE" sz="4800" dirty="0">
              <a:solidFill>
                <a:srgbClr val="ED008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272" y="976652"/>
            <a:ext cx="1003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ED008C"/>
                </a:solidFill>
              </a:rPr>
              <a:t>45,520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SUSI applications had some element of Social Welfare income for 2012 season</a:t>
            </a:r>
            <a:endParaRPr lang="en-IE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272" y="2415422"/>
            <a:ext cx="10229793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ED008C"/>
                </a:solidFill>
              </a:rPr>
              <a:t>50,556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Social Welfare Statements requested</a:t>
            </a: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Request – Post – Scan – Merge – 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Reassess</a:t>
            </a:r>
            <a:endParaRPr lang="en-IE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272" y="4097303"/>
            <a:ext cx="10229793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rgbClr val="ED008C"/>
                </a:solidFill>
              </a:rPr>
              <a:t>DSP API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introduced </a:t>
            </a: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2014 season</a:t>
            </a:r>
            <a:endParaRPr lang="en-IE" sz="4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49263" indent="-449263">
              <a:spcAft>
                <a:spcPts val="1000"/>
              </a:spcAft>
              <a:buClr>
                <a:srgbClr val="C21E63"/>
              </a:buClr>
              <a:buFont typeface="Arial" panose="020B0604020202020204" pitchFamily="34" charset="0"/>
              <a:buChar char="•"/>
            </a:pPr>
            <a:r>
              <a:rPr lang="en-IE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 requests for Social Welfare Statements</a:t>
            </a:r>
            <a:endParaRPr lang="en-IE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20" y="82378"/>
            <a:ext cx="11176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dirty="0" smtClean="0">
                <a:solidFill>
                  <a:schemeClr val="bg1"/>
                </a:solidFill>
              </a:rPr>
              <a:t>But…</a:t>
            </a:r>
            <a:r>
              <a:rPr lang="en-IE" sz="4800" dirty="0" smtClean="0"/>
              <a:t>  </a:t>
            </a:r>
            <a:r>
              <a:rPr lang="en-IE" sz="4800" dirty="0" smtClean="0">
                <a:solidFill>
                  <a:srgbClr val="ED008C"/>
                </a:solidFill>
              </a:rPr>
              <a:t>where does </a:t>
            </a:r>
            <a:r>
              <a:rPr lang="en-IE" sz="4800" dirty="0" err="1" smtClean="0">
                <a:solidFill>
                  <a:srgbClr val="ED008C"/>
                </a:solidFill>
              </a:rPr>
              <a:t>Eircode</a:t>
            </a:r>
            <a:r>
              <a:rPr lang="en-IE" sz="4800" dirty="0" smtClean="0">
                <a:solidFill>
                  <a:srgbClr val="ED008C"/>
                </a:solidFill>
              </a:rPr>
              <a:t> fit into all of this?</a:t>
            </a:r>
            <a:endParaRPr lang="en-IE" sz="4800" dirty="0">
              <a:solidFill>
                <a:srgbClr val="ED008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5" y="1284287"/>
            <a:ext cx="9028642" cy="375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0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529</Words>
  <Application>Microsoft Office PowerPoint</Application>
  <PresentationFormat>Widescreen</PresentationFormat>
  <Paragraphs>103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Spring</dc:creator>
  <cp:lastModifiedBy>Paul Spring</cp:lastModifiedBy>
  <cp:revision>99</cp:revision>
  <dcterms:created xsi:type="dcterms:W3CDTF">2016-06-27T08:44:15Z</dcterms:created>
  <dcterms:modified xsi:type="dcterms:W3CDTF">2017-01-18T09:10:10Z</dcterms:modified>
</cp:coreProperties>
</file>