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  <p:sldMasterId id="2147483757" r:id="rId5"/>
    <p:sldMasterId id="2147483800" r:id="rId6"/>
  </p:sldMasterIdLst>
  <p:notesMasterIdLst>
    <p:notesMasterId r:id="rId25"/>
  </p:notesMasterIdLst>
  <p:handoutMasterIdLst>
    <p:handoutMasterId r:id="rId26"/>
  </p:handoutMasterIdLst>
  <p:sldIdLst>
    <p:sldId id="277" r:id="rId7"/>
    <p:sldId id="565" r:id="rId8"/>
    <p:sldId id="560" r:id="rId9"/>
    <p:sldId id="559" r:id="rId10"/>
    <p:sldId id="563" r:id="rId11"/>
    <p:sldId id="561" r:id="rId12"/>
    <p:sldId id="564" r:id="rId13"/>
    <p:sldId id="550" r:id="rId14"/>
    <p:sldId id="529" r:id="rId15"/>
    <p:sldId id="530" r:id="rId16"/>
    <p:sldId id="572" r:id="rId17"/>
    <p:sldId id="339" r:id="rId18"/>
    <p:sldId id="540" r:id="rId19"/>
    <p:sldId id="567" r:id="rId20"/>
    <p:sldId id="571" r:id="rId21"/>
    <p:sldId id="569" r:id="rId22"/>
    <p:sldId id="566" r:id="rId23"/>
    <p:sldId id="556" r:id="rId24"/>
  </p:sldIdLst>
  <p:sldSz cx="9144000" cy="5143500" type="screen16x9"/>
  <p:notesSz cx="6797675" cy="9928225"/>
  <p:embeddedFontLst>
    <p:embeddedFont>
      <p:font typeface="Ubuntu" panose="020B0604020202020204" charset="0"/>
      <p:regular r:id="rId27"/>
      <p:bold r:id="rId28"/>
      <p:italic r:id="rId29"/>
      <p:boldItalic r:id="rId30"/>
    </p:embeddedFont>
    <p:embeddedFont>
      <p:font typeface="Ubuntu Light" panose="020B060402020202020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Next Pro Light"/>
        <a:ea typeface="+mn-ea"/>
        <a:cs typeface="Arial" pitchFamily="34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Next Pro Light"/>
        <a:ea typeface="+mn-ea"/>
        <a:cs typeface="Arial" pitchFamily="34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Next Pro Light"/>
        <a:ea typeface="+mn-ea"/>
        <a:cs typeface="Arial" pitchFamily="34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Next Pro Light"/>
        <a:ea typeface="+mn-ea"/>
        <a:cs typeface="Arial" pitchFamily="34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Next Pro Light"/>
        <a:ea typeface="+mn-ea"/>
        <a:cs typeface="Arial" pitchFamily="34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Frutiger Next Pro Light"/>
        <a:ea typeface="+mn-ea"/>
        <a:cs typeface="Arial" pitchFamily="34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Frutiger Next Pro Light"/>
        <a:ea typeface="+mn-ea"/>
        <a:cs typeface="Arial" pitchFamily="34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Frutiger Next Pro Light"/>
        <a:ea typeface="+mn-ea"/>
        <a:cs typeface="Arial" pitchFamily="34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Frutiger Next Pro Light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107"/>
    <a:srgbClr val="0D6992"/>
    <a:srgbClr val="3C70BF"/>
    <a:srgbClr val="60C5BB"/>
    <a:srgbClr val="FF33CC"/>
    <a:srgbClr val="E2006B"/>
    <a:srgbClr val="BFBFBF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62" autoAdjust="0"/>
    <p:restoredTop sz="96046" autoAdjust="0"/>
  </p:normalViewPr>
  <p:slideViewPr>
    <p:cSldViewPr snapToGrid="0" snapToObjects="1">
      <p:cViewPr>
        <p:scale>
          <a:sx n="80" d="100"/>
          <a:sy n="80" d="100"/>
        </p:scale>
        <p:origin x="-2154" y="-11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8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6293DE-52D9-44CA-8D25-7FD1BEC03157}" type="datetimeFigureOut">
              <a:rPr lang="ga-IE"/>
              <a:pPr>
                <a:defRPr/>
              </a:pPr>
              <a:t>17/01/2017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436D23-EEF0-4C05-B9F8-AE21A2E344E1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779066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FBA47C-DEC0-4923-AC64-E23D95449660}" type="datetimeFigureOut">
              <a:rPr lang="en-US"/>
              <a:pPr>
                <a:defRPr/>
              </a:pPr>
              <a:t>1/17/2017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DE1A26D-F163-4102-BAB8-F65C132676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19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D3121D-70B1-4395-AEE7-698391EBCD7B}" type="slidenum">
              <a:rPr lang="en-GB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D3121D-70B1-4395-AEE7-698391EBCD7B}" type="slidenum">
              <a:rPr lang="en-GB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8657F7-490E-435C-8AAC-11B7BAE3CC40}" type="slidenum">
              <a:rPr lang="en-GB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F527A7-861F-4154-962F-978622168233}" type="slidenum">
              <a:rPr lang="en-GB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82" y="0"/>
            <a:ext cx="9141619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662" y="676403"/>
            <a:ext cx="7659248" cy="1790700"/>
          </a:xfrm>
        </p:spPr>
        <p:txBody>
          <a:bodyPr anchor="b"/>
          <a:lstStyle>
            <a:lvl1pPr algn="l">
              <a:lnSpc>
                <a:spcPct val="90000"/>
              </a:lnSpc>
              <a:defRPr sz="3300" b="1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662" y="2467104"/>
            <a:ext cx="7659248" cy="34927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>
                    <a:lumMod val="65000"/>
                  </a:schemeClr>
                </a:solidFill>
                <a:latin typeface="Ubuntu"/>
                <a:cs typeface="Ubuntu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8662" y="3043530"/>
            <a:ext cx="7659291" cy="3024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5"/>
                </a:solidFill>
                <a:latin typeface="Ubuntu"/>
                <a:cs typeface="Ubuntu"/>
              </a:defRPr>
            </a:lvl1pPr>
            <a:lvl2pPr marL="342900" indent="0">
              <a:buNone/>
              <a:defRPr>
                <a:solidFill>
                  <a:schemeClr val="accent5"/>
                </a:solidFill>
              </a:defRPr>
            </a:lvl2pPr>
            <a:lvl3pPr marL="685800" indent="0">
              <a:buNone/>
              <a:defRPr>
                <a:solidFill>
                  <a:schemeClr val="accent5"/>
                </a:solidFill>
              </a:defRPr>
            </a:lvl3pPr>
            <a:lvl4pPr marL="1028700" indent="0">
              <a:buNone/>
              <a:defRPr>
                <a:solidFill>
                  <a:schemeClr val="accent5"/>
                </a:solidFill>
              </a:defRPr>
            </a:lvl4pPr>
            <a:lvl5pPr marL="13716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69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82" y="0"/>
            <a:ext cx="9141619" cy="5143500"/>
          </a:xfrm>
          <a:prstGeom prst="rect">
            <a:avLst/>
          </a:prstGeom>
          <a:solidFill>
            <a:srgbClr val="EB81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8662" y="677180"/>
            <a:ext cx="7659248" cy="1790700"/>
          </a:xfrm>
        </p:spPr>
        <p:txBody>
          <a:bodyPr anchor="b"/>
          <a:lstStyle>
            <a:lvl1pPr algn="l">
              <a:lnSpc>
                <a:spcPct val="9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8662" y="2467104"/>
            <a:ext cx="7659248" cy="34927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rgbClr val="0D699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8662" y="3043530"/>
            <a:ext cx="7659291" cy="3024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accent5"/>
                </a:solidFill>
              </a:defRPr>
            </a:lvl2pPr>
            <a:lvl3pPr marL="685800" indent="0">
              <a:buNone/>
              <a:defRPr>
                <a:solidFill>
                  <a:schemeClr val="accent5"/>
                </a:solidFill>
              </a:defRPr>
            </a:lvl3pPr>
            <a:lvl4pPr marL="1028700" indent="0">
              <a:buNone/>
              <a:defRPr>
                <a:solidFill>
                  <a:schemeClr val="accent5"/>
                </a:solidFill>
              </a:defRPr>
            </a:lvl4pPr>
            <a:lvl5pPr marL="13716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2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82" y="0"/>
            <a:ext cx="9141619" cy="5143500"/>
          </a:xfrm>
          <a:prstGeom prst="rect">
            <a:avLst/>
          </a:prstGeom>
          <a:solidFill>
            <a:srgbClr val="0D6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03" y="853679"/>
            <a:ext cx="8306897" cy="2139553"/>
          </a:xfrm>
        </p:spPr>
        <p:txBody>
          <a:bodyPr anchor="b"/>
          <a:lstStyle>
            <a:lvl1pPr>
              <a:defRPr sz="3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79211" y="2993231"/>
            <a:ext cx="8381408" cy="485775"/>
          </a:xfrm>
        </p:spPr>
        <p:txBody>
          <a:bodyPr>
            <a:noAutofit/>
          </a:bodyPr>
          <a:lstStyle>
            <a:lvl1pPr marL="0" indent="0">
              <a:buNone/>
              <a:defRPr lang="en-US" sz="15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2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3382" y="959312"/>
            <a:ext cx="8303419" cy="485775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82870" y="1659675"/>
            <a:ext cx="8303930" cy="1932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4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82870" y="1659675"/>
            <a:ext cx="8303930" cy="1932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47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3382" y="959312"/>
            <a:ext cx="8303419" cy="485775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12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54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63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707336" y="1363747"/>
            <a:ext cx="935182" cy="93283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4889373" y="1363747"/>
            <a:ext cx="935182" cy="93283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707336" y="2476936"/>
            <a:ext cx="935182" cy="93283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889373" y="2476936"/>
            <a:ext cx="935182" cy="93283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4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07336" y="3606262"/>
            <a:ext cx="935182" cy="93283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5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889373" y="3606262"/>
            <a:ext cx="935182" cy="93283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833563" y="1536282"/>
            <a:ext cx="2511470" cy="25598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accent5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833563" y="1796482"/>
            <a:ext cx="2511470" cy="205978"/>
          </a:xfrm>
        </p:spPr>
        <p:txBody>
          <a:bodyPr/>
          <a:lstStyle>
            <a:lvl1pPr marL="0" indent="0">
              <a:buNone/>
              <a:defRPr sz="900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833563" y="2697549"/>
            <a:ext cx="2511470" cy="25598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accent5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833563" y="2957749"/>
            <a:ext cx="2511470" cy="205978"/>
          </a:xfrm>
        </p:spPr>
        <p:txBody>
          <a:bodyPr/>
          <a:lstStyle>
            <a:lvl1pPr marL="0" indent="0">
              <a:buNone/>
              <a:defRPr sz="900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833563" y="3858510"/>
            <a:ext cx="2511470" cy="25598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accent5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833563" y="4118710"/>
            <a:ext cx="2511470" cy="205978"/>
          </a:xfrm>
        </p:spPr>
        <p:txBody>
          <a:bodyPr/>
          <a:lstStyle>
            <a:lvl1pPr marL="0" indent="0">
              <a:buNone/>
              <a:defRPr sz="900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012045" y="1536282"/>
            <a:ext cx="2674756" cy="25598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accent5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012045" y="1796482"/>
            <a:ext cx="2674756" cy="205978"/>
          </a:xfrm>
        </p:spPr>
        <p:txBody>
          <a:bodyPr/>
          <a:lstStyle>
            <a:lvl1pPr marL="0" indent="0">
              <a:buNone/>
              <a:defRPr sz="900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012045" y="2697549"/>
            <a:ext cx="2674756" cy="25598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accent5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012045" y="2957749"/>
            <a:ext cx="2674756" cy="205978"/>
          </a:xfrm>
        </p:spPr>
        <p:txBody>
          <a:bodyPr/>
          <a:lstStyle>
            <a:lvl1pPr marL="0" indent="0">
              <a:buNone/>
              <a:defRPr sz="900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012045" y="3858510"/>
            <a:ext cx="2674756" cy="25598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accent5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012045" y="4118710"/>
            <a:ext cx="2674756" cy="205978"/>
          </a:xfrm>
        </p:spPr>
        <p:txBody>
          <a:bodyPr/>
          <a:lstStyle>
            <a:lvl1pPr marL="0" indent="0">
              <a:buNone/>
              <a:defRPr sz="900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561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56"/>
          </p:nvPr>
        </p:nvSpPr>
        <p:spPr>
          <a:xfrm>
            <a:off x="404814" y="1314217"/>
            <a:ext cx="2459654" cy="233414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>
                <a:solidFill>
                  <a:schemeClr val="accent5"/>
                </a:solidFill>
              </a:defRPr>
            </a:lvl1pPr>
            <a:lvl2pPr marL="342900" indent="0">
              <a:buFontTx/>
              <a:buNone/>
              <a:defRPr sz="800" b="1">
                <a:solidFill>
                  <a:schemeClr val="tx2"/>
                </a:solidFill>
              </a:defRPr>
            </a:lvl2pPr>
            <a:lvl3pPr marL="685800" indent="0">
              <a:buFontTx/>
              <a:buNone/>
              <a:defRPr sz="800" b="1">
                <a:solidFill>
                  <a:schemeClr val="tx2"/>
                </a:solidFill>
              </a:defRPr>
            </a:lvl3pPr>
            <a:lvl4pPr marL="1028700" indent="0">
              <a:buFontTx/>
              <a:buNone/>
              <a:defRPr sz="800" b="1">
                <a:solidFill>
                  <a:schemeClr val="tx2"/>
                </a:solidFill>
              </a:defRPr>
            </a:lvl4pPr>
            <a:lvl5pPr marL="1371600" indent="0">
              <a:buFontTx/>
              <a:buNone/>
              <a:defRPr sz="8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57"/>
          </p:nvPr>
        </p:nvSpPr>
        <p:spPr>
          <a:xfrm>
            <a:off x="2953941" y="1314217"/>
            <a:ext cx="5732859" cy="3393515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1965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D69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2960" y="585870"/>
            <a:ext cx="7450137" cy="997744"/>
          </a:xfrm>
        </p:spPr>
        <p:txBody>
          <a:bodyPr>
            <a:noAutofit/>
          </a:bodyPr>
          <a:lstStyle>
            <a:lvl1pPr marL="0" indent="0">
              <a:buNone/>
              <a:defRPr sz="3300" b="1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1"/>
          </p:nvPr>
        </p:nvSpPr>
        <p:spPr>
          <a:xfrm>
            <a:off x="382960" y="1583613"/>
            <a:ext cx="7450137" cy="64434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2"/>
          </p:nvPr>
        </p:nvSpPr>
        <p:spPr>
          <a:xfrm>
            <a:off x="382959" y="2340959"/>
            <a:ext cx="1907164" cy="228982"/>
          </a:xfrm>
        </p:spPr>
        <p:txBody>
          <a:bodyPr>
            <a:noAutofit/>
          </a:bodyPr>
          <a:lstStyle>
            <a:lvl1pPr marL="0" indent="0">
              <a:buNone/>
              <a:defRPr sz="900" b="1" baseline="0">
                <a:solidFill>
                  <a:srgbClr val="EB810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3"/>
          </p:nvPr>
        </p:nvSpPr>
        <p:spPr>
          <a:xfrm>
            <a:off x="382959" y="2559166"/>
            <a:ext cx="1907164" cy="311727"/>
          </a:xfrm>
        </p:spPr>
        <p:txBody>
          <a:bodyPr>
            <a:no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4"/>
          </p:nvPr>
        </p:nvSpPr>
        <p:spPr>
          <a:xfrm>
            <a:off x="382959" y="2995586"/>
            <a:ext cx="1907164" cy="232880"/>
          </a:xfrm>
        </p:spPr>
        <p:txBody>
          <a:bodyPr>
            <a:noAutofit/>
          </a:bodyPr>
          <a:lstStyle>
            <a:lvl1pPr marL="0" indent="0">
              <a:buNone/>
              <a:defRPr sz="900" b="1" baseline="0">
                <a:solidFill>
                  <a:srgbClr val="EB810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15"/>
          </p:nvPr>
        </p:nvSpPr>
        <p:spPr>
          <a:xfrm>
            <a:off x="382959" y="3213794"/>
            <a:ext cx="1907164" cy="311727"/>
          </a:xfrm>
        </p:spPr>
        <p:txBody>
          <a:bodyPr>
            <a:no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6"/>
          </p:nvPr>
        </p:nvSpPr>
        <p:spPr>
          <a:xfrm>
            <a:off x="2752088" y="2340959"/>
            <a:ext cx="1907164" cy="225562"/>
          </a:xfrm>
        </p:spPr>
        <p:txBody>
          <a:bodyPr>
            <a:noAutofit/>
          </a:bodyPr>
          <a:lstStyle>
            <a:lvl1pPr marL="0" indent="0">
              <a:buNone/>
              <a:defRPr sz="900" b="1" baseline="0">
                <a:solidFill>
                  <a:srgbClr val="EB810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7"/>
          </p:nvPr>
        </p:nvSpPr>
        <p:spPr>
          <a:xfrm>
            <a:off x="2752088" y="2559166"/>
            <a:ext cx="1907164" cy="311727"/>
          </a:xfrm>
        </p:spPr>
        <p:txBody>
          <a:bodyPr>
            <a:no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8"/>
          </p:nvPr>
        </p:nvSpPr>
        <p:spPr>
          <a:xfrm>
            <a:off x="2752088" y="2995586"/>
            <a:ext cx="1907164" cy="232880"/>
          </a:xfrm>
        </p:spPr>
        <p:txBody>
          <a:bodyPr>
            <a:noAutofit/>
          </a:bodyPr>
          <a:lstStyle>
            <a:lvl1pPr marL="0" indent="0">
              <a:buNone/>
              <a:defRPr sz="900" b="1" baseline="0">
                <a:solidFill>
                  <a:srgbClr val="EB810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9"/>
          </p:nvPr>
        </p:nvSpPr>
        <p:spPr>
          <a:xfrm>
            <a:off x="2752088" y="3213794"/>
            <a:ext cx="1907164" cy="311727"/>
          </a:xfrm>
        </p:spPr>
        <p:txBody>
          <a:bodyPr>
            <a:no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418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82" y="0"/>
            <a:ext cx="9141619" cy="51435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03" y="853679"/>
            <a:ext cx="8306897" cy="2139553"/>
          </a:xfrm>
        </p:spPr>
        <p:txBody>
          <a:bodyPr anchor="b"/>
          <a:lstStyle>
            <a:lvl1pPr>
              <a:defRPr sz="3600" b="1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79211" y="2993231"/>
            <a:ext cx="8381408" cy="485775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44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 closing slide white logo 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94" y="3815954"/>
            <a:ext cx="262294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98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82" y="0"/>
            <a:ext cx="9141619" cy="5143500"/>
          </a:xfrm>
          <a:prstGeom prst="rect">
            <a:avLst/>
          </a:prstGeom>
          <a:solidFill>
            <a:srgbClr val="EB81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8663" y="677180"/>
            <a:ext cx="7659248" cy="1790700"/>
          </a:xfrm>
        </p:spPr>
        <p:txBody>
          <a:bodyPr anchor="b"/>
          <a:lstStyle>
            <a:lvl1pPr algn="l">
              <a:lnSpc>
                <a:spcPct val="9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8663" y="2467104"/>
            <a:ext cx="7659248" cy="34927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rgbClr val="0D699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8662" y="3043531"/>
            <a:ext cx="7659291" cy="3024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accent5"/>
                </a:solidFill>
              </a:defRPr>
            </a:lvl2pPr>
            <a:lvl3pPr marL="685800" indent="0">
              <a:buNone/>
              <a:defRPr>
                <a:solidFill>
                  <a:schemeClr val="accent5"/>
                </a:solidFill>
              </a:defRPr>
            </a:lvl3pPr>
            <a:lvl4pPr marL="1028700" indent="0">
              <a:buNone/>
              <a:defRPr>
                <a:solidFill>
                  <a:schemeClr val="accent5"/>
                </a:solidFill>
              </a:defRPr>
            </a:lvl4pPr>
            <a:lvl5pPr marL="1371600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5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82" y="0"/>
            <a:ext cx="9141619" cy="5143500"/>
          </a:xfrm>
          <a:prstGeom prst="rect">
            <a:avLst/>
          </a:prstGeom>
          <a:solidFill>
            <a:srgbClr val="0D69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04" y="853680"/>
            <a:ext cx="8306897" cy="2139553"/>
          </a:xfrm>
        </p:spPr>
        <p:txBody>
          <a:bodyPr anchor="b"/>
          <a:lstStyle>
            <a:lvl1pPr>
              <a:defRPr sz="3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79212" y="2993231"/>
            <a:ext cx="8381408" cy="485775"/>
          </a:xfrm>
        </p:spPr>
        <p:txBody>
          <a:bodyPr>
            <a:noAutofit/>
          </a:bodyPr>
          <a:lstStyle>
            <a:lvl1pPr marL="0" indent="0">
              <a:buNone/>
              <a:defRPr lang="en-US" sz="15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05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3383" y="959312"/>
            <a:ext cx="8303419" cy="485775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82870" y="1659675"/>
            <a:ext cx="8303930" cy="1932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82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82870" y="1659675"/>
            <a:ext cx="8303930" cy="1932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5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3383" y="959312"/>
            <a:ext cx="8303419" cy="485775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17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54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54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707337" y="1363749"/>
            <a:ext cx="935182" cy="93283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4889373" y="1363749"/>
            <a:ext cx="935182" cy="93283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707337" y="2476936"/>
            <a:ext cx="935182" cy="93283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889373" y="2476936"/>
            <a:ext cx="935182" cy="93283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4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07337" y="3606264"/>
            <a:ext cx="935182" cy="93283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5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889373" y="3606264"/>
            <a:ext cx="935182" cy="93283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833564" y="1536283"/>
            <a:ext cx="2511470" cy="25598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accent5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833564" y="1796484"/>
            <a:ext cx="2511470" cy="205978"/>
          </a:xfrm>
        </p:spPr>
        <p:txBody>
          <a:bodyPr/>
          <a:lstStyle>
            <a:lvl1pPr marL="0" indent="0">
              <a:buNone/>
              <a:defRPr sz="900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833564" y="2697550"/>
            <a:ext cx="2511470" cy="25598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accent5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833564" y="2957749"/>
            <a:ext cx="2511470" cy="205978"/>
          </a:xfrm>
        </p:spPr>
        <p:txBody>
          <a:bodyPr/>
          <a:lstStyle>
            <a:lvl1pPr marL="0" indent="0">
              <a:buNone/>
              <a:defRPr sz="900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833564" y="3858511"/>
            <a:ext cx="2511470" cy="25598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accent5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833564" y="4118712"/>
            <a:ext cx="2511470" cy="205978"/>
          </a:xfrm>
        </p:spPr>
        <p:txBody>
          <a:bodyPr/>
          <a:lstStyle>
            <a:lvl1pPr marL="0" indent="0">
              <a:buNone/>
              <a:defRPr sz="900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012045" y="1536283"/>
            <a:ext cx="2674756" cy="25598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accent5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012045" y="1796484"/>
            <a:ext cx="2674756" cy="205978"/>
          </a:xfrm>
        </p:spPr>
        <p:txBody>
          <a:bodyPr/>
          <a:lstStyle>
            <a:lvl1pPr marL="0" indent="0">
              <a:buNone/>
              <a:defRPr sz="900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012045" y="2697550"/>
            <a:ext cx="2674756" cy="25598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accent5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012045" y="2957749"/>
            <a:ext cx="2674756" cy="205978"/>
          </a:xfrm>
        </p:spPr>
        <p:txBody>
          <a:bodyPr/>
          <a:lstStyle>
            <a:lvl1pPr marL="0" indent="0">
              <a:buNone/>
              <a:defRPr sz="900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012045" y="3858511"/>
            <a:ext cx="2674756" cy="25598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accent5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012045" y="4118712"/>
            <a:ext cx="2674756" cy="205978"/>
          </a:xfrm>
        </p:spPr>
        <p:txBody>
          <a:bodyPr/>
          <a:lstStyle>
            <a:lvl1pPr marL="0" indent="0">
              <a:buNone/>
              <a:defRPr sz="900" baseline="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283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56"/>
          </p:nvPr>
        </p:nvSpPr>
        <p:spPr>
          <a:xfrm>
            <a:off x="404814" y="1314217"/>
            <a:ext cx="2459654" cy="233414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>
                <a:solidFill>
                  <a:schemeClr val="accent5"/>
                </a:solidFill>
              </a:defRPr>
            </a:lvl1pPr>
            <a:lvl2pPr marL="342900" indent="0">
              <a:buFontTx/>
              <a:buNone/>
              <a:defRPr sz="800" b="1">
                <a:solidFill>
                  <a:schemeClr val="tx2"/>
                </a:solidFill>
              </a:defRPr>
            </a:lvl2pPr>
            <a:lvl3pPr marL="685800" indent="0">
              <a:buFontTx/>
              <a:buNone/>
              <a:defRPr sz="800" b="1">
                <a:solidFill>
                  <a:schemeClr val="tx2"/>
                </a:solidFill>
              </a:defRPr>
            </a:lvl3pPr>
            <a:lvl4pPr marL="1028700" indent="0">
              <a:buFontTx/>
              <a:buNone/>
              <a:defRPr sz="800" b="1">
                <a:solidFill>
                  <a:schemeClr val="tx2"/>
                </a:solidFill>
              </a:defRPr>
            </a:lvl4pPr>
            <a:lvl5pPr marL="1371600" indent="0">
              <a:buFontTx/>
              <a:buNone/>
              <a:defRPr sz="8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57"/>
          </p:nvPr>
        </p:nvSpPr>
        <p:spPr>
          <a:xfrm>
            <a:off x="2953942" y="1314217"/>
            <a:ext cx="5732859" cy="3393515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460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3382" y="959312"/>
            <a:ext cx="8303419" cy="485775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82870" y="1659675"/>
            <a:ext cx="8303930" cy="1932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06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D69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2961" y="585871"/>
            <a:ext cx="7450137" cy="997744"/>
          </a:xfrm>
        </p:spPr>
        <p:txBody>
          <a:bodyPr>
            <a:noAutofit/>
          </a:bodyPr>
          <a:lstStyle>
            <a:lvl1pPr marL="0" indent="0">
              <a:buNone/>
              <a:defRPr sz="3300" b="1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1"/>
          </p:nvPr>
        </p:nvSpPr>
        <p:spPr>
          <a:xfrm>
            <a:off x="382961" y="1583615"/>
            <a:ext cx="7450137" cy="64434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2"/>
          </p:nvPr>
        </p:nvSpPr>
        <p:spPr>
          <a:xfrm>
            <a:off x="382959" y="2340960"/>
            <a:ext cx="1907164" cy="228982"/>
          </a:xfrm>
        </p:spPr>
        <p:txBody>
          <a:bodyPr>
            <a:noAutofit/>
          </a:bodyPr>
          <a:lstStyle>
            <a:lvl1pPr marL="0" indent="0">
              <a:buNone/>
              <a:defRPr sz="900" b="1" baseline="0">
                <a:solidFill>
                  <a:srgbClr val="EB810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3"/>
          </p:nvPr>
        </p:nvSpPr>
        <p:spPr>
          <a:xfrm>
            <a:off x="382959" y="2559166"/>
            <a:ext cx="1907164" cy="311727"/>
          </a:xfrm>
        </p:spPr>
        <p:txBody>
          <a:bodyPr>
            <a:no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4"/>
          </p:nvPr>
        </p:nvSpPr>
        <p:spPr>
          <a:xfrm>
            <a:off x="382959" y="2995586"/>
            <a:ext cx="1907164" cy="232880"/>
          </a:xfrm>
        </p:spPr>
        <p:txBody>
          <a:bodyPr>
            <a:noAutofit/>
          </a:bodyPr>
          <a:lstStyle>
            <a:lvl1pPr marL="0" indent="0">
              <a:buNone/>
              <a:defRPr sz="900" b="1" baseline="0">
                <a:solidFill>
                  <a:srgbClr val="EB810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15"/>
          </p:nvPr>
        </p:nvSpPr>
        <p:spPr>
          <a:xfrm>
            <a:off x="382959" y="3213794"/>
            <a:ext cx="1907164" cy="311727"/>
          </a:xfrm>
        </p:spPr>
        <p:txBody>
          <a:bodyPr>
            <a:no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6"/>
          </p:nvPr>
        </p:nvSpPr>
        <p:spPr>
          <a:xfrm>
            <a:off x="2752089" y="2340960"/>
            <a:ext cx="1907164" cy="225562"/>
          </a:xfrm>
        </p:spPr>
        <p:txBody>
          <a:bodyPr>
            <a:noAutofit/>
          </a:bodyPr>
          <a:lstStyle>
            <a:lvl1pPr marL="0" indent="0">
              <a:buNone/>
              <a:defRPr sz="900" b="1" baseline="0">
                <a:solidFill>
                  <a:srgbClr val="EB810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7"/>
          </p:nvPr>
        </p:nvSpPr>
        <p:spPr>
          <a:xfrm>
            <a:off x="2752089" y="2559166"/>
            <a:ext cx="1907164" cy="311727"/>
          </a:xfrm>
        </p:spPr>
        <p:txBody>
          <a:bodyPr>
            <a:no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8"/>
          </p:nvPr>
        </p:nvSpPr>
        <p:spPr>
          <a:xfrm>
            <a:off x="2752089" y="2995586"/>
            <a:ext cx="1907164" cy="232880"/>
          </a:xfrm>
        </p:spPr>
        <p:txBody>
          <a:bodyPr>
            <a:noAutofit/>
          </a:bodyPr>
          <a:lstStyle>
            <a:lvl1pPr marL="0" indent="0">
              <a:buNone/>
              <a:defRPr sz="900" b="1" baseline="0">
                <a:solidFill>
                  <a:srgbClr val="EB810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9"/>
          </p:nvPr>
        </p:nvSpPr>
        <p:spPr>
          <a:xfrm>
            <a:off x="2752089" y="3213794"/>
            <a:ext cx="1907164" cy="311727"/>
          </a:xfrm>
        </p:spPr>
        <p:txBody>
          <a:bodyPr>
            <a:noAutofit/>
          </a:bodyPr>
          <a:lstStyle>
            <a:lvl1pPr marL="0" indent="0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1468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 closing slide white logo 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94" y="3815954"/>
            <a:ext cx="262294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91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82870" y="1659675"/>
            <a:ext cx="8303930" cy="1932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47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3382" y="959312"/>
            <a:ext cx="8303419" cy="485775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0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60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707336" y="1363747"/>
            <a:ext cx="935182" cy="93283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4889373" y="1363747"/>
            <a:ext cx="935182" cy="93283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707336" y="2476936"/>
            <a:ext cx="935182" cy="93283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889373" y="2476936"/>
            <a:ext cx="935182" cy="93283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4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07336" y="3606262"/>
            <a:ext cx="935182" cy="93283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55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889373" y="3606262"/>
            <a:ext cx="935182" cy="932831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833563" y="1536282"/>
            <a:ext cx="2511470" cy="25598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accent5"/>
                </a:solidFill>
                <a:latin typeface="Ubuntu"/>
                <a:cs typeface="Ubuntu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833563" y="1796482"/>
            <a:ext cx="2511470" cy="205978"/>
          </a:xfrm>
        </p:spPr>
        <p:txBody>
          <a:bodyPr/>
          <a:lstStyle>
            <a:lvl1pPr marL="0" indent="0">
              <a:buNone/>
              <a:defRPr sz="900" b="0" i="0" baseline="0">
                <a:latin typeface="Ubuntu"/>
                <a:cs typeface="Ubuntu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833563" y="2697549"/>
            <a:ext cx="2511470" cy="25598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100" b="0" i="0">
                <a:solidFill>
                  <a:schemeClr val="accent5"/>
                </a:solidFill>
                <a:latin typeface="Ubuntu"/>
                <a:cs typeface="Ubuntu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833563" y="2957749"/>
            <a:ext cx="2511470" cy="205978"/>
          </a:xfrm>
        </p:spPr>
        <p:txBody>
          <a:bodyPr/>
          <a:lstStyle>
            <a:lvl1pPr marL="0" indent="0">
              <a:buNone/>
              <a:defRPr sz="900" b="0" i="0" baseline="0">
                <a:latin typeface="Ubuntu"/>
                <a:cs typeface="Ubuntu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833563" y="3858510"/>
            <a:ext cx="2511470" cy="25598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100" b="0" i="0">
                <a:solidFill>
                  <a:schemeClr val="accent5"/>
                </a:solidFill>
                <a:latin typeface="Ubuntu"/>
                <a:cs typeface="Ubuntu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833563" y="4118710"/>
            <a:ext cx="2511470" cy="205978"/>
          </a:xfrm>
        </p:spPr>
        <p:txBody>
          <a:bodyPr/>
          <a:lstStyle>
            <a:lvl1pPr marL="0" indent="0">
              <a:buNone/>
              <a:defRPr sz="900" b="0" i="0" baseline="0">
                <a:latin typeface="Ubuntu"/>
                <a:cs typeface="Ubuntu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012045" y="1536282"/>
            <a:ext cx="2674756" cy="25598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100" b="0" i="0">
                <a:solidFill>
                  <a:schemeClr val="accent5"/>
                </a:solidFill>
                <a:latin typeface="Ubuntu"/>
                <a:cs typeface="Ubuntu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012045" y="1796482"/>
            <a:ext cx="2674756" cy="205978"/>
          </a:xfrm>
        </p:spPr>
        <p:txBody>
          <a:bodyPr/>
          <a:lstStyle>
            <a:lvl1pPr marL="0" indent="0">
              <a:buNone/>
              <a:defRPr sz="900" b="0" i="0" baseline="0">
                <a:latin typeface="Ubuntu"/>
                <a:cs typeface="Ubuntu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012045" y="2697549"/>
            <a:ext cx="2674756" cy="25598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100" b="0" i="0">
                <a:solidFill>
                  <a:schemeClr val="accent5"/>
                </a:solidFill>
                <a:latin typeface="Ubuntu"/>
                <a:cs typeface="Ubuntu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6012045" y="2957749"/>
            <a:ext cx="2674756" cy="205978"/>
          </a:xfrm>
        </p:spPr>
        <p:txBody>
          <a:bodyPr/>
          <a:lstStyle>
            <a:lvl1pPr marL="0" indent="0">
              <a:buNone/>
              <a:defRPr sz="900" b="0" i="0" baseline="0">
                <a:latin typeface="Ubuntu"/>
                <a:cs typeface="Ubuntu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012045" y="3858510"/>
            <a:ext cx="2674756" cy="25598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100" b="0" i="0">
                <a:solidFill>
                  <a:schemeClr val="accent5"/>
                </a:solidFill>
                <a:latin typeface="Ubuntu"/>
                <a:cs typeface="Ubuntu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012045" y="4118710"/>
            <a:ext cx="2674756" cy="205978"/>
          </a:xfrm>
        </p:spPr>
        <p:txBody>
          <a:bodyPr/>
          <a:lstStyle>
            <a:lvl1pPr marL="0" indent="0">
              <a:buNone/>
              <a:defRPr sz="900" b="0" i="0" baseline="0">
                <a:latin typeface="Ubuntu"/>
                <a:cs typeface="Ubuntu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54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0"/>
            </a:lvl1pPr>
            <a:lvl2pPr marL="200525" indent="-200525">
              <a:buFont typeface="Arial" pitchFamily="34" charset="0"/>
              <a:buChar char="•"/>
              <a:tabLst/>
              <a:defRPr/>
            </a:lvl2pPr>
            <a:lvl3pPr marL="200525" indent="-200525">
              <a:buFont typeface="Arial" pitchFamily="34" charset="0"/>
              <a:buChar char="•"/>
              <a:defRPr i="1"/>
            </a:lvl3pPr>
            <a:lvl4pPr marL="405824" indent="-205300">
              <a:buFont typeface="Arial" pitchFamily="34" charset="0"/>
              <a:buChar char="−"/>
              <a:defRPr i="0"/>
            </a:lvl4pPr>
            <a:lvl5pPr marL="606350" indent="-20052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21763"/>
            <a:ext cx="8388000" cy="3521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573881"/>
            <a:ext cx="8388000" cy="726962"/>
          </a:xfrm>
        </p:spPr>
        <p:txBody>
          <a:bodyPr>
            <a:normAutofit/>
          </a:bodyPr>
          <a:lstStyle>
            <a:lvl1pPr marL="0" indent="0">
              <a:buNone/>
              <a:defRPr sz="23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7972425" y="4805363"/>
            <a:ext cx="791766" cy="18931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b="0" smtClean="0">
                <a:solidFill>
                  <a:srgbClr val="8C8C8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DB7ADF-BD92-4E7D-B14E-DF30978DB5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70285" y="4805363"/>
            <a:ext cx="7559278" cy="18931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b="0" dirty="0">
                <a:solidFill>
                  <a:srgbClr val="8C8C8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1234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382" y="442913"/>
            <a:ext cx="8303419" cy="725091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3382" y="1273969"/>
            <a:ext cx="8303419" cy="335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25" r:id="rId5"/>
    <p:sldLayoutId id="2147483826" r:id="rId6"/>
    <p:sldLayoutId id="2147483827" r:id="rId7"/>
    <p:sldLayoutId id="2147483828" r:id="rId8"/>
    <p:sldLayoutId id="214748384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3000" kern="1200" cap="all" spc="38">
          <a:solidFill>
            <a:schemeClr val="tx2"/>
          </a:solidFill>
          <a:latin typeface="Ubuntu"/>
          <a:ea typeface="Ubuntu" charset="0"/>
          <a:cs typeface="Ubuntu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Ubuntu" charset="0"/>
          <a:ea typeface="Ubuntu" charset="0"/>
          <a:cs typeface="Ubuntu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Ubuntu" charset="0"/>
          <a:ea typeface="Ubuntu" charset="0"/>
          <a:cs typeface="Ubuntu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Ubuntu" charset="0"/>
          <a:ea typeface="Ubuntu" charset="0"/>
          <a:cs typeface="Ubuntu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Ubuntu" charset="0"/>
          <a:ea typeface="Ubuntu" charset="0"/>
          <a:cs typeface="Ubuntu" charset="0"/>
        </a:defRPr>
      </a:lvl5pPr>
      <a:lvl6pPr marL="342900"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Ubuntu" charset="0"/>
          <a:ea typeface="Ubuntu" charset="0"/>
          <a:cs typeface="Ubuntu" charset="0"/>
        </a:defRPr>
      </a:lvl6pPr>
      <a:lvl7pPr marL="685800"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Ubuntu" charset="0"/>
          <a:ea typeface="Ubuntu" charset="0"/>
          <a:cs typeface="Ubuntu" charset="0"/>
        </a:defRPr>
      </a:lvl7pPr>
      <a:lvl8pPr marL="1028700"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Ubuntu" charset="0"/>
          <a:ea typeface="Ubuntu" charset="0"/>
          <a:cs typeface="Ubuntu" charset="0"/>
        </a:defRPr>
      </a:lvl8pPr>
      <a:lvl9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Ubuntu" charset="0"/>
          <a:ea typeface="Ubuntu" charset="0"/>
          <a:cs typeface="Ubuntu" charset="0"/>
        </a:defRPr>
      </a:lvl9pPr>
    </p:titleStyle>
    <p:bodyStyle>
      <a:lvl1pPr marL="171450" indent="-171450" algn="l" rtl="0" fontAlgn="base">
        <a:spcBef>
          <a:spcPts val="750"/>
        </a:spcBef>
        <a:spcAft>
          <a:spcPct val="0"/>
        </a:spcAft>
        <a:buClr>
          <a:srgbClr val="EB8107"/>
        </a:buClr>
        <a:buSzPct val="7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spcBef>
          <a:spcPts val="375"/>
        </a:spcBef>
        <a:spcAft>
          <a:spcPct val="0"/>
        </a:spcAft>
        <a:buClr>
          <a:srgbClr val="EB8107"/>
        </a:buClr>
        <a:buSzPct val="75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ts val="375"/>
        </a:spcBef>
        <a:spcAft>
          <a:spcPct val="0"/>
        </a:spcAft>
        <a:buClr>
          <a:srgbClr val="EB8107"/>
        </a:buClr>
        <a:buSzPct val="75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ts val="375"/>
        </a:spcBef>
        <a:spcAft>
          <a:spcPct val="0"/>
        </a:spcAft>
        <a:buClr>
          <a:srgbClr val="EB8107"/>
        </a:buClr>
        <a:buSzPct val="75000"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ts val="375"/>
        </a:spcBef>
        <a:spcAft>
          <a:spcPct val="0"/>
        </a:spcAft>
        <a:buClr>
          <a:srgbClr val="EB8107"/>
        </a:buClr>
        <a:buSzPct val="75000"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69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382" y="442913"/>
            <a:ext cx="8303419" cy="714375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3382" y="1273969"/>
            <a:ext cx="8303419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3000" kern="1200" cap="all" spc="38">
          <a:solidFill>
            <a:schemeClr val="bg1"/>
          </a:solidFill>
          <a:latin typeface="Ubuntu"/>
          <a:ea typeface="Ubuntu" charset="0"/>
          <a:cs typeface="Ubuntu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Ubuntu" charset="0"/>
          <a:ea typeface="Ubuntu" charset="0"/>
          <a:cs typeface="Ubuntu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Ubuntu" charset="0"/>
          <a:ea typeface="Ubuntu" charset="0"/>
          <a:cs typeface="Ubuntu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Ubuntu" charset="0"/>
          <a:ea typeface="Ubuntu" charset="0"/>
          <a:cs typeface="Ubuntu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Ubuntu" charset="0"/>
          <a:ea typeface="Ubuntu" charset="0"/>
          <a:cs typeface="Ubuntu" charset="0"/>
        </a:defRPr>
      </a:lvl5pPr>
      <a:lvl6pPr marL="342900"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Ubuntu" charset="0"/>
          <a:ea typeface="Ubuntu" charset="0"/>
          <a:cs typeface="Ubuntu" charset="0"/>
        </a:defRPr>
      </a:lvl6pPr>
      <a:lvl7pPr marL="685800"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Ubuntu" charset="0"/>
          <a:ea typeface="Ubuntu" charset="0"/>
          <a:cs typeface="Ubuntu" charset="0"/>
        </a:defRPr>
      </a:lvl7pPr>
      <a:lvl8pPr marL="1028700"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Ubuntu" charset="0"/>
          <a:ea typeface="Ubuntu" charset="0"/>
          <a:cs typeface="Ubuntu" charset="0"/>
        </a:defRPr>
      </a:lvl8pPr>
      <a:lvl9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Ubuntu" charset="0"/>
          <a:ea typeface="Ubuntu" charset="0"/>
          <a:cs typeface="Ubuntu" charset="0"/>
        </a:defRPr>
      </a:lvl9pPr>
    </p:titleStyle>
    <p:bodyStyle>
      <a:lvl1pPr marL="171450" indent="-171450" algn="l" rtl="0" fontAlgn="base">
        <a:spcBef>
          <a:spcPts val="750"/>
        </a:spcBef>
        <a:spcAft>
          <a:spcPct val="0"/>
        </a:spcAft>
        <a:buClr>
          <a:srgbClr val="EB8107"/>
        </a:buClr>
        <a:buSzPct val="75000"/>
        <a:buFont typeface="Arial" pitchFamily="34" charset="0"/>
        <a:buChar char="•"/>
        <a:defRPr sz="1500" kern="1200">
          <a:solidFill>
            <a:schemeClr val="bg2"/>
          </a:solidFill>
          <a:latin typeface="Ubuntu"/>
          <a:ea typeface="Ubuntu" charset="0"/>
          <a:cs typeface="Ubuntu"/>
        </a:defRPr>
      </a:lvl1pPr>
      <a:lvl2pPr marL="514350" indent="-171450" algn="l" rtl="0" fontAlgn="base">
        <a:spcBef>
          <a:spcPts val="375"/>
        </a:spcBef>
        <a:spcAft>
          <a:spcPct val="0"/>
        </a:spcAft>
        <a:buClr>
          <a:srgbClr val="EB8107"/>
        </a:buClr>
        <a:buSzPct val="75000"/>
        <a:buFont typeface="Arial" pitchFamily="34" charset="0"/>
        <a:buChar char="•"/>
        <a:defRPr kern="1200">
          <a:solidFill>
            <a:schemeClr val="bg2"/>
          </a:solidFill>
          <a:latin typeface="Ubuntu"/>
          <a:ea typeface="Ubuntu" charset="0"/>
          <a:cs typeface="Ubuntu"/>
        </a:defRPr>
      </a:lvl2pPr>
      <a:lvl3pPr marL="857250" indent="-171450" algn="l" rtl="0" fontAlgn="base">
        <a:spcBef>
          <a:spcPts val="375"/>
        </a:spcBef>
        <a:spcAft>
          <a:spcPct val="0"/>
        </a:spcAft>
        <a:buClr>
          <a:srgbClr val="EB8107"/>
        </a:buClr>
        <a:buSzPct val="75000"/>
        <a:buFont typeface="Arial" pitchFamily="34" charset="0"/>
        <a:buChar char="•"/>
        <a:defRPr sz="1200" kern="1200">
          <a:solidFill>
            <a:schemeClr val="bg2"/>
          </a:solidFill>
          <a:latin typeface="Ubuntu"/>
          <a:ea typeface="Ubuntu" charset="0"/>
          <a:cs typeface="Ubuntu"/>
        </a:defRPr>
      </a:lvl3pPr>
      <a:lvl4pPr marL="1200150" indent="-171450" algn="l" rtl="0" fontAlgn="base">
        <a:spcBef>
          <a:spcPts val="375"/>
        </a:spcBef>
        <a:spcAft>
          <a:spcPct val="0"/>
        </a:spcAft>
        <a:buClr>
          <a:srgbClr val="EB8107"/>
        </a:buClr>
        <a:buSzPct val="75000"/>
        <a:buFont typeface="Arial" pitchFamily="34" charset="0"/>
        <a:buChar char="•"/>
        <a:defRPr sz="1100" kern="1200">
          <a:solidFill>
            <a:schemeClr val="bg2"/>
          </a:solidFill>
          <a:latin typeface="Ubuntu"/>
          <a:ea typeface="Ubuntu" charset="0"/>
          <a:cs typeface="Ubuntu"/>
        </a:defRPr>
      </a:lvl4pPr>
      <a:lvl5pPr marL="1543050" indent="-171450" algn="l" rtl="0" fontAlgn="base">
        <a:spcBef>
          <a:spcPts val="375"/>
        </a:spcBef>
        <a:spcAft>
          <a:spcPct val="0"/>
        </a:spcAft>
        <a:buClr>
          <a:srgbClr val="EB8107"/>
        </a:buClr>
        <a:buSzPct val="75000"/>
        <a:buFont typeface="Arial" pitchFamily="34" charset="0"/>
        <a:buChar char="•"/>
        <a:defRPr sz="1100" kern="1200">
          <a:solidFill>
            <a:schemeClr val="bg2"/>
          </a:solidFill>
          <a:latin typeface="Ubuntu"/>
          <a:ea typeface="Ubuntu" charset="0"/>
          <a:cs typeface="Ubuntu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69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382" y="442913"/>
            <a:ext cx="8303419" cy="714375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3382" y="1273969"/>
            <a:ext cx="8303419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54" r:id="rId10"/>
    <p:sldLayoutId id="21474838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3000" kern="1200" cap="all" spc="38">
          <a:solidFill>
            <a:schemeClr val="bg1"/>
          </a:solidFill>
          <a:latin typeface="Ubuntu"/>
          <a:ea typeface="Ubuntu" charset="0"/>
          <a:cs typeface="Ubuntu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Ubuntu" charset="0"/>
          <a:ea typeface="Ubuntu" charset="0"/>
          <a:cs typeface="Ubuntu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Ubuntu" charset="0"/>
          <a:ea typeface="Ubuntu" charset="0"/>
          <a:cs typeface="Ubuntu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Ubuntu" charset="0"/>
          <a:ea typeface="Ubuntu" charset="0"/>
          <a:cs typeface="Ubuntu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Ubuntu" charset="0"/>
          <a:ea typeface="Ubuntu" charset="0"/>
          <a:cs typeface="Ubuntu" charset="0"/>
        </a:defRPr>
      </a:lvl5pPr>
      <a:lvl6pPr marL="342900"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Ubuntu" charset="0"/>
          <a:ea typeface="Ubuntu" charset="0"/>
          <a:cs typeface="Ubuntu" charset="0"/>
        </a:defRPr>
      </a:lvl6pPr>
      <a:lvl7pPr marL="685800"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Ubuntu" charset="0"/>
          <a:ea typeface="Ubuntu" charset="0"/>
          <a:cs typeface="Ubuntu" charset="0"/>
        </a:defRPr>
      </a:lvl7pPr>
      <a:lvl8pPr marL="1028700"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Ubuntu" charset="0"/>
          <a:ea typeface="Ubuntu" charset="0"/>
          <a:cs typeface="Ubuntu" charset="0"/>
        </a:defRPr>
      </a:lvl8pPr>
      <a:lvl9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Ubuntu" charset="0"/>
          <a:ea typeface="Ubuntu" charset="0"/>
          <a:cs typeface="Ubuntu" charset="0"/>
        </a:defRPr>
      </a:lvl9pPr>
    </p:titleStyle>
    <p:bodyStyle>
      <a:lvl1pPr marL="171450" indent="-171450" algn="l" rtl="0" fontAlgn="base">
        <a:spcBef>
          <a:spcPts val="750"/>
        </a:spcBef>
        <a:spcAft>
          <a:spcPct val="0"/>
        </a:spcAft>
        <a:buClr>
          <a:srgbClr val="EB8107"/>
        </a:buClr>
        <a:buSzPct val="75000"/>
        <a:buFont typeface="Arial" pitchFamily="34" charset="0"/>
        <a:buChar char="•"/>
        <a:defRPr sz="1500" kern="1200">
          <a:solidFill>
            <a:schemeClr val="bg2"/>
          </a:solidFill>
          <a:latin typeface="Ubuntu"/>
          <a:ea typeface="Ubuntu" charset="0"/>
          <a:cs typeface="Ubuntu"/>
        </a:defRPr>
      </a:lvl1pPr>
      <a:lvl2pPr marL="514350" indent="-171450" algn="l" rtl="0" fontAlgn="base">
        <a:spcBef>
          <a:spcPts val="375"/>
        </a:spcBef>
        <a:spcAft>
          <a:spcPct val="0"/>
        </a:spcAft>
        <a:buClr>
          <a:srgbClr val="EB8107"/>
        </a:buClr>
        <a:buSzPct val="75000"/>
        <a:buFont typeface="Arial" pitchFamily="34" charset="0"/>
        <a:buChar char="•"/>
        <a:defRPr kern="1200">
          <a:solidFill>
            <a:schemeClr val="bg2"/>
          </a:solidFill>
          <a:latin typeface="Ubuntu"/>
          <a:ea typeface="Ubuntu" charset="0"/>
          <a:cs typeface="Ubuntu"/>
        </a:defRPr>
      </a:lvl2pPr>
      <a:lvl3pPr marL="857250" indent="-171450" algn="l" rtl="0" fontAlgn="base">
        <a:spcBef>
          <a:spcPts val="375"/>
        </a:spcBef>
        <a:spcAft>
          <a:spcPct val="0"/>
        </a:spcAft>
        <a:buClr>
          <a:srgbClr val="EB8107"/>
        </a:buClr>
        <a:buSzPct val="75000"/>
        <a:buFont typeface="Arial" pitchFamily="34" charset="0"/>
        <a:buChar char="•"/>
        <a:defRPr sz="1200" kern="1200">
          <a:solidFill>
            <a:schemeClr val="bg2"/>
          </a:solidFill>
          <a:latin typeface="Ubuntu"/>
          <a:ea typeface="Ubuntu" charset="0"/>
          <a:cs typeface="Ubuntu"/>
        </a:defRPr>
      </a:lvl3pPr>
      <a:lvl4pPr marL="1200150" indent="-171450" algn="l" rtl="0" fontAlgn="base">
        <a:spcBef>
          <a:spcPts val="375"/>
        </a:spcBef>
        <a:spcAft>
          <a:spcPct val="0"/>
        </a:spcAft>
        <a:buClr>
          <a:srgbClr val="EB8107"/>
        </a:buClr>
        <a:buSzPct val="75000"/>
        <a:buFont typeface="Arial" pitchFamily="34" charset="0"/>
        <a:buChar char="•"/>
        <a:defRPr sz="1100" kern="1200">
          <a:solidFill>
            <a:schemeClr val="bg2"/>
          </a:solidFill>
          <a:latin typeface="Ubuntu"/>
          <a:ea typeface="Ubuntu" charset="0"/>
          <a:cs typeface="Ubuntu"/>
        </a:defRPr>
      </a:lvl4pPr>
      <a:lvl5pPr marL="1543050" indent="-171450" algn="l" rtl="0" fontAlgn="base">
        <a:spcBef>
          <a:spcPts val="375"/>
        </a:spcBef>
        <a:spcAft>
          <a:spcPct val="0"/>
        </a:spcAft>
        <a:buClr>
          <a:srgbClr val="EB8107"/>
        </a:buClr>
        <a:buSzPct val="75000"/>
        <a:buFont typeface="Arial" pitchFamily="34" charset="0"/>
        <a:buChar char="•"/>
        <a:defRPr sz="1100" kern="1200">
          <a:solidFill>
            <a:schemeClr val="bg2"/>
          </a:solidFill>
          <a:latin typeface="Ubuntu"/>
          <a:ea typeface="Ubuntu" charset="0"/>
          <a:cs typeface="Ubuntu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2.emf"/><Relationship Id="rId3" Type="http://schemas.openxmlformats.org/officeDocument/2006/relationships/image" Target="../media/image19.emf"/><Relationship Id="rId7" Type="http://schemas.openxmlformats.org/officeDocument/2006/relationships/image" Target="../media/image27.emf"/><Relationship Id="rId12" Type="http://schemas.openxmlformats.org/officeDocument/2006/relationships/image" Target="../media/image3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11" Type="http://schemas.openxmlformats.org/officeDocument/2006/relationships/image" Target="../media/image11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1.emf"/><Relationship Id="rId9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11.emf"/><Relationship Id="rId7" Type="http://schemas.openxmlformats.org/officeDocument/2006/relationships/image" Target="../media/image38.emf"/><Relationship Id="rId12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emf"/><Relationship Id="rId11" Type="http://schemas.openxmlformats.org/officeDocument/2006/relationships/image" Target="../media/image41.emf"/><Relationship Id="rId5" Type="http://schemas.openxmlformats.org/officeDocument/2006/relationships/image" Target="../media/image32.emf"/><Relationship Id="rId10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3.xml"/><Relationship Id="rId7" Type="http://schemas.openxmlformats.org/officeDocument/2006/relationships/image" Target="../media/image5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57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11" Type="http://schemas.openxmlformats.org/officeDocument/2006/relationships/image" Target="../media/image23.emf"/><Relationship Id="rId5" Type="http://schemas.openxmlformats.org/officeDocument/2006/relationships/image" Target="../media/image18.emf"/><Relationship Id="rId10" Type="http://schemas.openxmlformats.org/officeDocument/2006/relationships/image" Target="../media/image11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378619" y="676275"/>
            <a:ext cx="7659291" cy="1790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ga-IE" b="0" dirty="0" smtClean="0">
                <a:ea typeface="+mj-ea"/>
              </a:rPr>
              <a:t> </a:t>
            </a:r>
            <a:r>
              <a:rPr lang="ga-IE" b="0" dirty="0">
                <a:ea typeface="+mj-ea"/>
              </a:rPr>
              <a:t/>
            </a:r>
            <a:br>
              <a:rPr lang="ga-IE" b="0" dirty="0">
                <a:ea typeface="+mj-ea"/>
              </a:rPr>
            </a:br>
            <a:r>
              <a:rPr lang="en-IE" sz="3600" dirty="0">
                <a:ea typeface="+mj-ea"/>
              </a:rPr>
              <a:t>Identity Management Overview </a:t>
            </a:r>
            <a:endParaRPr lang="en-US" sz="3600" dirty="0">
              <a:ea typeface="+mj-ea"/>
            </a:endParaRPr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>
          <a:xfrm>
            <a:off x="445294" y="2855119"/>
            <a:ext cx="7659291" cy="348854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IE" sz="1800" dirty="0"/>
              <a:t>CSO Seminar</a:t>
            </a:r>
            <a:endParaRPr lang="en-IE" dirty="0"/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en-US" dirty="0" smtClean="0">
              <a:solidFill>
                <a:schemeClr val="accent4"/>
              </a:solidFill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>
          <a:xfrm>
            <a:off x="445294" y="3840957"/>
            <a:ext cx="7659291" cy="302419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1200" b="1" dirty="0"/>
              <a:t>20 January 2017 </a:t>
            </a: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869" y="4487466"/>
            <a:ext cx="11811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445294" y="4604148"/>
            <a:ext cx="5314950" cy="2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ts val="10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>
              <a:buFont typeface="Arial" pitchFamily="34" charset="0"/>
              <a:buNone/>
            </a:pPr>
            <a:endParaRPr lang="ga-IE" altLang="en-US" sz="1100" b="1">
              <a:solidFill>
                <a:srgbClr val="EB8107"/>
              </a:solidFill>
              <a:latin typeface="Ubuntu" charset="0"/>
              <a:ea typeface="Ubuntu" charset="0"/>
              <a:cs typeface="Ubuntu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:\Users\richardshine\AppData\Local\Microsoft\Windows\Temporary Internet Files\Content.Outlook\NU09CT3A\CSP-PSC_logo_rgb_2x2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1548"/>
            <a:ext cx="4048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Freeform 6"/>
          <p:cNvSpPr>
            <a:spLocks/>
          </p:cNvSpPr>
          <p:nvPr/>
        </p:nvSpPr>
        <p:spPr bwMode="auto">
          <a:xfrm>
            <a:off x="10958513" y="5073253"/>
            <a:ext cx="782241" cy="289322"/>
          </a:xfrm>
          <a:custGeom>
            <a:avLst/>
            <a:gdLst>
              <a:gd name="T0" fmla="*/ 1023174 w 1316"/>
              <a:gd name="T1" fmla="*/ 107728 h 487"/>
              <a:gd name="T2" fmla="*/ 1009701 w 1316"/>
              <a:gd name="T3" fmla="*/ 109313 h 487"/>
              <a:gd name="T4" fmla="*/ 999398 w 1316"/>
              <a:gd name="T5" fmla="*/ 118818 h 487"/>
              <a:gd name="T6" fmla="*/ 928862 w 1316"/>
              <a:gd name="T7" fmla="*/ 298630 h 487"/>
              <a:gd name="T8" fmla="*/ 875761 w 1316"/>
              <a:gd name="T9" fmla="*/ 204367 h 487"/>
              <a:gd name="T10" fmla="*/ 804432 w 1316"/>
              <a:gd name="T11" fmla="*/ 125947 h 487"/>
              <a:gd name="T12" fmla="*/ 717252 w 1316"/>
              <a:gd name="T13" fmla="*/ 63370 h 487"/>
              <a:gd name="T14" fmla="*/ 618977 w 1316"/>
              <a:gd name="T15" fmla="*/ 21387 h 487"/>
              <a:gd name="T16" fmla="*/ 511983 w 1316"/>
              <a:gd name="T17" fmla="*/ 792 h 487"/>
              <a:gd name="T18" fmla="*/ 454920 w 1316"/>
              <a:gd name="T19" fmla="*/ 0 h 487"/>
              <a:gd name="T20" fmla="*/ 394687 w 1316"/>
              <a:gd name="T21" fmla="*/ 5545 h 487"/>
              <a:gd name="T22" fmla="*/ 336831 w 1316"/>
              <a:gd name="T23" fmla="*/ 19803 h 487"/>
              <a:gd name="T24" fmla="*/ 281353 w 1316"/>
              <a:gd name="T25" fmla="*/ 39606 h 487"/>
              <a:gd name="T26" fmla="*/ 228253 w 1316"/>
              <a:gd name="T27" fmla="*/ 67330 h 487"/>
              <a:gd name="T28" fmla="*/ 179115 w 1316"/>
              <a:gd name="T29" fmla="*/ 99015 h 487"/>
              <a:gd name="T30" fmla="*/ 134732 w 1316"/>
              <a:gd name="T31" fmla="*/ 137829 h 487"/>
              <a:gd name="T32" fmla="*/ 94313 w 1316"/>
              <a:gd name="T33" fmla="*/ 179812 h 487"/>
              <a:gd name="T34" fmla="*/ 59441 w 1316"/>
              <a:gd name="T35" fmla="*/ 228131 h 487"/>
              <a:gd name="T36" fmla="*/ 29324 w 1316"/>
              <a:gd name="T37" fmla="*/ 279619 h 487"/>
              <a:gd name="T38" fmla="*/ 7133 w 1316"/>
              <a:gd name="T39" fmla="*/ 335859 h 487"/>
              <a:gd name="T40" fmla="*/ 0 w 1316"/>
              <a:gd name="T41" fmla="*/ 359623 h 487"/>
              <a:gd name="T42" fmla="*/ 2378 w 1316"/>
              <a:gd name="T43" fmla="*/ 373881 h 487"/>
              <a:gd name="T44" fmla="*/ 11888 w 1316"/>
              <a:gd name="T45" fmla="*/ 383387 h 487"/>
              <a:gd name="T46" fmla="*/ 21399 w 1316"/>
              <a:gd name="T47" fmla="*/ 385763 h 487"/>
              <a:gd name="T48" fmla="*/ 34079 w 1316"/>
              <a:gd name="T49" fmla="*/ 381802 h 487"/>
              <a:gd name="T50" fmla="*/ 43590 w 1316"/>
              <a:gd name="T51" fmla="*/ 373089 h 487"/>
              <a:gd name="T52" fmla="*/ 52308 w 1316"/>
              <a:gd name="T53" fmla="*/ 351702 h 487"/>
              <a:gd name="T54" fmla="*/ 72122 w 1316"/>
              <a:gd name="T55" fmla="*/ 299422 h 487"/>
              <a:gd name="T56" fmla="*/ 99068 w 1316"/>
              <a:gd name="T57" fmla="*/ 252687 h 487"/>
              <a:gd name="T58" fmla="*/ 130770 w 1316"/>
              <a:gd name="T59" fmla="*/ 210704 h 487"/>
              <a:gd name="T60" fmla="*/ 207647 w 1316"/>
              <a:gd name="T61" fmla="*/ 136245 h 487"/>
              <a:gd name="T62" fmla="*/ 299582 w 1316"/>
              <a:gd name="T63" fmla="*/ 83173 h 487"/>
              <a:gd name="T64" fmla="*/ 349512 w 1316"/>
              <a:gd name="T65" fmla="*/ 64954 h 487"/>
              <a:gd name="T66" fmla="*/ 402612 w 1316"/>
              <a:gd name="T67" fmla="*/ 53072 h 487"/>
              <a:gd name="T68" fmla="*/ 456505 w 1316"/>
              <a:gd name="T69" fmla="*/ 46735 h 487"/>
              <a:gd name="T70" fmla="*/ 508813 w 1316"/>
              <a:gd name="T71" fmla="*/ 48319 h 487"/>
              <a:gd name="T72" fmla="*/ 606296 w 1316"/>
              <a:gd name="T73" fmla="*/ 67330 h 487"/>
              <a:gd name="T74" fmla="*/ 695854 w 1316"/>
              <a:gd name="T75" fmla="*/ 105352 h 487"/>
              <a:gd name="T76" fmla="*/ 774316 w 1316"/>
              <a:gd name="T77" fmla="*/ 162385 h 487"/>
              <a:gd name="T78" fmla="*/ 839304 w 1316"/>
              <a:gd name="T79" fmla="*/ 233676 h 487"/>
              <a:gd name="T80" fmla="*/ 887649 w 1316"/>
              <a:gd name="T81" fmla="*/ 320017 h 487"/>
              <a:gd name="T82" fmla="*/ 702987 w 1316"/>
              <a:gd name="T83" fmla="*/ 249518 h 487"/>
              <a:gd name="T84" fmla="*/ 688721 w 1316"/>
              <a:gd name="T85" fmla="*/ 250310 h 487"/>
              <a:gd name="T86" fmla="*/ 679210 w 1316"/>
              <a:gd name="T87" fmla="*/ 259816 h 487"/>
              <a:gd name="T88" fmla="*/ 676040 w 1316"/>
              <a:gd name="T89" fmla="*/ 267737 h 487"/>
              <a:gd name="T90" fmla="*/ 676833 w 1316"/>
              <a:gd name="T91" fmla="*/ 281995 h 487"/>
              <a:gd name="T92" fmla="*/ 686343 w 1316"/>
              <a:gd name="T93" fmla="*/ 293085 h 487"/>
              <a:gd name="T94" fmla="*/ 913803 w 1316"/>
              <a:gd name="T95" fmla="*/ 381010 h 487"/>
              <a:gd name="T96" fmla="*/ 927277 w 1316"/>
              <a:gd name="T97" fmla="*/ 385763 h 487"/>
              <a:gd name="T98" fmla="*/ 929654 w 1316"/>
              <a:gd name="T99" fmla="*/ 385763 h 487"/>
              <a:gd name="T100" fmla="*/ 939165 w 1316"/>
              <a:gd name="T101" fmla="*/ 383387 h 487"/>
              <a:gd name="T102" fmla="*/ 950260 w 1316"/>
              <a:gd name="T103" fmla="*/ 374673 h 487"/>
              <a:gd name="T104" fmla="*/ 1041403 w 1316"/>
              <a:gd name="T105" fmla="*/ 140205 h 487"/>
              <a:gd name="T106" fmla="*/ 1042988 w 1316"/>
              <a:gd name="T107" fmla="*/ 125947 h 487"/>
              <a:gd name="T108" fmla="*/ 1035855 w 1316"/>
              <a:gd name="T109" fmla="*/ 114065 h 48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16" h="487">
                <a:moveTo>
                  <a:pt x="1297" y="138"/>
                </a:moveTo>
                <a:lnTo>
                  <a:pt x="1297" y="138"/>
                </a:lnTo>
                <a:lnTo>
                  <a:pt x="1291" y="136"/>
                </a:lnTo>
                <a:lnTo>
                  <a:pt x="1285" y="136"/>
                </a:lnTo>
                <a:lnTo>
                  <a:pt x="1280" y="136"/>
                </a:lnTo>
                <a:lnTo>
                  <a:pt x="1274" y="138"/>
                </a:lnTo>
                <a:lnTo>
                  <a:pt x="1270" y="141"/>
                </a:lnTo>
                <a:lnTo>
                  <a:pt x="1265" y="145"/>
                </a:lnTo>
                <a:lnTo>
                  <a:pt x="1261" y="150"/>
                </a:lnTo>
                <a:lnTo>
                  <a:pt x="1258" y="154"/>
                </a:lnTo>
                <a:lnTo>
                  <a:pt x="1172" y="377"/>
                </a:lnTo>
                <a:lnTo>
                  <a:pt x="1153" y="335"/>
                </a:lnTo>
                <a:lnTo>
                  <a:pt x="1130" y="295"/>
                </a:lnTo>
                <a:lnTo>
                  <a:pt x="1105" y="258"/>
                </a:lnTo>
                <a:lnTo>
                  <a:pt x="1077" y="223"/>
                </a:lnTo>
                <a:lnTo>
                  <a:pt x="1047" y="190"/>
                </a:lnTo>
                <a:lnTo>
                  <a:pt x="1015" y="159"/>
                </a:lnTo>
                <a:lnTo>
                  <a:pt x="980" y="131"/>
                </a:lnTo>
                <a:lnTo>
                  <a:pt x="943" y="104"/>
                </a:lnTo>
                <a:lnTo>
                  <a:pt x="905" y="80"/>
                </a:lnTo>
                <a:lnTo>
                  <a:pt x="865" y="59"/>
                </a:lnTo>
                <a:lnTo>
                  <a:pt x="823" y="41"/>
                </a:lnTo>
                <a:lnTo>
                  <a:pt x="781" y="27"/>
                </a:lnTo>
                <a:lnTo>
                  <a:pt x="737" y="15"/>
                </a:lnTo>
                <a:lnTo>
                  <a:pt x="692" y="6"/>
                </a:lnTo>
                <a:lnTo>
                  <a:pt x="646" y="1"/>
                </a:lnTo>
                <a:lnTo>
                  <a:pt x="600" y="0"/>
                </a:lnTo>
                <a:lnTo>
                  <a:pt x="574" y="0"/>
                </a:lnTo>
                <a:lnTo>
                  <a:pt x="548" y="1"/>
                </a:lnTo>
                <a:lnTo>
                  <a:pt x="523" y="4"/>
                </a:lnTo>
                <a:lnTo>
                  <a:pt x="498" y="7"/>
                </a:lnTo>
                <a:lnTo>
                  <a:pt x="474" y="13"/>
                </a:lnTo>
                <a:lnTo>
                  <a:pt x="449" y="18"/>
                </a:lnTo>
                <a:lnTo>
                  <a:pt x="425" y="25"/>
                </a:lnTo>
                <a:lnTo>
                  <a:pt x="401" y="33"/>
                </a:lnTo>
                <a:lnTo>
                  <a:pt x="378" y="41"/>
                </a:lnTo>
                <a:lnTo>
                  <a:pt x="355" y="50"/>
                </a:lnTo>
                <a:lnTo>
                  <a:pt x="331" y="61"/>
                </a:lnTo>
                <a:lnTo>
                  <a:pt x="309" y="73"/>
                </a:lnTo>
                <a:lnTo>
                  <a:pt x="288" y="85"/>
                </a:lnTo>
                <a:lnTo>
                  <a:pt x="266" y="96"/>
                </a:lnTo>
                <a:lnTo>
                  <a:pt x="247" y="110"/>
                </a:lnTo>
                <a:lnTo>
                  <a:pt x="226" y="125"/>
                </a:lnTo>
                <a:lnTo>
                  <a:pt x="207" y="141"/>
                </a:lnTo>
                <a:lnTo>
                  <a:pt x="187" y="156"/>
                </a:lnTo>
                <a:lnTo>
                  <a:pt x="170" y="174"/>
                </a:lnTo>
                <a:lnTo>
                  <a:pt x="152" y="190"/>
                </a:lnTo>
                <a:lnTo>
                  <a:pt x="135" y="209"/>
                </a:lnTo>
                <a:lnTo>
                  <a:pt x="119" y="227"/>
                </a:lnTo>
                <a:lnTo>
                  <a:pt x="103" y="246"/>
                </a:lnTo>
                <a:lnTo>
                  <a:pt x="88" y="267"/>
                </a:lnTo>
                <a:lnTo>
                  <a:pt x="75" y="288"/>
                </a:lnTo>
                <a:lnTo>
                  <a:pt x="61" y="309"/>
                </a:lnTo>
                <a:lnTo>
                  <a:pt x="49" y="331"/>
                </a:lnTo>
                <a:lnTo>
                  <a:pt x="37" y="353"/>
                </a:lnTo>
                <a:lnTo>
                  <a:pt x="27" y="377"/>
                </a:lnTo>
                <a:lnTo>
                  <a:pt x="18" y="401"/>
                </a:lnTo>
                <a:lnTo>
                  <a:pt x="9" y="424"/>
                </a:lnTo>
                <a:lnTo>
                  <a:pt x="0" y="448"/>
                </a:lnTo>
                <a:lnTo>
                  <a:pt x="0" y="454"/>
                </a:lnTo>
                <a:lnTo>
                  <a:pt x="0" y="460"/>
                </a:lnTo>
                <a:lnTo>
                  <a:pt x="2" y="466"/>
                </a:lnTo>
                <a:lnTo>
                  <a:pt x="3" y="472"/>
                </a:lnTo>
                <a:lnTo>
                  <a:pt x="6" y="476"/>
                </a:lnTo>
                <a:lnTo>
                  <a:pt x="11" y="479"/>
                </a:lnTo>
                <a:lnTo>
                  <a:pt x="15" y="484"/>
                </a:lnTo>
                <a:lnTo>
                  <a:pt x="21" y="485"/>
                </a:lnTo>
                <a:lnTo>
                  <a:pt x="27" y="487"/>
                </a:lnTo>
                <a:lnTo>
                  <a:pt x="33" y="487"/>
                </a:lnTo>
                <a:lnTo>
                  <a:pt x="39" y="485"/>
                </a:lnTo>
                <a:lnTo>
                  <a:pt x="43" y="482"/>
                </a:lnTo>
                <a:lnTo>
                  <a:pt x="49" y="479"/>
                </a:lnTo>
                <a:lnTo>
                  <a:pt x="52" y="476"/>
                </a:lnTo>
                <a:lnTo>
                  <a:pt x="55" y="471"/>
                </a:lnTo>
                <a:lnTo>
                  <a:pt x="58" y="466"/>
                </a:lnTo>
                <a:lnTo>
                  <a:pt x="66" y="444"/>
                </a:lnTo>
                <a:lnTo>
                  <a:pt x="73" y="422"/>
                </a:lnTo>
                <a:lnTo>
                  <a:pt x="82" y="401"/>
                </a:lnTo>
                <a:lnTo>
                  <a:pt x="91" y="378"/>
                </a:lnTo>
                <a:lnTo>
                  <a:pt x="101" y="359"/>
                </a:lnTo>
                <a:lnTo>
                  <a:pt x="113" y="338"/>
                </a:lnTo>
                <a:lnTo>
                  <a:pt x="125" y="319"/>
                </a:lnTo>
                <a:lnTo>
                  <a:pt x="137" y="301"/>
                </a:lnTo>
                <a:lnTo>
                  <a:pt x="150" y="282"/>
                </a:lnTo>
                <a:lnTo>
                  <a:pt x="165" y="266"/>
                </a:lnTo>
                <a:lnTo>
                  <a:pt x="195" y="231"/>
                </a:lnTo>
                <a:lnTo>
                  <a:pt x="228" y="200"/>
                </a:lnTo>
                <a:lnTo>
                  <a:pt x="262" y="172"/>
                </a:lnTo>
                <a:lnTo>
                  <a:pt x="299" y="147"/>
                </a:lnTo>
                <a:lnTo>
                  <a:pt x="337" y="125"/>
                </a:lnTo>
                <a:lnTo>
                  <a:pt x="378" y="105"/>
                </a:lnTo>
                <a:lnTo>
                  <a:pt x="398" y="96"/>
                </a:lnTo>
                <a:lnTo>
                  <a:pt x="421" y="89"/>
                </a:lnTo>
                <a:lnTo>
                  <a:pt x="441" y="82"/>
                </a:lnTo>
                <a:lnTo>
                  <a:pt x="464" y="76"/>
                </a:lnTo>
                <a:lnTo>
                  <a:pt x="486" y="71"/>
                </a:lnTo>
                <a:lnTo>
                  <a:pt x="508" y="67"/>
                </a:lnTo>
                <a:lnTo>
                  <a:pt x="530" y="64"/>
                </a:lnTo>
                <a:lnTo>
                  <a:pt x="554" y="61"/>
                </a:lnTo>
                <a:lnTo>
                  <a:pt x="576" y="59"/>
                </a:lnTo>
                <a:lnTo>
                  <a:pt x="600" y="59"/>
                </a:lnTo>
                <a:lnTo>
                  <a:pt x="642" y="61"/>
                </a:lnTo>
                <a:lnTo>
                  <a:pt x="683" y="65"/>
                </a:lnTo>
                <a:lnTo>
                  <a:pt x="725" y="73"/>
                </a:lnTo>
                <a:lnTo>
                  <a:pt x="765" y="85"/>
                </a:lnTo>
                <a:lnTo>
                  <a:pt x="804" y="98"/>
                </a:lnTo>
                <a:lnTo>
                  <a:pt x="841" y="114"/>
                </a:lnTo>
                <a:lnTo>
                  <a:pt x="878" y="133"/>
                </a:lnTo>
                <a:lnTo>
                  <a:pt x="912" y="154"/>
                </a:lnTo>
                <a:lnTo>
                  <a:pt x="945" y="178"/>
                </a:lnTo>
                <a:lnTo>
                  <a:pt x="977" y="205"/>
                </a:lnTo>
                <a:lnTo>
                  <a:pt x="1006" y="233"/>
                </a:lnTo>
                <a:lnTo>
                  <a:pt x="1034" y="264"/>
                </a:lnTo>
                <a:lnTo>
                  <a:pt x="1059" y="295"/>
                </a:lnTo>
                <a:lnTo>
                  <a:pt x="1081" y="331"/>
                </a:lnTo>
                <a:lnTo>
                  <a:pt x="1102" y="367"/>
                </a:lnTo>
                <a:lnTo>
                  <a:pt x="1120" y="404"/>
                </a:lnTo>
                <a:lnTo>
                  <a:pt x="893" y="316"/>
                </a:lnTo>
                <a:lnTo>
                  <a:pt x="887" y="315"/>
                </a:lnTo>
                <a:lnTo>
                  <a:pt x="881" y="315"/>
                </a:lnTo>
                <a:lnTo>
                  <a:pt x="875" y="315"/>
                </a:lnTo>
                <a:lnTo>
                  <a:pt x="869" y="316"/>
                </a:lnTo>
                <a:lnTo>
                  <a:pt x="865" y="319"/>
                </a:lnTo>
                <a:lnTo>
                  <a:pt x="860" y="324"/>
                </a:lnTo>
                <a:lnTo>
                  <a:pt x="857" y="328"/>
                </a:lnTo>
                <a:lnTo>
                  <a:pt x="854" y="332"/>
                </a:lnTo>
                <a:lnTo>
                  <a:pt x="853" y="338"/>
                </a:lnTo>
                <a:lnTo>
                  <a:pt x="851" y="344"/>
                </a:lnTo>
                <a:lnTo>
                  <a:pt x="853" y="350"/>
                </a:lnTo>
                <a:lnTo>
                  <a:pt x="854" y="356"/>
                </a:lnTo>
                <a:lnTo>
                  <a:pt x="857" y="361"/>
                </a:lnTo>
                <a:lnTo>
                  <a:pt x="862" y="365"/>
                </a:lnTo>
                <a:lnTo>
                  <a:pt x="866" y="370"/>
                </a:lnTo>
                <a:lnTo>
                  <a:pt x="870" y="371"/>
                </a:lnTo>
                <a:lnTo>
                  <a:pt x="1153" y="481"/>
                </a:lnTo>
                <a:lnTo>
                  <a:pt x="1162" y="485"/>
                </a:lnTo>
                <a:lnTo>
                  <a:pt x="1170" y="487"/>
                </a:lnTo>
                <a:lnTo>
                  <a:pt x="1172" y="487"/>
                </a:lnTo>
                <a:lnTo>
                  <a:pt x="1173" y="487"/>
                </a:lnTo>
                <a:lnTo>
                  <a:pt x="1179" y="487"/>
                </a:lnTo>
                <a:lnTo>
                  <a:pt x="1185" y="484"/>
                </a:lnTo>
                <a:lnTo>
                  <a:pt x="1190" y="481"/>
                </a:lnTo>
                <a:lnTo>
                  <a:pt x="1194" y="478"/>
                </a:lnTo>
                <a:lnTo>
                  <a:pt x="1199" y="473"/>
                </a:lnTo>
                <a:lnTo>
                  <a:pt x="1200" y="468"/>
                </a:lnTo>
                <a:lnTo>
                  <a:pt x="1314" y="177"/>
                </a:lnTo>
                <a:lnTo>
                  <a:pt x="1316" y="171"/>
                </a:lnTo>
                <a:lnTo>
                  <a:pt x="1316" y="165"/>
                </a:lnTo>
                <a:lnTo>
                  <a:pt x="1316" y="159"/>
                </a:lnTo>
                <a:lnTo>
                  <a:pt x="1313" y="154"/>
                </a:lnTo>
                <a:lnTo>
                  <a:pt x="1310" y="148"/>
                </a:lnTo>
                <a:lnTo>
                  <a:pt x="1307" y="144"/>
                </a:lnTo>
                <a:lnTo>
                  <a:pt x="1303" y="141"/>
                </a:lnTo>
                <a:lnTo>
                  <a:pt x="1297" y="1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en-IE"/>
          </a:p>
        </p:txBody>
      </p:sp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98835" y="345281"/>
            <a:ext cx="8304609" cy="72509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			</a:t>
            </a:r>
            <a:r>
              <a:rPr lang="en-US" sz="2100" dirty="0">
                <a:solidFill>
                  <a:srgbClr val="000000"/>
                </a:solidFill>
                <a:ea typeface="+mj-ea"/>
              </a:rPr>
              <a:t>Verify your Account</a:t>
            </a: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1195388" y="1004887"/>
            <a:ext cx="24479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US" altLang="en-US" sz="1500" b="1">
                <a:latin typeface="Ubuntu" charset="0"/>
                <a:ea typeface="Ubuntu" charset="0"/>
                <a:cs typeface="Ubuntu" charset="0"/>
              </a:rPr>
              <a:t>Verify your basic account</a:t>
            </a:r>
          </a:p>
        </p:txBody>
      </p:sp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1195388" y="1304925"/>
            <a:ext cx="451149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Enter your PPSN so we can identify you</a:t>
            </a:r>
          </a:p>
        </p:txBody>
      </p:sp>
      <p:pic>
        <p:nvPicPr>
          <p:cNvPr id="2663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0" y="1070373"/>
            <a:ext cx="415528" cy="41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20329" y="1104901"/>
            <a:ext cx="267890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/>
                </a:solidFill>
                <a:latin typeface="Ubuntu"/>
                <a:cs typeface="Ubuntu"/>
              </a:rPr>
              <a:t>3</a:t>
            </a:r>
          </a:p>
        </p:txBody>
      </p:sp>
      <p:pic>
        <p:nvPicPr>
          <p:cNvPr id="26633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0" y="1852613"/>
            <a:ext cx="415528" cy="41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720329" y="1888332"/>
            <a:ext cx="267890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/>
                </a:solidFill>
                <a:latin typeface="Ubuntu"/>
                <a:cs typeface="Ubuntu"/>
              </a:rPr>
              <a:t>4</a:t>
            </a:r>
          </a:p>
        </p:txBody>
      </p:sp>
      <p:sp>
        <p:nvSpPr>
          <p:cNvPr id="26635" name="Rectangle 30"/>
          <p:cNvSpPr>
            <a:spLocks noChangeArrowheads="1"/>
          </p:cNvSpPr>
          <p:nvPr/>
        </p:nvSpPr>
        <p:spPr bwMode="auto">
          <a:xfrm>
            <a:off x="1195387" y="1852612"/>
            <a:ext cx="49196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US" altLang="en-US" sz="1500" b="1" dirty="0">
                <a:latin typeface="Ubuntu" charset="0"/>
                <a:ea typeface="Ubuntu" charset="0"/>
                <a:cs typeface="Ubuntu" charset="0"/>
              </a:rPr>
              <a:t>Choose how you wish to receive a verification code</a:t>
            </a:r>
          </a:p>
        </p:txBody>
      </p:sp>
      <p:sp>
        <p:nvSpPr>
          <p:cNvPr id="26636" name="Rectangle 31"/>
          <p:cNvSpPr>
            <a:spLocks noChangeArrowheads="1"/>
          </p:cNvSpPr>
          <p:nvPr/>
        </p:nvSpPr>
        <p:spPr bwMode="auto">
          <a:xfrm>
            <a:off x="1195388" y="2421731"/>
            <a:ext cx="5947782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Depending on how you choose you may be asked to </a:t>
            </a:r>
            <a:endParaRPr lang="en-US" altLang="en-US" b="1" dirty="0" smtClean="0">
              <a:solidFill>
                <a:srgbClr val="000000"/>
              </a:solidFill>
              <a:latin typeface="Ubuntu" charset="0"/>
              <a:ea typeface="Ubuntu" charset="0"/>
              <a:cs typeface="Ubuntu" charset="0"/>
            </a:endParaRPr>
          </a:p>
          <a:p>
            <a:r>
              <a:rPr lang="en-US" altLang="en-US" b="1" dirty="0" smtClean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confirm </a:t>
            </a:r>
            <a:r>
              <a:rPr lang="en-US" altLang="en-US" b="1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:</a:t>
            </a:r>
          </a:p>
        </p:txBody>
      </p:sp>
      <p:sp>
        <p:nvSpPr>
          <p:cNvPr id="26637" name="Rectangle 33"/>
          <p:cNvSpPr>
            <a:spLocks noChangeArrowheads="1"/>
          </p:cNvSpPr>
          <p:nvPr/>
        </p:nvSpPr>
        <p:spPr bwMode="auto">
          <a:xfrm>
            <a:off x="1888869" y="3486150"/>
            <a:ext cx="127342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Your Postal Address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3875485"/>
            <a:ext cx="9144000" cy="12680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68580" bIns="685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Ubuntu Light"/>
              <a:cs typeface="Ubuntu Light"/>
            </a:endParaRPr>
          </a:p>
        </p:txBody>
      </p:sp>
      <p:pic>
        <p:nvPicPr>
          <p:cNvPr id="2663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2" y="4221956"/>
            <a:ext cx="52506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Rectangle 40"/>
          <p:cNvSpPr>
            <a:spLocks noChangeArrowheads="1"/>
          </p:cNvSpPr>
          <p:nvPr/>
        </p:nvSpPr>
        <p:spPr bwMode="auto">
          <a:xfrm>
            <a:off x="1363265" y="3959518"/>
            <a:ext cx="5655051" cy="79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pPr>
              <a:spcAft>
                <a:spcPts val="450"/>
              </a:spcAft>
            </a:pPr>
            <a:r>
              <a:rPr lang="en-US" altLang="en-US" sz="150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You will then be fully verified</a:t>
            </a:r>
          </a:p>
          <a:p>
            <a:pPr>
              <a:spcAft>
                <a:spcPts val="450"/>
              </a:spcAft>
            </a:pPr>
            <a:r>
              <a:rPr lang="en-US" altLang="en-US" sz="1400" dirty="0">
                <a:solidFill>
                  <a:schemeClr val="bg1"/>
                </a:solidFill>
                <a:latin typeface="Ubuntu Light" charset="0"/>
                <a:ea typeface="Ubuntu Light" charset="0"/>
                <a:cs typeface="Ubuntu Light" charset="0"/>
              </a:rPr>
              <a:t>This means we are safe in the knowledge that you are who you say you are and you will have access to all services available to </a:t>
            </a:r>
            <a:r>
              <a:rPr lang="en-US" altLang="en-US" sz="1400" dirty="0" err="1">
                <a:solidFill>
                  <a:schemeClr val="bg1"/>
                </a:solidFill>
                <a:latin typeface="Ubuntu Light" charset="0"/>
                <a:ea typeface="Ubuntu Light" charset="0"/>
                <a:cs typeface="Ubuntu Light" charset="0"/>
              </a:rPr>
              <a:t>MyGovID</a:t>
            </a:r>
            <a:endParaRPr lang="en-US" altLang="en-US" sz="1400" dirty="0">
              <a:solidFill>
                <a:schemeClr val="bg1"/>
              </a:solidFill>
              <a:latin typeface="Ubuntu Light" charset="0"/>
              <a:ea typeface="Ubuntu Light" charset="0"/>
              <a:cs typeface="Ubuntu Light" charset="0"/>
            </a:endParaRPr>
          </a:p>
        </p:txBody>
      </p:sp>
      <p:pic>
        <p:nvPicPr>
          <p:cNvPr id="26641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85" y="1032799"/>
            <a:ext cx="788194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263" y="2119531"/>
            <a:ext cx="1407258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3" name="Rectangle 11"/>
          <p:cNvSpPr>
            <a:spLocks noChangeArrowheads="1"/>
          </p:cNvSpPr>
          <p:nvPr/>
        </p:nvSpPr>
        <p:spPr bwMode="auto">
          <a:xfrm>
            <a:off x="1195388" y="2130029"/>
            <a:ext cx="5716191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US" altLang="en-US" sz="1400" dirty="0">
                <a:latin typeface="Ubuntu" charset="0"/>
                <a:ea typeface="Ubuntu" charset="0"/>
                <a:cs typeface="Ubuntu" charset="0"/>
              </a:rPr>
              <a:t>We can send it by post or to your verified mobile number, it’s up to you</a:t>
            </a:r>
          </a:p>
        </p:txBody>
      </p:sp>
      <p:pic>
        <p:nvPicPr>
          <p:cNvPr id="26644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26" y="2765822"/>
            <a:ext cx="47982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91" y="2851548"/>
            <a:ext cx="634603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6" name="Rectangle 39"/>
          <p:cNvSpPr>
            <a:spLocks noChangeArrowheads="1"/>
          </p:cNvSpPr>
          <p:nvPr/>
        </p:nvSpPr>
        <p:spPr bwMode="auto">
          <a:xfrm>
            <a:off x="3475972" y="3486151"/>
            <a:ext cx="138469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Your Public Services Card Details</a:t>
            </a:r>
          </a:p>
        </p:txBody>
      </p:sp>
      <p:pic>
        <p:nvPicPr>
          <p:cNvPr id="26647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16" y="2903935"/>
            <a:ext cx="987028" cy="26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8" name="Rectangle 42"/>
          <p:cNvSpPr>
            <a:spLocks noChangeArrowheads="1"/>
          </p:cNvSpPr>
          <p:nvPr/>
        </p:nvSpPr>
        <p:spPr bwMode="auto">
          <a:xfrm>
            <a:off x="5157135" y="3486150"/>
            <a:ext cx="1385888" cy="20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pPr algn="ctr"/>
            <a:r>
              <a:rPr lang="en-US" altLang="en-US" sz="900" b="1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Your Verification Code</a:t>
            </a:r>
          </a:p>
        </p:txBody>
      </p:sp>
      <p:pic>
        <p:nvPicPr>
          <p:cNvPr id="26649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857" y="4221957"/>
            <a:ext cx="988219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77416"/>
            <a:ext cx="171331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6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966" y="2575322"/>
            <a:ext cx="8486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3996" y="2607831"/>
            <a:ext cx="383655" cy="259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278" y="296466"/>
            <a:ext cx="6706945" cy="47151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sz="2700" dirty="0" err="1" smtClean="0">
                <a:ea typeface="+mj-ea"/>
              </a:rPr>
              <a:t>Mygovid</a:t>
            </a:r>
            <a:r>
              <a:rPr lang="en-IE" sz="2700" dirty="0" smtClean="0">
                <a:ea typeface="+mj-ea"/>
              </a:rPr>
              <a:t>-Data sharing approach</a:t>
            </a:r>
            <a:endParaRPr lang="en-IE" sz="2700" dirty="0">
              <a:ea typeface="+mj-ea"/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394598" y="1659731"/>
            <a:ext cx="418266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endParaRPr lang="en-IE" altLang="en-US"/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218450" y="1263979"/>
            <a:ext cx="5301853" cy="450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altLang="en-US" dirty="0" smtClean="0"/>
              <a:t>MyGovID shifts responsibility of PSI data sharing to the customer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altLang="en-US" dirty="0" smtClean="0"/>
              <a:t>The customer explicitly decides if s/he wish to share PSI data with partner online service to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IE" altLang="en-US" dirty="0" smtClean="0"/>
              <a:t>enable RPs to link the MyGovID verified digital identity with internal customers record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IE" altLang="en-US" dirty="0" smtClean="0"/>
              <a:t>Improve customer user experience on relying party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altLang="en-US" dirty="0" smtClean="0"/>
              <a:t>Only PSI data appropriate to relying party service is shared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altLang="en-US" dirty="0" smtClean="0"/>
              <a:t>All data sharing is subject to existing  legislation &amp; MOAs between organisations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altLang="en-US" dirty="0" smtClean="0"/>
          </a:p>
          <a:p>
            <a:endParaRPr lang="en-IE" altLang="en-US" dirty="0"/>
          </a:p>
        </p:txBody>
      </p:sp>
      <p:grpSp>
        <p:nvGrpSpPr>
          <p:cNvPr id="22537" name="Group 8"/>
          <p:cNvGrpSpPr>
            <a:grpSpLocks/>
          </p:cNvGrpSpPr>
          <p:nvPr/>
        </p:nvGrpSpPr>
        <p:grpSpPr bwMode="auto">
          <a:xfrm>
            <a:off x="381000" y="127398"/>
            <a:ext cx="991791" cy="929878"/>
            <a:chOff x="7148803" y="1507052"/>
            <a:chExt cx="1143000" cy="1143000"/>
          </a:xfrm>
        </p:grpSpPr>
        <p:sp>
          <p:nvSpPr>
            <p:cNvPr id="10" name="Oval 9"/>
            <p:cNvSpPr/>
            <p:nvPr/>
          </p:nvSpPr>
          <p:spPr>
            <a:xfrm>
              <a:off x="7148803" y="1507052"/>
              <a:ext cx="1143000" cy="1143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20000" contrast="40000"/>
            </a:blip>
            <a:stretch>
              <a:fillRect/>
            </a:stretch>
          </p:blipFill>
          <p:spPr>
            <a:xfrm>
              <a:off x="7504403" y="1862652"/>
              <a:ext cx="431800" cy="431800"/>
            </a:xfrm>
            <a:prstGeom prst="rect">
              <a:avLst/>
            </a:prstGeom>
            <a:noFill/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529" y="767980"/>
            <a:ext cx="3190151" cy="4207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523" y="282179"/>
            <a:ext cx="8303419" cy="72509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j-ea"/>
              </a:rPr>
              <a:t>Building a Trust Framework</a:t>
            </a:r>
          </a:p>
        </p:txBody>
      </p:sp>
      <p:sp>
        <p:nvSpPr>
          <p:cNvPr id="27651" name="Text Placeholder 1"/>
          <p:cNvSpPr txBox="1">
            <a:spLocks/>
          </p:cNvSpPr>
          <p:nvPr/>
        </p:nvSpPr>
        <p:spPr bwMode="auto">
          <a:xfrm>
            <a:off x="1757363" y="2019300"/>
            <a:ext cx="1412081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8580" bIns="0"/>
          <a:lstStyle>
            <a:lvl1pPr>
              <a:spcBef>
                <a:spcPts val="10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1800" dirty="0">
                <a:solidFill>
                  <a:srgbClr val="EB8107"/>
                </a:solidFill>
                <a:latin typeface="Ubuntu" charset="0"/>
                <a:ea typeface="Ubuntu" charset="0"/>
                <a:cs typeface="Ubuntu" charset="0"/>
              </a:rPr>
              <a:t>Citizen</a:t>
            </a:r>
          </a:p>
        </p:txBody>
      </p:sp>
      <p:sp>
        <p:nvSpPr>
          <p:cNvPr id="27652" name="Text Placeholder 3"/>
          <p:cNvSpPr txBox="1">
            <a:spLocks/>
          </p:cNvSpPr>
          <p:nvPr/>
        </p:nvSpPr>
        <p:spPr bwMode="auto">
          <a:xfrm>
            <a:off x="4446985" y="1932385"/>
            <a:ext cx="1540668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8580" bIns="0"/>
          <a:lstStyle>
            <a:lvl1pPr>
              <a:spcBef>
                <a:spcPts val="10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dirty="0">
                <a:solidFill>
                  <a:srgbClr val="EB8107"/>
                </a:solidFill>
                <a:latin typeface="Ubuntu" charset="0"/>
                <a:ea typeface="Ubuntu" charset="0"/>
                <a:cs typeface="Ubuntu" charset="0"/>
              </a:rPr>
              <a:t>Central </a:t>
            </a:r>
            <a:r>
              <a:rPr lang="en-US" altLang="en-US" sz="1800" dirty="0">
                <a:solidFill>
                  <a:srgbClr val="EB8107"/>
                </a:solidFill>
                <a:latin typeface="Ubuntu" charset="0"/>
                <a:ea typeface="Ubuntu" charset="0"/>
                <a:cs typeface="Ubuntu" charset="0"/>
              </a:rPr>
              <a:t>Government</a:t>
            </a:r>
          </a:p>
        </p:txBody>
      </p:sp>
      <p:sp>
        <p:nvSpPr>
          <p:cNvPr id="27653" name="Text Placeholder 5"/>
          <p:cNvSpPr txBox="1">
            <a:spLocks/>
          </p:cNvSpPr>
          <p:nvPr/>
        </p:nvSpPr>
        <p:spPr bwMode="auto">
          <a:xfrm>
            <a:off x="7161609" y="1906191"/>
            <a:ext cx="1507331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8580" bIns="0"/>
          <a:lstStyle>
            <a:lvl1pPr>
              <a:spcBef>
                <a:spcPts val="10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1800" dirty="0">
                <a:solidFill>
                  <a:srgbClr val="EB8107"/>
                </a:solidFill>
                <a:latin typeface="Ubuntu" charset="0"/>
                <a:ea typeface="Ubuntu" charset="0"/>
                <a:cs typeface="Ubuntu" charset="0"/>
              </a:rPr>
              <a:t>Individual Departments</a:t>
            </a:r>
          </a:p>
        </p:txBody>
      </p:sp>
      <p:sp>
        <p:nvSpPr>
          <p:cNvPr id="27654" name="Text Placeholder 7"/>
          <p:cNvSpPr txBox="1">
            <a:spLocks/>
          </p:cNvSpPr>
          <p:nvPr/>
        </p:nvSpPr>
        <p:spPr bwMode="auto">
          <a:xfrm>
            <a:off x="532210" y="2677716"/>
            <a:ext cx="2451497" cy="15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8580" bIns="0"/>
          <a:lstStyle>
            <a:lvl1pPr marL="228600" indent="-228600">
              <a:spcBef>
                <a:spcPts val="10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>
              <a:spcAft>
                <a:spcPts val="450"/>
              </a:spcAft>
            </a:pPr>
            <a:r>
              <a:rPr lang="en-US" altLang="en-US" sz="1500" dirty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One identity to access </a:t>
            </a:r>
            <a:r>
              <a:rPr lang="en-US" altLang="en-US" sz="1500" dirty="0" err="1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eGovernment</a:t>
            </a:r>
            <a:r>
              <a:rPr lang="en-US" altLang="en-US" sz="1500" dirty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 services</a:t>
            </a:r>
          </a:p>
          <a:p>
            <a:pPr>
              <a:spcAft>
                <a:spcPts val="450"/>
              </a:spcAft>
            </a:pPr>
            <a:r>
              <a:rPr lang="en-US" altLang="en-US" sz="1500" dirty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Gather contact details (e.g. email and phone) to interact with Government agencies.</a:t>
            </a:r>
          </a:p>
          <a:p>
            <a:pPr>
              <a:spcAft>
                <a:spcPts val="450"/>
              </a:spcAft>
            </a:pPr>
            <a:r>
              <a:rPr lang="en-US" altLang="en-US" sz="1500" dirty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Citizen identity information in one central location</a:t>
            </a:r>
          </a:p>
        </p:txBody>
      </p:sp>
      <p:sp>
        <p:nvSpPr>
          <p:cNvPr id="27655" name="Text Placeholder 7"/>
          <p:cNvSpPr txBox="1">
            <a:spLocks/>
          </p:cNvSpPr>
          <p:nvPr/>
        </p:nvSpPr>
        <p:spPr bwMode="auto">
          <a:xfrm>
            <a:off x="3377804" y="2677716"/>
            <a:ext cx="2344340" cy="15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8580" bIns="0"/>
          <a:lstStyle>
            <a:lvl1pPr marL="228600" indent="-228600">
              <a:spcBef>
                <a:spcPts val="10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>
              <a:spcAft>
                <a:spcPts val="450"/>
              </a:spcAft>
            </a:pPr>
            <a:r>
              <a:rPr lang="en-US" altLang="en-US" sz="1500" dirty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Secure and robust platform </a:t>
            </a:r>
          </a:p>
          <a:p>
            <a:pPr>
              <a:spcAft>
                <a:spcPts val="450"/>
              </a:spcAft>
            </a:pPr>
            <a:r>
              <a:rPr lang="en-US" altLang="en-US" sz="1500" dirty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Enables digital services for citizens across public service.</a:t>
            </a:r>
          </a:p>
          <a:p>
            <a:pPr>
              <a:spcAft>
                <a:spcPts val="450"/>
              </a:spcAft>
            </a:pPr>
            <a:r>
              <a:rPr lang="en-US" altLang="en-US" sz="1500" dirty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Public Service ICT Strategy (2015)</a:t>
            </a:r>
          </a:p>
        </p:txBody>
      </p:sp>
      <p:sp>
        <p:nvSpPr>
          <p:cNvPr id="27656" name="Text Placeholder 7"/>
          <p:cNvSpPr txBox="1">
            <a:spLocks/>
          </p:cNvSpPr>
          <p:nvPr/>
        </p:nvSpPr>
        <p:spPr bwMode="auto">
          <a:xfrm>
            <a:off x="5987653" y="2677716"/>
            <a:ext cx="2681288" cy="15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8580" bIns="0"/>
          <a:lstStyle>
            <a:lvl1pPr marL="228600" indent="-228600">
              <a:spcBef>
                <a:spcPts val="10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>
              <a:spcAft>
                <a:spcPts val="450"/>
              </a:spcAft>
            </a:pPr>
            <a:r>
              <a:rPr lang="en-US" altLang="en-US" sz="1500" dirty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IAM service in place </a:t>
            </a:r>
          </a:p>
          <a:p>
            <a:pPr>
              <a:spcAft>
                <a:spcPts val="450"/>
              </a:spcAft>
            </a:pPr>
            <a:r>
              <a:rPr lang="en-US" altLang="en-US" sz="1500" dirty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Customers can complete business processes across multiple Government entities</a:t>
            </a:r>
          </a:p>
          <a:p>
            <a:pPr>
              <a:spcAft>
                <a:spcPts val="450"/>
              </a:spcAft>
            </a:pPr>
            <a:r>
              <a:rPr lang="en-US" altLang="en-US" sz="1500" dirty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Can combine proofing </a:t>
            </a:r>
            <a:r>
              <a:rPr lang="en-US" altLang="en-US" sz="1500" dirty="0" smtClean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methods &amp; reduce </a:t>
            </a:r>
            <a:r>
              <a:rPr lang="en-US" altLang="en-US" sz="1500" dirty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risk of fraud</a:t>
            </a:r>
          </a:p>
        </p:txBody>
      </p:sp>
      <p:sp>
        <p:nvSpPr>
          <p:cNvPr id="27657" name="Text Placeholder 1"/>
          <p:cNvSpPr txBox="1">
            <a:spLocks/>
          </p:cNvSpPr>
          <p:nvPr/>
        </p:nvSpPr>
        <p:spPr bwMode="auto">
          <a:xfrm>
            <a:off x="182166" y="1248966"/>
            <a:ext cx="246816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8580" bIns="0"/>
          <a:lstStyle>
            <a:lvl1pPr>
              <a:spcBef>
                <a:spcPts val="10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dirty="0">
                <a:solidFill>
                  <a:srgbClr val="EB8107"/>
                </a:solidFill>
                <a:latin typeface="Ubuntu Light" charset="0"/>
                <a:ea typeface="Ubuntu Light" charset="0"/>
                <a:cs typeface="Ubuntu Light" charset="0"/>
              </a:rPr>
              <a:t>Shared</a:t>
            </a:r>
            <a:r>
              <a:rPr lang="en-US" altLang="en-US" b="1" dirty="0">
                <a:solidFill>
                  <a:srgbClr val="EB8107"/>
                </a:solidFill>
                <a:latin typeface="Ubuntu Light" charset="0"/>
                <a:ea typeface="Ubuntu Light" charset="0"/>
                <a:cs typeface="Ubuntu Light" charset="0"/>
              </a:rPr>
              <a:t> </a:t>
            </a:r>
            <a:r>
              <a:rPr lang="en-US" altLang="en-US" dirty="0">
                <a:solidFill>
                  <a:srgbClr val="EB8107"/>
                </a:solidFill>
                <a:latin typeface="Ubuntu Light" charset="0"/>
                <a:ea typeface="Ubuntu Light" charset="0"/>
                <a:cs typeface="Ubuntu Light" charset="0"/>
              </a:rPr>
              <a:t>Benefits</a:t>
            </a:r>
          </a:p>
        </p:txBody>
      </p:sp>
      <p:grpSp>
        <p:nvGrpSpPr>
          <p:cNvPr id="27658" name="Group 4"/>
          <p:cNvGrpSpPr>
            <a:grpSpLocks/>
          </p:cNvGrpSpPr>
          <p:nvPr/>
        </p:nvGrpSpPr>
        <p:grpSpPr bwMode="auto">
          <a:xfrm>
            <a:off x="815579" y="1720454"/>
            <a:ext cx="857250" cy="857250"/>
            <a:chOff x="1067086" y="1672153"/>
            <a:chExt cx="1143000" cy="1143000"/>
          </a:xfrm>
        </p:grpSpPr>
        <p:sp>
          <p:nvSpPr>
            <p:cNvPr id="19" name="Oval 18"/>
            <p:cNvSpPr/>
            <p:nvPr/>
          </p:nvSpPr>
          <p:spPr>
            <a:xfrm>
              <a:off x="1067086" y="1672153"/>
              <a:ext cx="1143000" cy="1143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20000" contrast="40000"/>
            </a:blip>
            <a:stretch>
              <a:fillRect/>
            </a:stretch>
          </p:blipFill>
          <p:spPr>
            <a:xfrm>
              <a:off x="1409986" y="2078553"/>
              <a:ext cx="457200" cy="330200"/>
            </a:xfrm>
            <a:prstGeom prst="rect">
              <a:avLst/>
            </a:prstGeom>
            <a:noFill/>
          </p:spPr>
        </p:pic>
      </p:grpSp>
      <p:grpSp>
        <p:nvGrpSpPr>
          <p:cNvPr id="27659" name="Group 5"/>
          <p:cNvGrpSpPr>
            <a:grpSpLocks/>
          </p:cNvGrpSpPr>
          <p:nvPr/>
        </p:nvGrpSpPr>
        <p:grpSpPr bwMode="auto">
          <a:xfrm>
            <a:off x="3504010" y="1720454"/>
            <a:ext cx="857250" cy="857250"/>
            <a:chOff x="4760209" y="1672153"/>
            <a:chExt cx="1143000" cy="1143000"/>
          </a:xfrm>
        </p:grpSpPr>
        <p:sp>
          <p:nvSpPr>
            <p:cNvPr id="2" name="Oval 1"/>
            <p:cNvSpPr/>
            <p:nvPr/>
          </p:nvSpPr>
          <p:spPr>
            <a:xfrm>
              <a:off x="4760209" y="1672153"/>
              <a:ext cx="1143000" cy="1143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20000" contrast="40000"/>
            </a:blip>
            <a:stretch>
              <a:fillRect/>
            </a:stretch>
          </p:blipFill>
          <p:spPr>
            <a:xfrm>
              <a:off x="5103109" y="2015053"/>
              <a:ext cx="457200" cy="444500"/>
            </a:xfrm>
            <a:prstGeom prst="rect">
              <a:avLst/>
            </a:prstGeom>
            <a:noFill/>
          </p:spPr>
        </p:pic>
      </p:grpSp>
      <p:sp>
        <p:nvSpPr>
          <p:cNvPr id="27660" name="Rectangle 30"/>
          <p:cNvSpPr>
            <a:spLocks noChangeArrowheads="1"/>
          </p:cNvSpPr>
          <p:nvPr/>
        </p:nvSpPr>
        <p:spPr bwMode="auto">
          <a:xfrm>
            <a:off x="2174081" y="520304"/>
            <a:ext cx="6969919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752" tIns="34376" rIns="68752" bIns="34376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US" altLang="en-US" i="1" dirty="0">
                <a:latin typeface="Ubuntu Light" charset="0"/>
              </a:rPr>
              <a:t>“</a:t>
            </a:r>
            <a:r>
              <a:rPr lang="en-US" altLang="en-US" sz="1500" i="1" dirty="0">
                <a:latin typeface="Ubuntu Light" charset="0"/>
              </a:rPr>
              <a:t>A trust framework</a:t>
            </a:r>
            <a:r>
              <a:rPr lang="en-US" altLang="en-US" sz="1500" dirty="0">
                <a:latin typeface="Ubuntu Light" charset="0"/>
              </a:rPr>
              <a:t> </a:t>
            </a:r>
            <a:r>
              <a:rPr lang="en-US" altLang="en-US" sz="1500" i="1" dirty="0">
                <a:latin typeface="Ubuntu Light" charset="0"/>
              </a:rPr>
              <a:t>is a certification program that enables a party who accepts a digital identity credential (called the relying party) to trust the identity, security, and privacy policies of the party who issues the credential (called the identity service provider) and vice versa” **</a:t>
            </a:r>
            <a:endParaRPr lang="en-IE" altLang="en-US" sz="1500" dirty="0">
              <a:latin typeface="Ubuntu Light" charset="0"/>
            </a:endParaRPr>
          </a:p>
        </p:txBody>
      </p:sp>
      <p:grpSp>
        <p:nvGrpSpPr>
          <p:cNvPr id="27661" name="Group 6"/>
          <p:cNvGrpSpPr>
            <a:grpSpLocks/>
          </p:cNvGrpSpPr>
          <p:nvPr/>
        </p:nvGrpSpPr>
        <p:grpSpPr bwMode="auto">
          <a:xfrm>
            <a:off x="6118622" y="1720454"/>
            <a:ext cx="857250" cy="857250"/>
            <a:chOff x="8208938" y="1672153"/>
            <a:chExt cx="1143000" cy="1143000"/>
          </a:xfrm>
        </p:grpSpPr>
        <p:sp>
          <p:nvSpPr>
            <p:cNvPr id="21" name="Oval 20"/>
            <p:cNvSpPr/>
            <p:nvPr/>
          </p:nvSpPr>
          <p:spPr>
            <a:xfrm>
              <a:off x="8208938" y="1672153"/>
              <a:ext cx="1143000" cy="1143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20000" contrast="40000"/>
            </a:blip>
            <a:stretch>
              <a:fillRect/>
            </a:stretch>
          </p:blipFill>
          <p:spPr>
            <a:xfrm>
              <a:off x="8551838" y="2010806"/>
              <a:ext cx="457200" cy="444500"/>
            </a:xfrm>
            <a:prstGeom prst="rect">
              <a:avLst/>
            </a:prstGeom>
            <a:noFill/>
          </p:spPr>
        </p:pic>
      </p:grpSp>
      <p:sp>
        <p:nvSpPr>
          <p:cNvPr id="27662" name="TextBox 3"/>
          <p:cNvSpPr txBox="1">
            <a:spLocks noChangeArrowheads="1"/>
          </p:cNvSpPr>
          <p:nvPr/>
        </p:nvSpPr>
        <p:spPr bwMode="auto">
          <a:xfrm>
            <a:off x="6981825" y="4893469"/>
            <a:ext cx="2162175" cy="20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IE" altLang="en-US" sz="900"/>
              <a:t>** </a:t>
            </a:r>
            <a:r>
              <a:rPr lang="ga-IE" altLang="en-US" sz="900"/>
              <a:t>http://iddataweb.com/?page_id=94</a:t>
            </a:r>
          </a:p>
        </p:txBody>
      </p:sp>
      <p:pic>
        <p:nvPicPr>
          <p:cNvPr id="2766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1" y="785813"/>
            <a:ext cx="1138345" cy="28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74" name="Straight Arrow Connector 235"/>
          <p:cNvCxnSpPr>
            <a:cxnSpLocks noChangeShapeType="1"/>
          </p:cNvCxnSpPr>
          <p:nvPr/>
        </p:nvCxnSpPr>
        <p:spPr bwMode="auto">
          <a:xfrm>
            <a:off x="3134916" y="1930003"/>
            <a:ext cx="990600" cy="566738"/>
          </a:xfrm>
          <a:prstGeom prst="straightConnector1">
            <a:avLst/>
          </a:prstGeom>
          <a:noFill/>
          <a:ln w="44450" algn="ctr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5" name="TextBox 154"/>
          <p:cNvSpPr txBox="1">
            <a:spLocks noChangeArrowheads="1"/>
          </p:cNvSpPr>
          <p:nvPr/>
        </p:nvSpPr>
        <p:spPr bwMode="auto">
          <a:xfrm>
            <a:off x="3556397" y="1966912"/>
            <a:ext cx="595313" cy="2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087438">
              <a:spcBef>
                <a:spcPts val="10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742950" indent="-285750" defTabSz="1087438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 defTabSz="1087438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 defTabSz="1087438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 defTabSz="1087438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defTabSz="1087438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defTabSz="1087438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defTabSz="1087438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defTabSz="1087438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200" b="1">
                <a:solidFill>
                  <a:schemeClr val="tx2"/>
                </a:solidFill>
                <a:latin typeface="Calibri" pitchFamily="34" charset="0"/>
              </a:rPr>
              <a:t>token</a:t>
            </a:r>
            <a:endParaRPr lang="en-IE" altLang="en-US" sz="11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" name="Can 14"/>
          <p:cNvSpPr/>
          <p:nvPr/>
        </p:nvSpPr>
        <p:spPr>
          <a:xfrm>
            <a:off x="7274719" y="2496741"/>
            <a:ext cx="806054" cy="672703"/>
          </a:xfrm>
          <a:prstGeom prst="can">
            <a:avLst/>
          </a:prstGeom>
          <a:solidFill>
            <a:schemeClr val="tx2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68580" tIns="34290" rIns="68580" bIns="34290" anchor="b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200" b="1" kern="0" dirty="0">
                <a:solidFill>
                  <a:prstClr val="white"/>
                </a:solidFill>
                <a:latin typeface="Calibri"/>
                <a:cs typeface="+mn-cs"/>
              </a:rPr>
              <a:t>Policy Store</a:t>
            </a:r>
          </a:p>
        </p:txBody>
      </p:sp>
      <p:sp>
        <p:nvSpPr>
          <p:cNvPr id="28677" name="TextBox 269"/>
          <p:cNvSpPr txBox="1">
            <a:spLocks noChangeArrowheads="1"/>
          </p:cNvSpPr>
          <p:nvPr/>
        </p:nvSpPr>
        <p:spPr bwMode="auto">
          <a:xfrm>
            <a:off x="2905126" y="1016794"/>
            <a:ext cx="983456" cy="68480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087438">
              <a:spcBef>
                <a:spcPts val="10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742950" indent="-285750" defTabSz="1087438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 defTabSz="1087438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 defTabSz="1087438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 defTabSz="1087438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defTabSz="1087438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defTabSz="1087438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defTabSz="1087438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defTabSz="1087438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>
                <a:solidFill>
                  <a:schemeClr val="bg1"/>
                </a:solidFill>
                <a:latin typeface="Calibri" pitchFamily="34" charset="0"/>
              </a:rPr>
              <a:t>Relying Party</a:t>
            </a:r>
          </a:p>
        </p:txBody>
      </p:sp>
      <p:sp>
        <p:nvSpPr>
          <p:cNvPr id="25" name="TextBox 147"/>
          <p:cNvSpPr txBox="1">
            <a:spLocks noChangeArrowheads="1"/>
          </p:cNvSpPr>
          <p:nvPr/>
        </p:nvSpPr>
        <p:spPr bwMode="auto">
          <a:xfrm>
            <a:off x="5904310" y="336947"/>
            <a:ext cx="1350169" cy="50013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68580" tIns="34290" rIns="68580" bIns="3429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155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altLang="en-US" sz="1400" kern="0" dirty="0">
                <a:solidFill>
                  <a:schemeClr val="bg1"/>
                </a:solidFill>
                <a:cs typeface="+mn-cs"/>
              </a:rPr>
              <a:t>MyGovID Basic Registration</a:t>
            </a:r>
          </a:p>
        </p:txBody>
      </p:sp>
      <p:pic>
        <p:nvPicPr>
          <p:cNvPr id="286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3" y="1365648"/>
            <a:ext cx="1420415" cy="1135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8681" name="Straight Arrow Connector 235"/>
          <p:cNvCxnSpPr>
            <a:cxnSpLocks noChangeShapeType="1"/>
          </p:cNvCxnSpPr>
          <p:nvPr/>
        </p:nvCxnSpPr>
        <p:spPr bwMode="auto">
          <a:xfrm flipH="1">
            <a:off x="4923235" y="1676400"/>
            <a:ext cx="864394" cy="820341"/>
          </a:xfrm>
          <a:prstGeom prst="straightConnector1">
            <a:avLst/>
          </a:prstGeom>
          <a:noFill/>
          <a:ln w="44450" algn="ctr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2" name="Straight Arrow Connector 235"/>
          <p:cNvCxnSpPr>
            <a:cxnSpLocks noChangeShapeType="1"/>
            <a:stCxn id="15" idx="2"/>
          </p:cNvCxnSpPr>
          <p:nvPr/>
        </p:nvCxnSpPr>
        <p:spPr bwMode="auto">
          <a:xfrm flipH="1" flipV="1">
            <a:off x="5606654" y="2784873"/>
            <a:ext cx="1668065" cy="48815"/>
          </a:xfrm>
          <a:prstGeom prst="straightConnector1">
            <a:avLst/>
          </a:prstGeom>
          <a:noFill/>
          <a:ln w="44450" algn="ctr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683" name="Group 66"/>
          <p:cNvGrpSpPr>
            <a:grpSpLocks/>
          </p:cNvGrpSpPr>
          <p:nvPr/>
        </p:nvGrpSpPr>
        <p:grpSpPr bwMode="auto">
          <a:xfrm>
            <a:off x="8040291" y="1434704"/>
            <a:ext cx="350044" cy="589359"/>
            <a:chOff x="9735401" y="5232058"/>
            <a:chExt cx="450850" cy="930275"/>
          </a:xfrm>
        </p:grpSpPr>
        <p:sp>
          <p:nvSpPr>
            <p:cNvPr id="28748" name="Rectangle 282"/>
            <p:cNvSpPr>
              <a:spLocks noChangeArrowheads="1"/>
            </p:cNvSpPr>
            <p:nvPr/>
          </p:nvSpPr>
          <p:spPr bwMode="auto">
            <a:xfrm>
              <a:off x="9751276" y="5355883"/>
              <a:ext cx="423863" cy="650875"/>
            </a:xfrm>
            <a:prstGeom prst="rect">
              <a:avLst/>
            </a:prstGeom>
            <a:solidFill>
              <a:srgbClr val="0D6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utiger Next Pro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utiger Next Pro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utiger Next Pro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utiger Next Pro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utiger Next Pro Light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utiger Next Pro Light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utiger Next Pro Light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utiger Next Pro Light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utiger Next Pro Light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9" name="Freeform 285"/>
            <p:cNvSpPr>
              <a:spLocks noEditPoints="1"/>
            </p:cNvSpPr>
            <p:nvPr/>
          </p:nvSpPr>
          <p:spPr bwMode="auto">
            <a:xfrm>
              <a:off x="9735401" y="5232058"/>
              <a:ext cx="450850" cy="930275"/>
            </a:xfrm>
            <a:custGeom>
              <a:avLst/>
              <a:gdLst>
                <a:gd name="T0" fmla="*/ 438172 w 569"/>
                <a:gd name="T1" fmla="*/ 38068 h 1173"/>
                <a:gd name="T2" fmla="*/ 424702 w 569"/>
                <a:gd name="T3" fmla="*/ 22206 h 1173"/>
                <a:gd name="T4" fmla="*/ 409648 w 569"/>
                <a:gd name="T5" fmla="*/ 11103 h 1173"/>
                <a:gd name="T6" fmla="*/ 390631 w 569"/>
                <a:gd name="T7" fmla="*/ 2379 h 1173"/>
                <a:gd name="T8" fmla="*/ 370030 w 569"/>
                <a:gd name="T9" fmla="*/ 0 h 1173"/>
                <a:gd name="T10" fmla="*/ 81613 w 569"/>
                <a:gd name="T11" fmla="*/ 0 h 1173"/>
                <a:gd name="T12" fmla="*/ 64973 w 569"/>
                <a:gd name="T13" fmla="*/ 1586 h 1173"/>
                <a:gd name="T14" fmla="*/ 49918 w 569"/>
                <a:gd name="T15" fmla="*/ 6345 h 1173"/>
                <a:gd name="T16" fmla="*/ 36448 w 569"/>
                <a:gd name="T17" fmla="*/ 14275 h 1173"/>
                <a:gd name="T18" fmla="*/ 23771 w 569"/>
                <a:gd name="T19" fmla="*/ 23792 h 1173"/>
                <a:gd name="T20" fmla="*/ 14262 w 569"/>
                <a:gd name="T21" fmla="*/ 35688 h 1173"/>
                <a:gd name="T22" fmla="*/ 7131 w 569"/>
                <a:gd name="T23" fmla="*/ 49964 h 1173"/>
                <a:gd name="T24" fmla="*/ 2377 w 569"/>
                <a:gd name="T25" fmla="*/ 65032 h 1173"/>
                <a:gd name="T26" fmla="*/ 0 w 569"/>
                <a:gd name="T27" fmla="*/ 81687 h 1173"/>
                <a:gd name="T28" fmla="*/ 0 w 569"/>
                <a:gd name="T29" fmla="*/ 781177 h 1173"/>
                <a:gd name="T30" fmla="*/ 0 w 569"/>
                <a:gd name="T31" fmla="*/ 849382 h 1173"/>
                <a:gd name="T32" fmla="*/ 2377 w 569"/>
                <a:gd name="T33" fmla="*/ 864450 h 1173"/>
                <a:gd name="T34" fmla="*/ 7131 w 569"/>
                <a:gd name="T35" fmla="*/ 879518 h 1173"/>
                <a:gd name="T36" fmla="*/ 14262 w 569"/>
                <a:gd name="T37" fmla="*/ 893794 h 1173"/>
                <a:gd name="T38" fmla="*/ 23771 w 569"/>
                <a:gd name="T39" fmla="*/ 905690 h 1173"/>
                <a:gd name="T40" fmla="*/ 36448 w 569"/>
                <a:gd name="T41" fmla="*/ 916000 h 1173"/>
                <a:gd name="T42" fmla="*/ 49918 w 569"/>
                <a:gd name="T43" fmla="*/ 923137 h 1173"/>
                <a:gd name="T44" fmla="*/ 64973 w 569"/>
                <a:gd name="T45" fmla="*/ 927896 h 1173"/>
                <a:gd name="T46" fmla="*/ 81613 w 569"/>
                <a:gd name="T47" fmla="*/ 930275 h 1173"/>
                <a:gd name="T48" fmla="*/ 370030 w 569"/>
                <a:gd name="T49" fmla="*/ 930275 h 1173"/>
                <a:gd name="T50" fmla="*/ 385877 w 569"/>
                <a:gd name="T51" fmla="*/ 927896 h 1173"/>
                <a:gd name="T52" fmla="*/ 401724 w 569"/>
                <a:gd name="T53" fmla="*/ 923137 h 1173"/>
                <a:gd name="T54" fmla="*/ 415194 w 569"/>
                <a:gd name="T55" fmla="*/ 916000 h 1173"/>
                <a:gd name="T56" fmla="*/ 427079 w 569"/>
                <a:gd name="T57" fmla="*/ 905690 h 1173"/>
                <a:gd name="T58" fmla="*/ 436588 w 569"/>
                <a:gd name="T59" fmla="*/ 893794 h 1173"/>
                <a:gd name="T60" fmla="*/ 445304 w 569"/>
                <a:gd name="T61" fmla="*/ 879518 h 1173"/>
                <a:gd name="T62" fmla="*/ 450058 w 569"/>
                <a:gd name="T63" fmla="*/ 864450 h 1173"/>
                <a:gd name="T64" fmla="*/ 450850 w 569"/>
                <a:gd name="T65" fmla="*/ 849382 h 1173"/>
                <a:gd name="T66" fmla="*/ 450850 w 569"/>
                <a:gd name="T67" fmla="*/ 479809 h 1173"/>
                <a:gd name="T68" fmla="*/ 450850 w 569"/>
                <a:gd name="T69" fmla="*/ 49964 h 1173"/>
                <a:gd name="T70" fmla="*/ 419948 w 569"/>
                <a:gd name="T71" fmla="*/ 750247 h 1173"/>
                <a:gd name="T72" fmla="*/ 31694 w 569"/>
                <a:gd name="T73" fmla="*/ 136409 h 1173"/>
                <a:gd name="T74" fmla="*/ 419948 w 569"/>
                <a:gd name="T75" fmla="*/ 750247 h 1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9" h="1173">
                  <a:moveTo>
                    <a:pt x="553" y="48"/>
                  </a:moveTo>
                  <a:lnTo>
                    <a:pt x="553" y="48"/>
                  </a:lnTo>
                  <a:lnTo>
                    <a:pt x="545" y="37"/>
                  </a:lnTo>
                  <a:lnTo>
                    <a:pt x="536" y="28"/>
                  </a:lnTo>
                  <a:lnTo>
                    <a:pt x="527" y="20"/>
                  </a:lnTo>
                  <a:lnTo>
                    <a:pt x="517" y="14"/>
                  </a:lnTo>
                  <a:lnTo>
                    <a:pt x="505" y="8"/>
                  </a:lnTo>
                  <a:lnTo>
                    <a:pt x="493" y="3"/>
                  </a:lnTo>
                  <a:lnTo>
                    <a:pt x="480" y="0"/>
                  </a:lnTo>
                  <a:lnTo>
                    <a:pt x="467" y="0"/>
                  </a:lnTo>
                  <a:lnTo>
                    <a:pt x="103" y="0"/>
                  </a:lnTo>
                  <a:lnTo>
                    <a:pt x="92" y="0"/>
                  </a:lnTo>
                  <a:lnTo>
                    <a:pt x="82" y="2"/>
                  </a:lnTo>
                  <a:lnTo>
                    <a:pt x="73" y="5"/>
                  </a:lnTo>
                  <a:lnTo>
                    <a:pt x="63" y="8"/>
                  </a:lnTo>
                  <a:lnTo>
                    <a:pt x="54" y="12"/>
                  </a:lnTo>
                  <a:lnTo>
                    <a:pt x="46" y="18"/>
                  </a:lnTo>
                  <a:lnTo>
                    <a:pt x="37" y="23"/>
                  </a:lnTo>
                  <a:lnTo>
                    <a:pt x="30" y="30"/>
                  </a:lnTo>
                  <a:lnTo>
                    <a:pt x="24" y="37"/>
                  </a:lnTo>
                  <a:lnTo>
                    <a:pt x="18" y="45"/>
                  </a:lnTo>
                  <a:lnTo>
                    <a:pt x="14" y="54"/>
                  </a:lnTo>
                  <a:lnTo>
                    <a:pt x="9" y="63"/>
                  </a:lnTo>
                  <a:lnTo>
                    <a:pt x="5" y="72"/>
                  </a:lnTo>
                  <a:lnTo>
                    <a:pt x="3" y="82"/>
                  </a:lnTo>
                  <a:lnTo>
                    <a:pt x="2" y="92"/>
                  </a:lnTo>
                  <a:lnTo>
                    <a:pt x="0" y="103"/>
                  </a:lnTo>
                  <a:lnTo>
                    <a:pt x="0" y="134"/>
                  </a:lnTo>
                  <a:lnTo>
                    <a:pt x="0" y="985"/>
                  </a:lnTo>
                  <a:lnTo>
                    <a:pt x="0" y="1071"/>
                  </a:lnTo>
                  <a:lnTo>
                    <a:pt x="2" y="1081"/>
                  </a:lnTo>
                  <a:lnTo>
                    <a:pt x="3" y="1090"/>
                  </a:lnTo>
                  <a:lnTo>
                    <a:pt x="5" y="1100"/>
                  </a:lnTo>
                  <a:lnTo>
                    <a:pt x="9" y="1109"/>
                  </a:lnTo>
                  <a:lnTo>
                    <a:pt x="14" y="1118"/>
                  </a:lnTo>
                  <a:lnTo>
                    <a:pt x="18" y="1127"/>
                  </a:lnTo>
                  <a:lnTo>
                    <a:pt x="24" y="1135"/>
                  </a:lnTo>
                  <a:lnTo>
                    <a:pt x="30" y="1142"/>
                  </a:lnTo>
                  <a:lnTo>
                    <a:pt x="37" y="1149"/>
                  </a:lnTo>
                  <a:lnTo>
                    <a:pt x="46" y="1155"/>
                  </a:lnTo>
                  <a:lnTo>
                    <a:pt x="54" y="1160"/>
                  </a:lnTo>
                  <a:lnTo>
                    <a:pt x="63" y="1164"/>
                  </a:lnTo>
                  <a:lnTo>
                    <a:pt x="73" y="1167"/>
                  </a:lnTo>
                  <a:lnTo>
                    <a:pt x="82" y="1170"/>
                  </a:lnTo>
                  <a:lnTo>
                    <a:pt x="92" y="1172"/>
                  </a:lnTo>
                  <a:lnTo>
                    <a:pt x="103" y="1173"/>
                  </a:lnTo>
                  <a:lnTo>
                    <a:pt x="467" y="1173"/>
                  </a:lnTo>
                  <a:lnTo>
                    <a:pt x="477" y="1172"/>
                  </a:lnTo>
                  <a:lnTo>
                    <a:pt x="487" y="1170"/>
                  </a:lnTo>
                  <a:lnTo>
                    <a:pt x="498" y="1167"/>
                  </a:lnTo>
                  <a:lnTo>
                    <a:pt x="507" y="1164"/>
                  </a:lnTo>
                  <a:lnTo>
                    <a:pt x="516" y="1160"/>
                  </a:lnTo>
                  <a:lnTo>
                    <a:pt x="524" y="1155"/>
                  </a:lnTo>
                  <a:lnTo>
                    <a:pt x="532" y="1149"/>
                  </a:lnTo>
                  <a:lnTo>
                    <a:pt x="539" y="1142"/>
                  </a:lnTo>
                  <a:lnTo>
                    <a:pt x="545" y="1135"/>
                  </a:lnTo>
                  <a:lnTo>
                    <a:pt x="551" y="1127"/>
                  </a:lnTo>
                  <a:lnTo>
                    <a:pt x="557" y="1118"/>
                  </a:lnTo>
                  <a:lnTo>
                    <a:pt x="562" y="1109"/>
                  </a:lnTo>
                  <a:lnTo>
                    <a:pt x="565" y="1100"/>
                  </a:lnTo>
                  <a:lnTo>
                    <a:pt x="568" y="1090"/>
                  </a:lnTo>
                  <a:lnTo>
                    <a:pt x="569" y="1081"/>
                  </a:lnTo>
                  <a:lnTo>
                    <a:pt x="569" y="1071"/>
                  </a:lnTo>
                  <a:lnTo>
                    <a:pt x="569" y="985"/>
                  </a:lnTo>
                  <a:lnTo>
                    <a:pt x="569" y="605"/>
                  </a:lnTo>
                  <a:lnTo>
                    <a:pt x="569" y="63"/>
                  </a:lnTo>
                  <a:lnTo>
                    <a:pt x="553" y="48"/>
                  </a:lnTo>
                  <a:close/>
                  <a:moveTo>
                    <a:pt x="530" y="946"/>
                  </a:moveTo>
                  <a:lnTo>
                    <a:pt x="40" y="946"/>
                  </a:lnTo>
                  <a:lnTo>
                    <a:pt x="40" y="172"/>
                  </a:lnTo>
                  <a:lnTo>
                    <a:pt x="530" y="172"/>
                  </a:lnTo>
                  <a:lnTo>
                    <a:pt x="530" y="94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750" name="Freeform 288"/>
            <p:cNvSpPr>
              <a:spLocks/>
            </p:cNvSpPr>
            <p:nvPr/>
          </p:nvSpPr>
          <p:spPr bwMode="auto">
            <a:xfrm>
              <a:off x="9906851" y="6007738"/>
              <a:ext cx="79375" cy="79375"/>
            </a:xfrm>
            <a:custGeom>
              <a:avLst/>
              <a:gdLst>
                <a:gd name="T0" fmla="*/ 40481 w 100"/>
                <a:gd name="T1" fmla="*/ 0 h 99"/>
                <a:gd name="T2" fmla="*/ 40481 w 100"/>
                <a:gd name="T3" fmla="*/ 0 h 99"/>
                <a:gd name="T4" fmla="*/ 31750 w 100"/>
                <a:gd name="T5" fmla="*/ 802 h 99"/>
                <a:gd name="T6" fmla="*/ 24606 w 100"/>
                <a:gd name="T7" fmla="*/ 3207 h 99"/>
                <a:gd name="T8" fmla="*/ 17463 w 100"/>
                <a:gd name="T9" fmla="*/ 7216 h 99"/>
                <a:gd name="T10" fmla="*/ 11906 w 100"/>
                <a:gd name="T11" fmla="*/ 12027 h 99"/>
                <a:gd name="T12" fmla="*/ 7144 w 100"/>
                <a:gd name="T13" fmla="*/ 17639 h 99"/>
                <a:gd name="T14" fmla="*/ 3969 w 100"/>
                <a:gd name="T15" fmla="*/ 23251 h 99"/>
                <a:gd name="T16" fmla="*/ 1588 w 100"/>
                <a:gd name="T17" fmla="*/ 32071 h 99"/>
                <a:gd name="T18" fmla="*/ 0 w 100"/>
                <a:gd name="T19" fmla="*/ 39287 h 99"/>
                <a:gd name="T20" fmla="*/ 0 w 100"/>
                <a:gd name="T21" fmla="*/ 39287 h 99"/>
                <a:gd name="T22" fmla="*/ 1588 w 100"/>
                <a:gd name="T23" fmla="*/ 47304 h 99"/>
                <a:gd name="T24" fmla="*/ 3969 w 100"/>
                <a:gd name="T25" fmla="*/ 54520 h 99"/>
                <a:gd name="T26" fmla="*/ 7144 w 100"/>
                <a:gd name="T27" fmla="*/ 61736 h 99"/>
                <a:gd name="T28" fmla="*/ 11906 w 100"/>
                <a:gd name="T29" fmla="*/ 67348 h 99"/>
                <a:gd name="T30" fmla="*/ 17463 w 100"/>
                <a:gd name="T31" fmla="*/ 72159 h 99"/>
                <a:gd name="T32" fmla="*/ 24606 w 100"/>
                <a:gd name="T33" fmla="*/ 76168 h 99"/>
                <a:gd name="T34" fmla="*/ 31750 w 100"/>
                <a:gd name="T35" fmla="*/ 78573 h 99"/>
                <a:gd name="T36" fmla="*/ 40481 w 100"/>
                <a:gd name="T37" fmla="*/ 79375 h 99"/>
                <a:gd name="T38" fmla="*/ 40481 w 100"/>
                <a:gd name="T39" fmla="*/ 79375 h 99"/>
                <a:gd name="T40" fmla="*/ 47625 w 100"/>
                <a:gd name="T41" fmla="*/ 78573 h 99"/>
                <a:gd name="T42" fmla="*/ 55563 w 100"/>
                <a:gd name="T43" fmla="*/ 76168 h 99"/>
                <a:gd name="T44" fmla="*/ 61119 w 100"/>
                <a:gd name="T45" fmla="*/ 72159 h 99"/>
                <a:gd name="T46" fmla="*/ 67469 w 100"/>
                <a:gd name="T47" fmla="*/ 67348 h 99"/>
                <a:gd name="T48" fmla="*/ 72231 w 100"/>
                <a:gd name="T49" fmla="*/ 61736 h 99"/>
                <a:gd name="T50" fmla="*/ 75406 w 100"/>
                <a:gd name="T51" fmla="*/ 54520 h 99"/>
                <a:gd name="T52" fmla="*/ 77788 w 100"/>
                <a:gd name="T53" fmla="*/ 47304 h 99"/>
                <a:gd name="T54" fmla="*/ 79375 w 100"/>
                <a:gd name="T55" fmla="*/ 39287 h 99"/>
                <a:gd name="T56" fmla="*/ 79375 w 100"/>
                <a:gd name="T57" fmla="*/ 39287 h 99"/>
                <a:gd name="T58" fmla="*/ 77788 w 100"/>
                <a:gd name="T59" fmla="*/ 32071 h 99"/>
                <a:gd name="T60" fmla="*/ 75406 w 100"/>
                <a:gd name="T61" fmla="*/ 23251 h 99"/>
                <a:gd name="T62" fmla="*/ 72231 w 100"/>
                <a:gd name="T63" fmla="*/ 17639 h 99"/>
                <a:gd name="T64" fmla="*/ 67469 w 100"/>
                <a:gd name="T65" fmla="*/ 12027 h 99"/>
                <a:gd name="T66" fmla="*/ 61119 w 100"/>
                <a:gd name="T67" fmla="*/ 7216 h 99"/>
                <a:gd name="T68" fmla="*/ 55563 w 100"/>
                <a:gd name="T69" fmla="*/ 3207 h 99"/>
                <a:gd name="T70" fmla="*/ 47625 w 100"/>
                <a:gd name="T71" fmla="*/ 802 h 99"/>
                <a:gd name="T72" fmla="*/ 40481 w 100"/>
                <a:gd name="T73" fmla="*/ 0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0" h="99">
                  <a:moveTo>
                    <a:pt x="51" y="0"/>
                  </a:moveTo>
                  <a:lnTo>
                    <a:pt x="51" y="0"/>
                  </a:lnTo>
                  <a:lnTo>
                    <a:pt x="40" y="1"/>
                  </a:lnTo>
                  <a:lnTo>
                    <a:pt x="31" y="4"/>
                  </a:lnTo>
                  <a:lnTo>
                    <a:pt x="22" y="9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5" y="68"/>
                  </a:lnTo>
                  <a:lnTo>
                    <a:pt x="9" y="77"/>
                  </a:lnTo>
                  <a:lnTo>
                    <a:pt x="15" y="84"/>
                  </a:lnTo>
                  <a:lnTo>
                    <a:pt x="22" y="90"/>
                  </a:lnTo>
                  <a:lnTo>
                    <a:pt x="31" y="95"/>
                  </a:lnTo>
                  <a:lnTo>
                    <a:pt x="40" y="98"/>
                  </a:lnTo>
                  <a:lnTo>
                    <a:pt x="51" y="99"/>
                  </a:lnTo>
                  <a:lnTo>
                    <a:pt x="60" y="98"/>
                  </a:lnTo>
                  <a:lnTo>
                    <a:pt x="70" y="95"/>
                  </a:lnTo>
                  <a:lnTo>
                    <a:pt x="77" y="90"/>
                  </a:lnTo>
                  <a:lnTo>
                    <a:pt x="85" y="84"/>
                  </a:lnTo>
                  <a:lnTo>
                    <a:pt x="91" y="77"/>
                  </a:lnTo>
                  <a:lnTo>
                    <a:pt x="95" y="68"/>
                  </a:lnTo>
                  <a:lnTo>
                    <a:pt x="98" y="59"/>
                  </a:lnTo>
                  <a:lnTo>
                    <a:pt x="100" y="49"/>
                  </a:lnTo>
                  <a:lnTo>
                    <a:pt x="98" y="40"/>
                  </a:lnTo>
                  <a:lnTo>
                    <a:pt x="95" y="29"/>
                  </a:lnTo>
                  <a:lnTo>
                    <a:pt x="91" y="22"/>
                  </a:lnTo>
                  <a:lnTo>
                    <a:pt x="85" y="15"/>
                  </a:lnTo>
                  <a:lnTo>
                    <a:pt x="77" y="9"/>
                  </a:lnTo>
                  <a:lnTo>
                    <a:pt x="70" y="4"/>
                  </a:lnTo>
                  <a:lnTo>
                    <a:pt x="60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D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751" name="Freeform 289"/>
            <p:cNvSpPr>
              <a:spLocks/>
            </p:cNvSpPr>
            <p:nvPr/>
          </p:nvSpPr>
          <p:spPr bwMode="auto">
            <a:xfrm>
              <a:off x="9906851" y="6011520"/>
              <a:ext cx="79375" cy="79375"/>
            </a:xfrm>
            <a:custGeom>
              <a:avLst/>
              <a:gdLst>
                <a:gd name="T0" fmla="*/ 40481 w 100"/>
                <a:gd name="T1" fmla="*/ 0 h 99"/>
                <a:gd name="T2" fmla="*/ 40481 w 100"/>
                <a:gd name="T3" fmla="*/ 0 h 99"/>
                <a:gd name="T4" fmla="*/ 31750 w 100"/>
                <a:gd name="T5" fmla="*/ 802 h 99"/>
                <a:gd name="T6" fmla="*/ 24606 w 100"/>
                <a:gd name="T7" fmla="*/ 3207 h 99"/>
                <a:gd name="T8" fmla="*/ 17463 w 100"/>
                <a:gd name="T9" fmla="*/ 7216 h 99"/>
                <a:gd name="T10" fmla="*/ 11906 w 100"/>
                <a:gd name="T11" fmla="*/ 12027 h 99"/>
                <a:gd name="T12" fmla="*/ 7144 w 100"/>
                <a:gd name="T13" fmla="*/ 17639 h 99"/>
                <a:gd name="T14" fmla="*/ 3969 w 100"/>
                <a:gd name="T15" fmla="*/ 23251 h 99"/>
                <a:gd name="T16" fmla="*/ 1588 w 100"/>
                <a:gd name="T17" fmla="*/ 32071 h 99"/>
                <a:gd name="T18" fmla="*/ 0 w 100"/>
                <a:gd name="T19" fmla="*/ 39287 h 99"/>
                <a:gd name="T20" fmla="*/ 0 w 100"/>
                <a:gd name="T21" fmla="*/ 39287 h 99"/>
                <a:gd name="T22" fmla="*/ 1588 w 100"/>
                <a:gd name="T23" fmla="*/ 47304 h 99"/>
                <a:gd name="T24" fmla="*/ 3969 w 100"/>
                <a:gd name="T25" fmla="*/ 54520 h 99"/>
                <a:gd name="T26" fmla="*/ 7144 w 100"/>
                <a:gd name="T27" fmla="*/ 61736 h 99"/>
                <a:gd name="T28" fmla="*/ 11906 w 100"/>
                <a:gd name="T29" fmla="*/ 67348 h 99"/>
                <a:gd name="T30" fmla="*/ 17463 w 100"/>
                <a:gd name="T31" fmla="*/ 72159 h 99"/>
                <a:gd name="T32" fmla="*/ 24606 w 100"/>
                <a:gd name="T33" fmla="*/ 76168 h 99"/>
                <a:gd name="T34" fmla="*/ 31750 w 100"/>
                <a:gd name="T35" fmla="*/ 78573 h 99"/>
                <a:gd name="T36" fmla="*/ 40481 w 100"/>
                <a:gd name="T37" fmla="*/ 79375 h 99"/>
                <a:gd name="T38" fmla="*/ 40481 w 100"/>
                <a:gd name="T39" fmla="*/ 79375 h 99"/>
                <a:gd name="T40" fmla="*/ 47625 w 100"/>
                <a:gd name="T41" fmla="*/ 78573 h 99"/>
                <a:gd name="T42" fmla="*/ 55563 w 100"/>
                <a:gd name="T43" fmla="*/ 76168 h 99"/>
                <a:gd name="T44" fmla="*/ 61119 w 100"/>
                <a:gd name="T45" fmla="*/ 72159 h 99"/>
                <a:gd name="T46" fmla="*/ 67469 w 100"/>
                <a:gd name="T47" fmla="*/ 67348 h 99"/>
                <a:gd name="T48" fmla="*/ 72231 w 100"/>
                <a:gd name="T49" fmla="*/ 61736 h 99"/>
                <a:gd name="T50" fmla="*/ 75406 w 100"/>
                <a:gd name="T51" fmla="*/ 54520 h 99"/>
                <a:gd name="T52" fmla="*/ 77788 w 100"/>
                <a:gd name="T53" fmla="*/ 47304 h 99"/>
                <a:gd name="T54" fmla="*/ 79375 w 100"/>
                <a:gd name="T55" fmla="*/ 39287 h 99"/>
                <a:gd name="T56" fmla="*/ 79375 w 100"/>
                <a:gd name="T57" fmla="*/ 39287 h 99"/>
                <a:gd name="T58" fmla="*/ 77788 w 100"/>
                <a:gd name="T59" fmla="*/ 32071 h 99"/>
                <a:gd name="T60" fmla="*/ 75406 w 100"/>
                <a:gd name="T61" fmla="*/ 23251 h 99"/>
                <a:gd name="T62" fmla="*/ 72231 w 100"/>
                <a:gd name="T63" fmla="*/ 17639 h 99"/>
                <a:gd name="T64" fmla="*/ 67469 w 100"/>
                <a:gd name="T65" fmla="*/ 12027 h 99"/>
                <a:gd name="T66" fmla="*/ 61119 w 100"/>
                <a:gd name="T67" fmla="*/ 7216 h 99"/>
                <a:gd name="T68" fmla="*/ 55563 w 100"/>
                <a:gd name="T69" fmla="*/ 3207 h 99"/>
                <a:gd name="T70" fmla="*/ 47625 w 100"/>
                <a:gd name="T71" fmla="*/ 802 h 99"/>
                <a:gd name="T72" fmla="*/ 40481 w 100"/>
                <a:gd name="T73" fmla="*/ 0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0" h="99">
                  <a:moveTo>
                    <a:pt x="51" y="0"/>
                  </a:moveTo>
                  <a:lnTo>
                    <a:pt x="51" y="0"/>
                  </a:lnTo>
                  <a:lnTo>
                    <a:pt x="40" y="1"/>
                  </a:lnTo>
                  <a:lnTo>
                    <a:pt x="31" y="4"/>
                  </a:lnTo>
                  <a:lnTo>
                    <a:pt x="22" y="9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2" y="40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5" y="68"/>
                  </a:lnTo>
                  <a:lnTo>
                    <a:pt x="9" y="77"/>
                  </a:lnTo>
                  <a:lnTo>
                    <a:pt x="15" y="84"/>
                  </a:lnTo>
                  <a:lnTo>
                    <a:pt x="22" y="90"/>
                  </a:lnTo>
                  <a:lnTo>
                    <a:pt x="31" y="95"/>
                  </a:lnTo>
                  <a:lnTo>
                    <a:pt x="40" y="98"/>
                  </a:lnTo>
                  <a:lnTo>
                    <a:pt x="51" y="99"/>
                  </a:lnTo>
                  <a:lnTo>
                    <a:pt x="60" y="98"/>
                  </a:lnTo>
                  <a:lnTo>
                    <a:pt x="70" y="95"/>
                  </a:lnTo>
                  <a:lnTo>
                    <a:pt x="77" y="90"/>
                  </a:lnTo>
                  <a:lnTo>
                    <a:pt x="85" y="84"/>
                  </a:lnTo>
                  <a:lnTo>
                    <a:pt x="91" y="77"/>
                  </a:lnTo>
                  <a:lnTo>
                    <a:pt x="95" y="68"/>
                  </a:lnTo>
                  <a:lnTo>
                    <a:pt x="98" y="59"/>
                  </a:lnTo>
                  <a:lnTo>
                    <a:pt x="100" y="49"/>
                  </a:lnTo>
                  <a:lnTo>
                    <a:pt x="98" y="40"/>
                  </a:lnTo>
                  <a:lnTo>
                    <a:pt x="95" y="29"/>
                  </a:lnTo>
                  <a:lnTo>
                    <a:pt x="91" y="22"/>
                  </a:lnTo>
                  <a:lnTo>
                    <a:pt x="85" y="15"/>
                  </a:lnTo>
                  <a:lnTo>
                    <a:pt x="77" y="9"/>
                  </a:lnTo>
                  <a:lnTo>
                    <a:pt x="70" y="4"/>
                  </a:lnTo>
                  <a:lnTo>
                    <a:pt x="60" y="1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8752" name="Freeform 290"/>
            <p:cNvSpPr>
              <a:spLocks/>
            </p:cNvSpPr>
            <p:nvPr/>
          </p:nvSpPr>
          <p:spPr bwMode="auto">
            <a:xfrm>
              <a:off x="9921139" y="6006758"/>
              <a:ext cx="79375" cy="79375"/>
            </a:xfrm>
            <a:custGeom>
              <a:avLst/>
              <a:gdLst>
                <a:gd name="T0" fmla="*/ 40088 w 99"/>
                <a:gd name="T1" fmla="*/ 79375 h 99"/>
                <a:gd name="T2" fmla="*/ 40088 w 99"/>
                <a:gd name="T3" fmla="*/ 79375 h 99"/>
                <a:gd name="T4" fmla="*/ 47304 w 99"/>
                <a:gd name="T5" fmla="*/ 78573 h 99"/>
                <a:gd name="T6" fmla="*/ 56124 w 99"/>
                <a:gd name="T7" fmla="*/ 76168 h 99"/>
                <a:gd name="T8" fmla="*/ 61736 w 99"/>
                <a:gd name="T9" fmla="*/ 72159 h 99"/>
                <a:gd name="T10" fmla="*/ 68150 w 99"/>
                <a:gd name="T11" fmla="*/ 67348 h 99"/>
                <a:gd name="T12" fmla="*/ 72961 w 99"/>
                <a:gd name="T13" fmla="*/ 61736 h 99"/>
                <a:gd name="T14" fmla="*/ 76168 w 99"/>
                <a:gd name="T15" fmla="*/ 54520 h 99"/>
                <a:gd name="T16" fmla="*/ 78573 w 99"/>
                <a:gd name="T17" fmla="*/ 47304 h 99"/>
                <a:gd name="T18" fmla="*/ 79375 w 99"/>
                <a:gd name="T19" fmla="*/ 39287 h 99"/>
                <a:gd name="T20" fmla="*/ 79375 w 99"/>
                <a:gd name="T21" fmla="*/ 39287 h 99"/>
                <a:gd name="T22" fmla="*/ 78573 w 99"/>
                <a:gd name="T23" fmla="*/ 32071 h 99"/>
                <a:gd name="T24" fmla="*/ 76168 w 99"/>
                <a:gd name="T25" fmla="*/ 24053 h 99"/>
                <a:gd name="T26" fmla="*/ 72961 w 99"/>
                <a:gd name="T27" fmla="*/ 17639 h 99"/>
                <a:gd name="T28" fmla="*/ 68150 w 99"/>
                <a:gd name="T29" fmla="*/ 12027 h 99"/>
                <a:gd name="T30" fmla="*/ 61736 w 99"/>
                <a:gd name="T31" fmla="*/ 7216 h 99"/>
                <a:gd name="T32" fmla="*/ 56124 w 99"/>
                <a:gd name="T33" fmla="*/ 3207 h 99"/>
                <a:gd name="T34" fmla="*/ 47304 w 99"/>
                <a:gd name="T35" fmla="*/ 802 h 99"/>
                <a:gd name="T36" fmla="*/ 40088 w 99"/>
                <a:gd name="T37" fmla="*/ 0 h 99"/>
                <a:gd name="T38" fmla="*/ 40088 w 99"/>
                <a:gd name="T39" fmla="*/ 0 h 99"/>
                <a:gd name="T40" fmla="*/ 32071 w 99"/>
                <a:gd name="T41" fmla="*/ 802 h 99"/>
                <a:gd name="T42" fmla="*/ 24855 w 99"/>
                <a:gd name="T43" fmla="*/ 3207 h 99"/>
                <a:gd name="T44" fmla="*/ 17639 w 99"/>
                <a:gd name="T45" fmla="*/ 7216 h 99"/>
                <a:gd name="T46" fmla="*/ 12027 w 99"/>
                <a:gd name="T47" fmla="*/ 12027 h 99"/>
                <a:gd name="T48" fmla="*/ 7216 w 99"/>
                <a:gd name="T49" fmla="*/ 17639 h 99"/>
                <a:gd name="T50" fmla="*/ 3207 w 99"/>
                <a:gd name="T51" fmla="*/ 24053 h 99"/>
                <a:gd name="T52" fmla="*/ 802 w 99"/>
                <a:gd name="T53" fmla="*/ 32071 h 99"/>
                <a:gd name="T54" fmla="*/ 0 w 99"/>
                <a:gd name="T55" fmla="*/ 39287 h 99"/>
                <a:gd name="T56" fmla="*/ 0 w 99"/>
                <a:gd name="T57" fmla="*/ 39287 h 99"/>
                <a:gd name="T58" fmla="*/ 802 w 99"/>
                <a:gd name="T59" fmla="*/ 47304 h 99"/>
                <a:gd name="T60" fmla="*/ 3207 w 99"/>
                <a:gd name="T61" fmla="*/ 54520 h 99"/>
                <a:gd name="T62" fmla="*/ 7216 w 99"/>
                <a:gd name="T63" fmla="*/ 61736 h 99"/>
                <a:gd name="T64" fmla="*/ 12027 w 99"/>
                <a:gd name="T65" fmla="*/ 67348 h 99"/>
                <a:gd name="T66" fmla="*/ 17639 w 99"/>
                <a:gd name="T67" fmla="*/ 72159 h 99"/>
                <a:gd name="T68" fmla="*/ 24855 w 99"/>
                <a:gd name="T69" fmla="*/ 76168 h 99"/>
                <a:gd name="T70" fmla="*/ 32071 w 99"/>
                <a:gd name="T71" fmla="*/ 78573 h 99"/>
                <a:gd name="T72" fmla="*/ 40088 w 99"/>
                <a:gd name="T73" fmla="*/ 79375 h 99"/>
                <a:gd name="T74" fmla="*/ 40088 w 99"/>
                <a:gd name="T75" fmla="*/ 79375 h 9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9" h="99">
                  <a:moveTo>
                    <a:pt x="50" y="99"/>
                  </a:moveTo>
                  <a:lnTo>
                    <a:pt x="50" y="99"/>
                  </a:lnTo>
                  <a:lnTo>
                    <a:pt x="59" y="98"/>
                  </a:lnTo>
                  <a:lnTo>
                    <a:pt x="70" y="95"/>
                  </a:lnTo>
                  <a:lnTo>
                    <a:pt x="77" y="90"/>
                  </a:lnTo>
                  <a:lnTo>
                    <a:pt x="85" y="84"/>
                  </a:lnTo>
                  <a:lnTo>
                    <a:pt x="91" y="77"/>
                  </a:lnTo>
                  <a:lnTo>
                    <a:pt x="95" y="68"/>
                  </a:lnTo>
                  <a:lnTo>
                    <a:pt x="98" y="59"/>
                  </a:lnTo>
                  <a:lnTo>
                    <a:pt x="99" y="49"/>
                  </a:lnTo>
                  <a:lnTo>
                    <a:pt x="98" y="40"/>
                  </a:lnTo>
                  <a:lnTo>
                    <a:pt x="95" y="30"/>
                  </a:lnTo>
                  <a:lnTo>
                    <a:pt x="91" y="22"/>
                  </a:lnTo>
                  <a:lnTo>
                    <a:pt x="85" y="15"/>
                  </a:lnTo>
                  <a:lnTo>
                    <a:pt x="77" y="9"/>
                  </a:lnTo>
                  <a:lnTo>
                    <a:pt x="70" y="4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0" y="1"/>
                  </a:lnTo>
                  <a:lnTo>
                    <a:pt x="31" y="4"/>
                  </a:lnTo>
                  <a:lnTo>
                    <a:pt x="22" y="9"/>
                  </a:lnTo>
                  <a:lnTo>
                    <a:pt x="15" y="15"/>
                  </a:lnTo>
                  <a:lnTo>
                    <a:pt x="9" y="22"/>
                  </a:lnTo>
                  <a:lnTo>
                    <a:pt x="4" y="30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59"/>
                  </a:lnTo>
                  <a:lnTo>
                    <a:pt x="4" y="68"/>
                  </a:lnTo>
                  <a:lnTo>
                    <a:pt x="9" y="77"/>
                  </a:lnTo>
                  <a:lnTo>
                    <a:pt x="15" y="84"/>
                  </a:lnTo>
                  <a:lnTo>
                    <a:pt x="22" y="90"/>
                  </a:lnTo>
                  <a:lnTo>
                    <a:pt x="31" y="95"/>
                  </a:lnTo>
                  <a:lnTo>
                    <a:pt x="40" y="98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pic>
        <p:nvPicPr>
          <p:cNvPr id="28684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69" y="2611041"/>
            <a:ext cx="1360885" cy="3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129" y="617162"/>
            <a:ext cx="449712" cy="46334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18097" y="977544"/>
            <a:ext cx="398476" cy="296200"/>
          </a:xfrm>
          <a:prstGeom prst="rect">
            <a:avLst/>
          </a:prstGeom>
        </p:spPr>
      </p:pic>
      <p:cxnSp>
        <p:nvCxnSpPr>
          <p:cNvPr id="28687" name="Straight Arrow Connector 270"/>
          <p:cNvCxnSpPr>
            <a:cxnSpLocks noChangeShapeType="1"/>
          </p:cNvCxnSpPr>
          <p:nvPr/>
        </p:nvCxnSpPr>
        <p:spPr bwMode="auto">
          <a:xfrm>
            <a:off x="704850" y="919163"/>
            <a:ext cx="559594" cy="169069"/>
          </a:xfrm>
          <a:prstGeom prst="straightConnector1">
            <a:avLst/>
          </a:prstGeom>
          <a:noFill/>
          <a:ln w="44450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Title 2"/>
          <p:cNvSpPr>
            <a:spLocks noGrp="1"/>
          </p:cNvSpPr>
          <p:nvPr>
            <p:ph type="title"/>
          </p:nvPr>
        </p:nvSpPr>
        <p:spPr>
          <a:xfrm>
            <a:off x="365523" y="282179"/>
            <a:ext cx="8303419" cy="72509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100" dirty="0">
                <a:ea typeface="+mj-ea"/>
              </a:rPr>
              <a:t>Building a Trust Framework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22660" y="2784873"/>
            <a:ext cx="8092678" cy="2082403"/>
            <a:chOff x="414024" y="2554083"/>
            <a:chExt cx="10789368" cy="2775946"/>
          </a:xfrm>
        </p:grpSpPr>
        <p:grpSp>
          <p:nvGrpSpPr>
            <p:cNvPr id="28691" name="Group 29"/>
            <p:cNvGrpSpPr>
              <a:grpSpLocks/>
            </p:cNvGrpSpPr>
            <p:nvPr/>
          </p:nvGrpSpPr>
          <p:grpSpPr bwMode="auto">
            <a:xfrm>
              <a:off x="414024" y="2554083"/>
              <a:ext cx="10789368" cy="2775946"/>
              <a:chOff x="386655" y="3916761"/>
              <a:chExt cx="10789368" cy="2775946"/>
            </a:xfrm>
          </p:grpSpPr>
          <p:cxnSp>
            <p:nvCxnSpPr>
              <p:cNvPr id="28697" name="Straight Arrow Connector 270"/>
              <p:cNvCxnSpPr>
                <a:cxnSpLocks noChangeShapeType="1"/>
              </p:cNvCxnSpPr>
              <p:nvPr/>
            </p:nvCxnSpPr>
            <p:spPr bwMode="auto">
              <a:xfrm flipH="1">
                <a:off x="1933334" y="4090572"/>
                <a:ext cx="2599522" cy="1031875"/>
              </a:xfrm>
              <a:prstGeom prst="straightConnector1">
                <a:avLst/>
              </a:prstGeom>
              <a:noFill/>
              <a:ln w="44450" algn="ctr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8698" name="Group 96"/>
              <p:cNvGrpSpPr>
                <a:grpSpLocks/>
              </p:cNvGrpSpPr>
              <p:nvPr/>
            </p:nvGrpSpPr>
            <p:grpSpPr bwMode="auto">
              <a:xfrm>
                <a:off x="2960894" y="4215145"/>
                <a:ext cx="1468305" cy="438196"/>
                <a:chOff x="1942692" y="4808076"/>
                <a:chExt cx="1468305" cy="438196"/>
              </a:xfrm>
            </p:grpSpPr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6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lum bright="20000" contrast="40000"/>
                </a:blip>
                <a:stretch>
                  <a:fillRect/>
                </a:stretch>
              </p:blipFill>
              <p:spPr>
                <a:xfrm>
                  <a:off x="2049197" y="4839872"/>
                  <a:ext cx="894833" cy="406400"/>
                </a:xfrm>
                <a:prstGeom prst="rect">
                  <a:avLst/>
                </a:prstGeom>
                <a:noFill/>
              </p:spPr>
            </p:pic>
            <p:sp>
              <p:nvSpPr>
                <p:cNvPr id="96" name="Rectangle 95"/>
                <p:cNvSpPr/>
                <p:nvPr/>
              </p:nvSpPr>
              <p:spPr>
                <a:xfrm>
                  <a:off x="1942692" y="4808076"/>
                  <a:ext cx="1468305" cy="2871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81557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IE" altLang="en-US" sz="800" kern="0" dirty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Validate</a:t>
                  </a:r>
                  <a:r>
                    <a:rPr lang="en-IE" altLang="en-US" sz="800" b="1" kern="0" dirty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 </a:t>
                  </a:r>
                  <a:r>
                    <a:rPr lang="en-IE" altLang="en-US" sz="800" kern="0" dirty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PSI </a:t>
                  </a:r>
                </a:p>
              </p:txBody>
            </p:sp>
          </p:grpSp>
          <p:cxnSp>
            <p:nvCxnSpPr>
              <p:cNvPr id="28699" name="Straight Arrow Connector 270"/>
              <p:cNvCxnSpPr>
                <a:cxnSpLocks noChangeShapeType="1"/>
              </p:cNvCxnSpPr>
              <p:nvPr/>
            </p:nvCxnSpPr>
            <p:spPr bwMode="auto">
              <a:xfrm flipH="1">
                <a:off x="3871662" y="4283295"/>
                <a:ext cx="1200567" cy="896302"/>
              </a:xfrm>
              <a:prstGeom prst="straightConnector1">
                <a:avLst/>
              </a:prstGeom>
              <a:noFill/>
              <a:ln w="44450" algn="ctr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00" name="Straight Arrow Connector 270"/>
              <p:cNvCxnSpPr>
                <a:cxnSpLocks noChangeShapeType="1"/>
              </p:cNvCxnSpPr>
              <p:nvPr/>
            </p:nvCxnSpPr>
            <p:spPr bwMode="auto">
              <a:xfrm flipH="1">
                <a:off x="5702302" y="4450141"/>
                <a:ext cx="236536" cy="796131"/>
              </a:xfrm>
              <a:prstGeom prst="straightConnector1">
                <a:avLst/>
              </a:prstGeom>
              <a:noFill/>
              <a:ln w="44450" algn="ctr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01" name="Straight Arrow Connector 270"/>
              <p:cNvCxnSpPr>
                <a:cxnSpLocks noChangeShapeType="1"/>
              </p:cNvCxnSpPr>
              <p:nvPr/>
            </p:nvCxnSpPr>
            <p:spPr bwMode="auto">
              <a:xfrm>
                <a:off x="6854415" y="4501536"/>
                <a:ext cx="577513" cy="870043"/>
              </a:xfrm>
              <a:prstGeom prst="straightConnector1">
                <a:avLst/>
              </a:prstGeom>
              <a:noFill/>
              <a:ln w="44450" algn="ctr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02" name="Straight Arrow Connector 270"/>
              <p:cNvCxnSpPr>
                <a:cxnSpLocks noChangeShapeType="1"/>
              </p:cNvCxnSpPr>
              <p:nvPr/>
            </p:nvCxnSpPr>
            <p:spPr bwMode="auto">
              <a:xfrm>
                <a:off x="7431928" y="4283295"/>
                <a:ext cx="1899398" cy="839152"/>
              </a:xfrm>
              <a:prstGeom prst="straightConnector1">
                <a:avLst/>
              </a:prstGeom>
              <a:noFill/>
              <a:ln w="44450" algn="ctr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03" name="TextBox 147"/>
              <p:cNvSpPr txBox="1">
                <a:spLocks noChangeArrowheads="1"/>
              </p:cNvSpPr>
              <p:nvPr/>
            </p:nvSpPr>
            <p:spPr bwMode="auto">
              <a:xfrm>
                <a:off x="386655" y="3916761"/>
                <a:ext cx="2270125" cy="61542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1087438">
                  <a:spcBef>
                    <a:spcPts val="1000"/>
                  </a:spcBef>
                  <a:buClr>
                    <a:srgbClr val="EB8107"/>
                  </a:buClr>
                  <a:buSzPct val="75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Frutiger Next Pro Light"/>
                  </a:defRPr>
                </a:lvl1pPr>
                <a:lvl2pPr marL="742950" indent="-285750" defTabSz="1087438">
                  <a:spcBef>
                    <a:spcPts val="500"/>
                  </a:spcBef>
                  <a:buClr>
                    <a:srgbClr val="EB8107"/>
                  </a:buClr>
                  <a:buSzPct val="75000"/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Frutiger Next Pro Light"/>
                  </a:defRPr>
                </a:lvl2pPr>
                <a:lvl3pPr marL="1143000" indent="-228600" defTabSz="1087438">
                  <a:spcBef>
                    <a:spcPts val="500"/>
                  </a:spcBef>
                  <a:buClr>
                    <a:srgbClr val="EB8107"/>
                  </a:buClr>
                  <a:buSzPct val="75000"/>
                  <a:buFont typeface="Arial" pitchFamily="34" charset="0"/>
                  <a:buChar char="•"/>
                  <a:defRPr sz="1600">
                    <a:solidFill>
                      <a:schemeClr val="tx1"/>
                    </a:solidFill>
                    <a:latin typeface="Frutiger Next Pro Light"/>
                  </a:defRPr>
                </a:lvl3pPr>
                <a:lvl4pPr marL="1600200" indent="-228600" defTabSz="1087438">
                  <a:spcBef>
                    <a:spcPts val="500"/>
                  </a:spcBef>
                  <a:buClr>
                    <a:srgbClr val="EB8107"/>
                  </a:buClr>
                  <a:buSzPct val="7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Frutiger Next Pro Light"/>
                  </a:defRPr>
                </a:lvl4pPr>
                <a:lvl5pPr marL="2057400" indent="-228600" defTabSz="1087438">
                  <a:spcBef>
                    <a:spcPts val="500"/>
                  </a:spcBef>
                  <a:buClr>
                    <a:srgbClr val="EB8107"/>
                  </a:buClr>
                  <a:buSzPct val="7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Frutiger Next Pro Light"/>
                  </a:defRPr>
                </a:lvl5pPr>
                <a:lvl6pPr marL="2514600" indent="-228600" defTabSz="1087438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EB8107"/>
                  </a:buClr>
                  <a:buSzPct val="7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Frutiger Next Pro Light"/>
                  </a:defRPr>
                </a:lvl6pPr>
                <a:lvl7pPr marL="2971800" indent="-228600" defTabSz="1087438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EB8107"/>
                  </a:buClr>
                  <a:buSzPct val="7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Frutiger Next Pro Light"/>
                  </a:defRPr>
                </a:lvl7pPr>
                <a:lvl8pPr marL="3429000" indent="-228600" defTabSz="1087438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EB8107"/>
                  </a:buClr>
                  <a:buSzPct val="7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Frutiger Next Pro Light"/>
                  </a:defRPr>
                </a:lvl8pPr>
                <a:lvl9pPr marL="3886200" indent="-228600" defTabSz="1087438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EB8107"/>
                  </a:buClr>
                  <a:buSzPct val="75000"/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Frutiger Next Pro Light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IE" altLang="en-US" sz="1200" dirty="0">
                    <a:solidFill>
                      <a:schemeClr val="bg1"/>
                    </a:solidFill>
                    <a:latin typeface="Calibri" pitchFamily="34" charset="0"/>
                  </a:rPr>
                  <a:t>MyGovID Verified Registration</a:t>
                </a:r>
              </a:p>
            </p:txBody>
          </p:sp>
          <p:sp>
            <p:nvSpPr>
              <p:cNvPr id="65" name="TextBox 122"/>
              <p:cNvSpPr txBox="1">
                <a:spLocks noChangeArrowheads="1"/>
              </p:cNvSpPr>
              <p:nvPr/>
            </p:nvSpPr>
            <p:spPr bwMode="auto">
              <a:xfrm rot="1488214">
                <a:off x="8135088" y="4436656"/>
                <a:ext cx="1062598" cy="307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1087438" fontAlgn="base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1087438" fontAlgn="base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1087438" fontAlgn="base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1087438" fontAlgn="base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1557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E" altLang="en-US" sz="900" kern="0" dirty="0">
                    <a:solidFill>
                      <a:schemeClr val="tx2"/>
                    </a:solidFill>
                    <a:cs typeface="+mn-cs"/>
                  </a:rPr>
                  <a:t>For example</a:t>
                </a:r>
                <a:r>
                  <a:rPr lang="en-IE" altLang="en-US" sz="900" b="1" kern="0" dirty="0">
                    <a:solidFill>
                      <a:schemeClr val="tx2"/>
                    </a:solidFill>
                    <a:cs typeface="+mn-cs"/>
                  </a:rPr>
                  <a:t>:</a:t>
                </a:r>
              </a:p>
            </p:txBody>
          </p:sp>
          <p:sp>
            <p:nvSpPr>
              <p:cNvPr id="66" name="TextBox 122"/>
              <p:cNvSpPr txBox="1">
                <a:spLocks noChangeArrowheads="1"/>
              </p:cNvSpPr>
              <p:nvPr/>
            </p:nvSpPr>
            <p:spPr bwMode="auto">
              <a:xfrm rot="3496761">
                <a:off x="6704144" y="4542975"/>
                <a:ext cx="1062458" cy="307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1087438" fontAlgn="base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1087438" fontAlgn="base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1087438" fontAlgn="base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1087438" fontAlgn="base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1557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E" altLang="en-US" sz="900" kern="0" dirty="0">
                    <a:solidFill>
                      <a:schemeClr val="tx2"/>
                    </a:solidFill>
                    <a:cs typeface="+mn-cs"/>
                  </a:rPr>
                  <a:t>For example</a:t>
                </a:r>
                <a:r>
                  <a:rPr lang="en-IE" altLang="en-US" sz="900" b="1" kern="0" dirty="0">
                    <a:solidFill>
                      <a:schemeClr val="tx2"/>
                    </a:solidFill>
                    <a:cs typeface="+mn-cs"/>
                  </a:rPr>
                  <a:t>:</a:t>
                </a:r>
              </a:p>
            </p:txBody>
          </p:sp>
          <p:grpSp>
            <p:nvGrpSpPr>
              <p:cNvPr id="28706" name="Group 27"/>
              <p:cNvGrpSpPr>
                <a:grpSpLocks/>
              </p:cNvGrpSpPr>
              <p:nvPr/>
            </p:nvGrpSpPr>
            <p:grpSpPr bwMode="auto">
              <a:xfrm>
                <a:off x="756637" y="5248012"/>
                <a:ext cx="10419386" cy="1444695"/>
                <a:chOff x="756637" y="5248012"/>
                <a:chExt cx="10419386" cy="1444695"/>
              </a:xfrm>
            </p:grpSpPr>
            <p:grpSp>
              <p:nvGrpSpPr>
                <p:cNvPr id="28713" name="Group 26"/>
                <p:cNvGrpSpPr>
                  <a:grpSpLocks/>
                </p:cNvGrpSpPr>
                <p:nvPr/>
              </p:nvGrpSpPr>
              <p:grpSpPr bwMode="auto">
                <a:xfrm>
                  <a:off x="6311901" y="5248012"/>
                  <a:ext cx="4463245" cy="1320651"/>
                  <a:chOff x="4655293" y="4599605"/>
                  <a:chExt cx="4095884" cy="1320368"/>
                </a:xfrm>
              </p:grpSpPr>
              <p:sp>
                <p:nvSpPr>
                  <p:cNvPr id="28736" name="Text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5293" y="4641447"/>
                    <a:ext cx="858884" cy="12305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1087438">
                      <a:spcBef>
                        <a:spcPts val="1000"/>
                      </a:spcBef>
                      <a:buClr>
                        <a:srgbClr val="EB8107"/>
                      </a:buClr>
                      <a:buSzPct val="75000"/>
                      <a:buFont typeface="Arial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Frutiger Next Pro Light"/>
                      </a:defRPr>
                    </a:lvl1pPr>
                    <a:lvl2pPr marL="742950" indent="-285750" defTabSz="1087438">
                      <a:spcBef>
                        <a:spcPts val="500"/>
                      </a:spcBef>
                      <a:buClr>
                        <a:srgbClr val="EB8107"/>
                      </a:buClr>
                      <a:buSzPct val="75000"/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Frutiger Next Pro Light"/>
                      </a:defRPr>
                    </a:lvl2pPr>
                    <a:lvl3pPr marL="1143000" indent="-228600" defTabSz="1087438">
                      <a:spcBef>
                        <a:spcPts val="500"/>
                      </a:spcBef>
                      <a:buClr>
                        <a:srgbClr val="EB8107"/>
                      </a:buClr>
                      <a:buSzPct val="75000"/>
                      <a:buFont typeface="Arial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Frutiger Next Pro Light"/>
                      </a:defRPr>
                    </a:lvl3pPr>
                    <a:lvl4pPr marL="1600200" indent="-228600" defTabSz="1087438">
                      <a:spcBef>
                        <a:spcPts val="500"/>
                      </a:spcBef>
                      <a:buClr>
                        <a:srgbClr val="EB8107"/>
                      </a:buClr>
                      <a:buSzPct val="75000"/>
                      <a:buFont typeface="Arial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Frutiger Next Pro Light"/>
                      </a:defRPr>
                    </a:lvl4pPr>
                    <a:lvl5pPr marL="2057400" indent="-228600" defTabSz="1087438">
                      <a:spcBef>
                        <a:spcPts val="500"/>
                      </a:spcBef>
                      <a:buClr>
                        <a:srgbClr val="EB8107"/>
                      </a:buClr>
                      <a:buSzPct val="75000"/>
                      <a:buFont typeface="Arial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Frutiger Next Pro Light"/>
                      </a:defRPr>
                    </a:lvl5pPr>
                    <a:lvl6pPr marL="2514600" indent="-228600" defTabSz="1087438" fontAlgn="base"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rgbClr val="EB8107"/>
                      </a:buClr>
                      <a:buSzPct val="75000"/>
                      <a:buFont typeface="Arial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Frutiger Next Pro Light"/>
                      </a:defRPr>
                    </a:lvl6pPr>
                    <a:lvl7pPr marL="2971800" indent="-228600" defTabSz="1087438" fontAlgn="base"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rgbClr val="EB8107"/>
                      </a:buClr>
                      <a:buSzPct val="75000"/>
                      <a:buFont typeface="Arial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Frutiger Next Pro Light"/>
                      </a:defRPr>
                    </a:lvl7pPr>
                    <a:lvl8pPr marL="3429000" indent="-228600" defTabSz="1087438" fontAlgn="base"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rgbClr val="EB8107"/>
                      </a:buClr>
                      <a:buSzPct val="75000"/>
                      <a:buFont typeface="Arial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Frutiger Next Pro Light"/>
                      </a:defRPr>
                    </a:lvl8pPr>
                    <a:lvl9pPr marL="3886200" indent="-228600" defTabSz="1087438" fontAlgn="base"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rgbClr val="EB8107"/>
                      </a:buClr>
                      <a:buSzPct val="75000"/>
                      <a:buFont typeface="Arial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Frutiger Next Pro Light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IE" altLang="en-US" sz="5400" b="1">
                        <a:solidFill>
                          <a:srgbClr val="000000"/>
                        </a:solidFill>
                        <a:latin typeface="Calibri" pitchFamily="34" charset="0"/>
                      </a:rPr>
                      <a:t>+</a:t>
                    </a:r>
                  </a:p>
                </p:txBody>
              </p:sp>
              <p:grpSp>
                <p:nvGrpSpPr>
                  <p:cNvPr id="28737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5516980" y="4599605"/>
                    <a:ext cx="3234197" cy="1320368"/>
                    <a:chOff x="5516980" y="4599605"/>
                    <a:chExt cx="3234197" cy="1320368"/>
                  </a:xfrm>
                </p:grpSpPr>
                <p:grpSp>
                  <p:nvGrpSpPr>
                    <p:cNvPr id="28738" name="Group 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16980" y="4758171"/>
                      <a:ext cx="1299149" cy="1145930"/>
                      <a:chOff x="5516980" y="4758171"/>
                      <a:chExt cx="1299149" cy="1145930"/>
                    </a:xfrm>
                  </p:grpSpPr>
                  <p:sp>
                    <p:nvSpPr>
                      <p:cNvPr id="49" name="Rectangle 48"/>
                      <p:cNvSpPr/>
                      <p:nvPr/>
                    </p:nvSpPr>
                    <p:spPr>
                      <a:xfrm>
                        <a:off x="5605454" y="5337855"/>
                        <a:ext cx="999309" cy="449070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19050" cap="flat" cmpd="sng" algn="ctr">
                        <a:solidFill>
                          <a:schemeClr val="tx2"/>
                        </a:solidFill>
                        <a:prstDash val="solid"/>
                      </a:ln>
                      <a:effectLst/>
                    </p:spPr>
                    <p:txBody>
                      <a:bodyPr lIns="108850" tIns="54425" rIns="108850" bIns="54425" anchor="ctr"/>
                      <a:lstStyle/>
                      <a:p>
                        <a:pPr algn="r" defTabSz="816377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IE" sz="900" b="1" kern="0" dirty="0">
                            <a:solidFill>
                              <a:schemeClr val="tx2"/>
                            </a:solidFill>
                            <a:latin typeface="Calibri"/>
                            <a:cs typeface="+mn-cs"/>
                          </a:rPr>
                          <a:t>Driving </a:t>
                        </a:r>
                      </a:p>
                      <a:p>
                        <a:pPr algn="r" defTabSz="816377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IE" sz="900" b="1" kern="0" dirty="0">
                            <a:solidFill>
                              <a:schemeClr val="tx2"/>
                            </a:solidFill>
                            <a:latin typeface="Calibri"/>
                            <a:cs typeface="+mn-cs"/>
                          </a:rPr>
                          <a:t>Licence</a:t>
                        </a:r>
                      </a:p>
                    </p:txBody>
                  </p:sp>
                  <p:pic>
                    <p:nvPicPr>
                      <p:cNvPr id="28744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8923" y="4892433"/>
                        <a:ext cx="250651" cy="34059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51" name="Rounded Rectangle 50"/>
                      <p:cNvSpPr/>
                      <p:nvPr/>
                    </p:nvSpPr>
                    <p:spPr>
                      <a:xfrm>
                        <a:off x="5516595" y="4758665"/>
                        <a:ext cx="1299393" cy="1145685"/>
                      </a:xfrm>
                      <a:prstGeom prst="roundRect">
                        <a:avLst/>
                      </a:prstGeom>
                      <a:noFill/>
                      <a:ln w="3175" cap="flat" cmpd="sng" algn="ctr">
                        <a:solidFill>
                          <a:schemeClr val="tx2"/>
                        </a:solidFill>
                        <a:prstDash val="sysDot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defTabSz="816377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IE" sz="2700" kern="0" dirty="0">
                          <a:solidFill>
                            <a:prstClr val="white"/>
                          </a:solidFill>
                          <a:latin typeface="Calibri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739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370699" y="4599605"/>
                      <a:ext cx="1380478" cy="1320368"/>
                      <a:chOff x="7370699" y="4599605"/>
                      <a:chExt cx="1380478" cy="1320368"/>
                    </a:xfrm>
                  </p:grpSpPr>
                  <p:sp>
                    <p:nvSpPr>
                      <p:cNvPr id="46" name="Rectangle 45"/>
                      <p:cNvSpPr/>
                      <p:nvPr/>
                    </p:nvSpPr>
                    <p:spPr>
                      <a:xfrm>
                        <a:off x="7529780" y="5342615"/>
                        <a:ext cx="895881" cy="460178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19050" cap="flat" cmpd="sng" algn="ctr">
                        <a:solidFill>
                          <a:schemeClr val="tx2"/>
                        </a:solidFill>
                        <a:prstDash val="solid"/>
                      </a:ln>
                      <a:effectLst/>
                    </p:spPr>
                    <p:txBody>
                      <a:bodyPr lIns="108850" tIns="54425" rIns="108850" bIns="54425" anchor="ctr"/>
                      <a:lstStyle/>
                      <a:p>
                        <a:pPr algn="r" defTabSz="816377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IE" sz="1100" b="1" kern="0" dirty="0">
                            <a:solidFill>
                              <a:schemeClr val="tx2"/>
                            </a:solidFill>
                            <a:latin typeface="Calibri"/>
                            <a:cs typeface="+mn-cs"/>
                          </a:rPr>
                          <a:t>P60</a:t>
                        </a:r>
                      </a:p>
                    </p:txBody>
                  </p:sp>
                  <p:pic>
                    <p:nvPicPr>
                      <p:cNvPr id="28741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2041" y="4599605"/>
                        <a:ext cx="867731" cy="62870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48" name="Rounded Rectangle 47"/>
                      <p:cNvSpPr/>
                      <p:nvPr/>
                    </p:nvSpPr>
                    <p:spPr>
                      <a:xfrm>
                        <a:off x="7369541" y="4776120"/>
                        <a:ext cx="1380969" cy="1144097"/>
                      </a:xfrm>
                      <a:prstGeom prst="roundRect">
                        <a:avLst/>
                      </a:prstGeom>
                      <a:noFill/>
                      <a:ln w="3175" cap="flat" cmpd="sng" algn="ctr">
                        <a:solidFill>
                          <a:schemeClr val="tx2"/>
                        </a:solidFill>
                        <a:prstDash val="sysDot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defTabSz="816377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IE" sz="2700" kern="0" dirty="0">
                          <a:solidFill>
                            <a:prstClr val="white"/>
                          </a:solidFill>
                          <a:latin typeface="Calibri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8714" name="Group 156"/>
                <p:cNvGrpSpPr>
                  <a:grpSpLocks/>
                </p:cNvGrpSpPr>
                <p:nvPr/>
              </p:nvGrpSpPr>
              <p:grpSpPr bwMode="auto">
                <a:xfrm>
                  <a:off x="7164388" y="6290225"/>
                  <a:ext cx="4011635" cy="402482"/>
                  <a:chOff x="264974" y="5723223"/>
                  <a:chExt cx="4510251" cy="308761"/>
                </a:xfrm>
              </p:grpSpPr>
              <p:cxnSp>
                <p:nvCxnSpPr>
                  <p:cNvPr id="28733" name="Straight Connector 24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64974" y="6024160"/>
                    <a:ext cx="4510251" cy="0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734" name="Straight Connector 24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3897" y="5723223"/>
                    <a:ext cx="1609" cy="299700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8735" name="Straight Connector 24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67431" y="5732284"/>
                    <a:ext cx="1948" cy="299700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8715" name="Group 23"/>
                <p:cNvGrpSpPr>
                  <a:grpSpLocks/>
                </p:cNvGrpSpPr>
                <p:nvPr/>
              </p:nvGrpSpPr>
              <p:grpSpPr bwMode="auto">
                <a:xfrm>
                  <a:off x="756637" y="5275864"/>
                  <a:ext cx="5418739" cy="1399583"/>
                  <a:chOff x="756637" y="5275864"/>
                  <a:chExt cx="5418739" cy="1399583"/>
                </a:xfrm>
              </p:grpSpPr>
              <p:grpSp>
                <p:nvGrpSpPr>
                  <p:cNvPr id="2871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756637" y="6268347"/>
                    <a:ext cx="5418739" cy="407100"/>
                    <a:chOff x="264974" y="5723223"/>
                    <a:chExt cx="4510251" cy="308761"/>
                  </a:xfrm>
                </p:grpSpPr>
                <p:cxnSp>
                  <p:nvCxnSpPr>
                    <p:cNvPr id="28730" name="Straight Connector 24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64974" y="6024160"/>
                      <a:ext cx="4510251" cy="0"/>
                    </a:xfrm>
                    <a:prstGeom prst="line">
                      <a:avLst/>
                    </a:prstGeom>
                    <a:noFill/>
                    <a:ln w="31750" algn="ctr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731" name="Straight Connector 24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73897" y="5723223"/>
                      <a:ext cx="1609" cy="299700"/>
                    </a:xfrm>
                    <a:prstGeom prst="line">
                      <a:avLst/>
                    </a:prstGeom>
                    <a:noFill/>
                    <a:ln w="31750" algn="ctr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732" name="Straight Connector 24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767431" y="5732284"/>
                      <a:ext cx="1948" cy="299700"/>
                    </a:xfrm>
                    <a:prstGeom prst="line">
                      <a:avLst/>
                    </a:prstGeom>
                    <a:noFill/>
                    <a:ln w="31750" algn="ctr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8717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851448" y="5275864"/>
                    <a:ext cx="5222299" cy="1269711"/>
                    <a:chOff x="851448" y="5275864"/>
                    <a:chExt cx="5222299" cy="1269711"/>
                  </a:xfrm>
                </p:grpSpPr>
                <p:grpSp>
                  <p:nvGrpSpPr>
                    <p:cNvPr id="28718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82286" y="5275864"/>
                      <a:ext cx="1391461" cy="1268412"/>
                      <a:chOff x="3259003" y="4728503"/>
                      <a:chExt cx="1193578" cy="1044058"/>
                    </a:xfrm>
                  </p:grpSpPr>
                  <p:sp>
                    <p:nvSpPr>
                      <p:cNvPr id="23" name="Rectangle 22"/>
                      <p:cNvSpPr/>
                      <p:nvPr/>
                    </p:nvSpPr>
                    <p:spPr bwMode="auto">
                      <a:xfrm>
                        <a:off x="3458989" y="5289862"/>
                        <a:ext cx="929993" cy="338365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19050" cap="flat" cmpd="sng" algn="ctr">
                        <a:solidFill>
                          <a:schemeClr val="tx2"/>
                        </a:solidFill>
                        <a:prstDash val="solid"/>
                      </a:ln>
                      <a:effectLst/>
                    </p:spPr>
                    <p:txBody>
                      <a:bodyPr lIns="108850" tIns="54425" rIns="108850" bIns="54425" anchor="ctr"/>
                      <a:lstStyle/>
                      <a:p>
                        <a:pPr algn="r" defTabSz="816377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IE" sz="900" b="1" kern="0" dirty="0">
                            <a:solidFill>
                              <a:schemeClr val="tx2"/>
                            </a:solidFill>
                            <a:latin typeface="Calibri"/>
                            <a:cs typeface="+mn-cs"/>
                          </a:rPr>
                          <a:t>   </a:t>
                        </a:r>
                        <a:r>
                          <a:rPr lang="en-IE" sz="900" b="1" kern="0" dirty="0" smtClean="0">
                            <a:solidFill>
                              <a:schemeClr val="tx2"/>
                            </a:solidFill>
                            <a:latin typeface="Calibri"/>
                            <a:cs typeface="+mn-cs"/>
                          </a:rPr>
                          <a:t>  Welfare</a:t>
                        </a:r>
                        <a:r>
                          <a:rPr lang="en-IE" sz="900" b="1" kern="0" dirty="0">
                            <a:solidFill>
                              <a:schemeClr val="tx2"/>
                            </a:solidFill>
                            <a:latin typeface="Calibri"/>
                            <a:cs typeface="+mn-cs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21" name="Rounded Rectangle 20"/>
                      <p:cNvSpPr/>
                      <p:nvPr/>
                    </p:nvSpPr>
                    <p:spPr>
                      <a:xfrm>
                        <a:off x="3258830" y="4729404"/>
                        <a:ext cx="1194148" cy="1042530"/>
                      </a:xfrm>
                      <a:prstGeom prst="roundRect">
                        <a:avLst/>
                      </a:prstGeom>
                      <a:noFill/>
                      <a:ln w="3175" cap="flat" cmpd="sng" algn="ctr">
                        <a:solidFill>
                          <a:schemeClr val="tx2"/>
                        </a:solidFill>
                        <a:prstDash val="sysDot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defTabSz="816377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IE" sz="2700" kern="0" dirty="0">
                          <a:solidFill>
                            <a:prstClr val="white"/>
                          </a:solidFill>
                          <a:latin typeface="Calibri"/>
                          <a:cs typeface="+mn-cs"/>
                        </a:endParaRPr>
                      </a:p>
                    </p:txBody>
                  </p:sp>
                  <p:pic>
                    <p:nvPicPr>
                      <p:cNvPr id="28729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491" y="4841503"/>
                        <a:ext cx="407917" cy="377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28719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56781" y="5289863"/>
                      <a:ext cx="1433880" cy="1255712"/>
                      <a:chOff x="1922853" y="4728946"/>
                      <a:chExt cx="1132705" cy="1043615"/>
                    </a:xfrm>
                  </p:grpSpPr>
                  <p:sp>
                    <p:nvSpPr>
                      <p:cNvPr id="36" name="Rectangle 35"/>
                      <p:cNvSpPr/>
                      <p:nvPr/>
                    </p:nvSpPr>
                    <p:spPr bwMode="auto">
                      <a:xfrm>
                        <a:off x="2179769" y="5301255"/>
                        <a:ext cx="615694" cy="325814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19050" cap="flat" cmpd="sng" algn="ctr">
                        <a:solidFill>
                          <a:schemeClr val="tx2"/>
                        </a:solidFill>
                        <a:prstDash val="solid"/>
                      </a:ln>
                      <a:effectLst/>
                    </p:spPr>
                    <p:txBody>
                      <a:bodyPr lIns="108850" tIns="54425" rIns="108850" bIns="54425" anchor="ctr"/>
                      <a:lstStyle/>
                      <a:p>
                        <a:pPr algn="r" defTabSz="816377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IE" sz="900" b="1" kern="0" dirty="0">
                            <a:solidFill>
                              <a:schemeClr val="tx2"/>
                            </a:solidFill>
                            <a:latin typeface="Calibri"/>
                            <a:cs typeface="+mn-cs"/>
                          </a:rPr>
                          <a:t>PSC</a:t>
                        </a:r>
                      </a:p>
                    </p:txBody>
                  </p:sp>
                  <p:sp>
                    <p:nvSpPr>
                      <p:cNvPr id="34" name="Rounded Rectangle 33"/>
                      <p:cNvSpPr/>
                      <p:nvPr/>
                    </p:nvSpPr>
                    <p:spPr bwMode="auto">
                      <a:xfrm>
                        <a:off x="1922708" y="4730093"/>
                        <a:ext cx="1133578" cy="1042074"/>
                      </a:xfrm>
                      <a:prstGeom prst="roundRect">
                        <a:avLst/>
                      </a:prstGeom>
                      <a:noFill/>
                      <a:ln w="3175" cap="flat" cmpd="sng" algn="ctr">
                        <a:solidFill>
                          <a:schemeClr val="tx2"/>
                        </a:solidFill>
                        <a:prstDash val="sysDot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defTabSz="816377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IE" sz="2700" kern="0" dirty="0">
                          <a:solidFill>
                            <a:prstClr val="white"/>
                          </a:solidFill>
                          <a:latin typeface="Calibri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720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51448" y="5282214"/>
                      <a:ext cx="1455738" cy="1255712"/>
                      <a:chOff x="851448" y="5282214"/>
                      <a:chExt cx="1455738" cy="1255712"/>
                    </a:xfrm>
                  </p:grpSpPr>
                  <p:sp>
                    <p:nvSpPr>
                      <p:cNvPr id="26" name="Rounded Rectangle 25"/>
                      <p:cNvSpPr/>
                      <p:nvPr/>
                    </p:nvSpPr>
                    <p:spPr bwMode="auto">
                      <a:xfrm>
                        <a:off x="851754" y="5283308"/>
                        <a:ext cx="1455621" cy="1253858"/>
                      </a:xfrm>
                      <a:prstGeom prst="roundRect">
                        <a:avLst/>
                      </a:prstGeom>
                      <a:noFill/>
                      <a:ln w="3175" cap="flat" cmpd="sng" algn="ctr">
                        <a:solidFill>
                          <a:schemeClr val="tx2"/>
                        </a:solidFill>
                        <a:prstDash val="sysDot"/>
                      </a:ln>
                      <a:effectLst/>
                    </p:spPr>
                    <p:txBody>
                      <a:bodyPr anchor="ctr"/>
                      <a:lstStyle/>
                      <a:p>
                        <a:pPr algn="ctr" defTabSz="816377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IE" sz="2700" kern="0" dirty="0">
                          <a:solidFill>
                            <a:prstClr val="white"/>
                          </a:solidFill>
                          <a:latin typeface="Calibri"/>
                          <a:cs typeface="+mn-cs"/>
                        </a:endParaRPr>
                      </a:p>
                    </p:txBody>
                  </p:sp>
                  <p:sp>
                    <p:nvSpPr>
                      <p:cNvPr id="29" name="Rectangle 28"/>
                      <p:cNvSpPr/>
                      <p:nvPr/>
                    </p:nvSpPr>
                    <p:spPr bwMode="auto">
                      <a:xfrm>
                        <a:off x="940647" y="5992770"/>
                        <a:ext cx="1038142" cy="365047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19050" cap="flat" cmpd="sng" algn="ctr">
                        <a:solidFill>
                          <a:schemeClr val="tx2"/>
                        </a:solidFill>
                        <a:prstDash val="solid"/>
                      </a:ln>
                      <a:effectLst/>
                    </p:spPr>
                    <p:txBody>
                      <a:bodyPr lIns="108850" tIns="54425" rIns="108850" bIns="54425" anchor="ctr"/>
                      <a:lstStyle/>
                      <a:p>
                        <a:pPr algn="r" defTabSz="816377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IE" sz="800" b="1" kern="0" dirty="0">
                            <a:solidFill>
                              <a:schemeClr val="tx2"/>
                            </a:solidFill>
                            <a:latin typeface="Calibri"/>
                            <a:cs typeface="+mn-cs"/>
                          </a:rPr>
                          <a:t>PPSN</a:t>
                        </a:r>
                      </a:p>
                      <a:p>
                        <a:pPr algn="r" defTabSz="816377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IE" sz="800" b="1" kern="0" dirty="0">
                            <a:solidFill>
                              <a:schemeClr val="tx2"/>
                            </a:solidFill>
                            <a:latin typeface="Calibri"/>
                            <a:cs typeface="+mn-cs"/>
                          </a:rPr>
                          <a:t>PSI</a:t>
                        </a:r>
                      </a:p>
                    </p:txBody>
                  </p:sp>
                  <p:pic>
                    <p:nvPicPr>
                      <p:cNvPr id="79" name="Picture 78"/>
                      <p:cNvPicPr>
                        <a:picLocks noChangeAspect="1"/>
                      </p:cNvPicPr>
                      <p:nvPr/>
                    </p:nvPicPr>
                    <p:blipFill>
                      <a:blip r:embed="rId10">
                        <a:duotone>
                          <a:schemeClr val="accent6">
                            <a:shade val="45000"/>
                            <a:satMod val="135000"/>
                          </a:schemeClr>
                          <a:prstClr val="white"/>
                        </a:duotone>
                      </a:blip>
                      <a:stretch>
                        <a:fillRect/>
                      </a:stretch>
                    </p:blipFill>
                    <p:spPr>
                      <a:xfrm>
                        <a:off x="1073829" y="6053531"/>
                        <a:ext cx="313661" cy="226533"/>
                      </a:xfrm>
                      <a:prstGeom prst="rect">
                        <a:avLst/>
                      </a:prstGeom>
                      <a:ln>
                        <a:solidFill>
                          <a:schemeClr val="tx2"/>
                        </a:solidFill>
                      </a:ln>
                    </p:spPr>
                  </p:pic>
                  <p:pic>
                    <p:nvPicPr>
                      <p:cNvPr id="28724" name="Picture 84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100" y="5559608"/>
                        <a:ext cx="730234" cy="213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28707" name="Group 98"/>
              <p:cNvGrpSpPr>
                <a:grpSpLocks/>
              </p:cNvGrpSpPr>
              <p:nvPr/>
            </p:nvGrpSpPr>
            <p:grpSpPr bwMode="auto">
              <a:xfrm>
                <a:off x="4148183" y="4358745"/>
                <a:ext cx="1052971" cy="471575"/>
                <a:chOff x="2049197" y="4774697"/>
                <a:chExt cx="1052971" cy="471575"/>
              </a:xfrm>
            </p:grpSpPr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6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lum bright="20000" contrast="40000"/>
                </a:blip>
                <a:stretch>
                  <a:fillRect/>
                </a:stretch>
              </p:blipFill>
              <p:spPr>
                <a:xfrm>
                  <a:off x="2049197" y="4839872"/>
                  <a:ext cx="955758" cy="406400"/>
                </a:xfrm>
                <a:prstGeom prst="rect">
                  <a:avLst/>
                </a:prstGeom>
                <a:noFill/>
              </p:spPr>
            </p:pic>
            <p:sp>
              <p:nvSpPr>
                <p:cNvPr id="101" name="Rectangle 100"/>
                <p:cNvSpPr/>
                <p:nvPr/>
              </p:nvSpPr>
              <p:spPr>
                <a:xfrm>
                  <a:off x="2095775" y="4774697"/>
                  <a:ext cx="1006393" cy="451309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defTabSz="81557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IE" altLang="en-US" sz="800" kern="0" dirty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Validate</a:t>
                  </a:r>
                  <a:r>
                    <a:rPr lang="en-IE" altLang="en-US" sz="800" b="1" kern="0" dirty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 </a:t>
                  </a:r>
                  <a:r>
                    <a:rPr lang="en-IE" altLang="en-US" sz="800" kern="0" dirty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PSC </a:t>
                  </a:r>
                </a:p>
              </p:txBody>
            </p:sp>
          </p:grpSp>
          <p:grpSp>
            <p:nvGrpSpPr>
              <p:cNvPr id="28708" name="Group 75"/>
              <p:cNvGrpSpPr>
                <a:grpSpLocks/>
              </p:cNvGrpSpPr>
              <p:nvPr/>
            </p:nvGrpSpPr>
            <p:grpSpPr bwMode="auto">
              <a:xfrm>
                <a:off x="5651857" y="4672410"/>
                <a:ext cx="1004806" cy="467831"/>
                <a:chOff x="2024671" y="4778441"/>
                <a:chExt cx="1004806" cy="467831"/>
              </a:xfrm>
            </p:grpSpPr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6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lum bright="20000" contrast="40000"/>
                </a:blip>
                <a:stretch>
                  <a:fillRect/>
                </a:stretch>
              </p:blipFill>
              <p:spPr>
                <a:xfrm>
                  <a:off x="2049196" y="4839872"/>
                  <a:ext cx="955758" cy="406400"/>
                </a:xfrm>
                <a:prstGeom prst="rect">
                  <a:avLst/>
                </a:prstGeom>
                <a:noFill/>
              </p:spPr>
            </p:pic>
            <p:sp>
              <p:nvSpPr>
                <p:cNvPr id="78" name="Rectangle 77"/>
                <p:cNvSpPr/>
                <p:nvPr/>
              </p:nvSpPr>
              <p:spPr>
                <a:xfrm>
                  <a:off x="2024671" y="4778441"/>
                  <a:ext cx="1004806" cy="451308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defTabSz="815579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IE" altLang="en-US" sz="800" kern="0" dirty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Validate</a:t>
                  </a:r>
                  <a:r>
                    <a:rPr lang="en-IE" altLang="en-US" sz="800" b="1" kern="0" dirty="0">
                      <a:solidFill>
                        <a:schemeClr val="bg1"/>
                      </a:solidFill>
                      <a:latin typeface="+mn-lt"/>
                      <a:cs typeface="+mn-cs"/>
                    </a:rPr>
                    <a:t> Code</a:t>
                  </a:r>
                  <a:endParaRPr lang="en-IE" altLang="en-US" sz="800" kern="0" dirty="0">
                    <a:solidFill>
                      <a:schemeClr val="bg1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pic>
          <p:nvPicPr>
            <p:cNvPr id="28692" name="Picture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221" y="4050468"/>
              <a:ext cx="730234" cy="213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91331" y="4679136"/>
              <a:ext cx="313661" cy="226533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92775" y="4701014"/>
              <a:ext cx="313661" cy="226533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59297" y="4769328"/>
              <a:ext cx="313661" cy="226533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1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23601" y="4690853"/>
              <a:ext cx="245122" cy="339400"/>
            </a:xfrm>
            <a:prstGeom prst="rect">
              <a:avLst/>
            </a:prstGeom>
          </p:spPr>
        </p:pic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49" y="955878"/>
            <a:ext cx="952918" cy="1292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03" y="995261"/>
            <a:ext cx="1418515" cy="1028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11" y="1433915"/>
            <a:ext cx="2700338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31" y="1219200"/>
            <a:ext cx="2686050" cy="3586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370285" y="221456"/>
            <a:ext cx="8387953" cy="352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2100" dirty="0">
                <a:ea typeface="+mj-ea"/>
              </a:rPr>
              <a:t>Responsive Design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0285" y="491728"/>
            <a:ext cx="8387953" cy="727472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GB" sz="1500" dirty="0"/>
              <a:t>Mobile, Tablet and Web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>
              <a:defRPr/>
            </a:pPr>
            <a:fld id="{2B56E584-0913-4158-A072-EFC140987750}" type="slidenum">
              <a:rPr lang="en-GB" sz="900">
                <a:solidFill>
                  <a:schemeClr val="tx1">
                    <a:tint val="75000"/>
                  </a:schemeClr>
                </a:solidFill>
              </a:rPr>
              <a:pPr algn="l">
                <a:defRPr/>
              </a:pPr>
              <a:t>14</a:t>
            </a:fld>
            <a:endParaRPr lang="en-GB" sz="9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66" y="2566987"/>
            <a:ext cx="1893094" cy="2576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66" y="0"/>
            <a:ext cx="1893094" cy="256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4" y="1041551"/>
            <a:ext cx="2693194" cy="3579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370285" y="221456"/>
            <a:ext cx="8387953" cy="352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2100" dirty="0">
                <a:ea typeface="+mj-ea"/>
              </a:rPr>
              <a:t>Responsive Design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0285" y="573882"/>
            <a:ext cx="8387953" cy="727472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GB" sz="1500" dirty="0"/>
              <a:t>Mobile, Tablet and Web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>
              <a:defRPr/>
            </a:pPr>
            <a:fld id="{2B56E584-0913-4158-A072-EFC140987750}" type="slidenum">
              <a:rPr lang="en-GB" sz="900">
                <a:solidFill>
                  <a:schemeClr val="tx1">
                    <a:tint val="75000"/>
                  </a:schemeClr>
                </a:solidFill>
              </a:rPr>
              <a:pPr algn="l">
                <a:defRPr/>
              </a:pPr>
              <a:t>15</a:t>
            </a:fld>
            <a:endParaRPr lang="en-GB" sz="9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594804"/>
            <a:ext cx="2815988" cy="157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5" y="1657350"/>
            <a:ext cx="2839500" cy="165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\\welfare.irlgov.ie\shares\FRDIRWIN7_D\daraghoconnor\My Documents\My Pictures\home_graphic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876" y="2424576"/>
            <a:ext cx="3235058" cy="216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49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370285" y="221456"/>
            <a:ext cx="8387953" cy="352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2100" dirty="0" smtClean="0">
                <a:ea typeface="+mj-ea"/>
              </a:rPr>
              <a:t>Relying parties</a:t>
            </a:r>
            <a:endParaRPr lang="en-GB" altLang="en-US" sz="2100" dirty="0">
              <a:ea typeface="+mj-e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0285" y="573882"/>
            <a:ext cx="8387953" cy="727472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GB" sz="1500" dirty="0"/>
              <a:t>MyWelfare for </a:t>
            </a:r>
            <a:r>
              <a:rPr lang="en-GB" sz="1500" dirty="0" smtClean="0"/>
              <a:t>Citizens, Revenue MyAccount &amp; Job Ireland</a:t>
            </a:r>
            <a:endParaRPr lang="en-GB" sz="1500" dirty="0"/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>
              <a:defRPr/>
            </a:pPr>
            <a:fld id="{5D43B21B-9B0A-4068-ADA3-FA3B89F940CF}" type="slidenum">
              <a:rPr lang="en-GB" sz="900">
                <a:solidFill>
                  <a:schemeClr val="tx1">
                    <a:tint val="75000"/>
                  </a:schemeClr>
                </a:solidFill>
              </a:rPr>
              <a:pPr algn="l">
                <a:defRPr/>
              </a:pPr>
              <a:t>16</a:t>
            </a:fld>
            <a:endParaRPr lang="en-GB" sz="9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8914" name="Picture 1" descr="cid:image001.png@01D26D81.735B55A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92" y="1070774"/>
            <a:ext cx="3962906" cy="30849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3" y="1377405"/>
            <a:ext cx="4196383" cy="2471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0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0285" y="221456"/>
            <a:ext cx="8387953" cy="352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</a:rPr>
              <a:t>Technology</a:t>
            </a:r>
            <a:endParaRPr lang="en-GB" dirty="0">
              <a:ea typeface="+mj-e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0285" y="573882"/>
            <a:ext cx="8387953" cy="727472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GB" dirty="0" smtClean="0">
                <a:latin typeface="Ubuntu Light"/>
              </a:rPr>
              <a:t>Open Standards</a:t>
            </a:r>
          </a:p>
        </p:txBody>
      </p:sp>
      <p:sp>
        <p:nvSpPr>
          <p:cNvPr id="31748" name="Slide Number Placeholder 1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557213" indent="-214313">
              <a:defRPr>
                <a:solidFill>
                  <a:schemeClr val="tx1"/>
                </a:solidFill>
                <a:latin typeface="Frutiger Next Pro Light"/>
              </a:defRPr>
            </a:lvl2pPr>
            <a:lvl3pPr marL="857250" indent="-171450">
              <a:defRPr>
                <a:solidFill>
                  <a:schemeClr val="tx1"/>
                </a:solidFill>
                <a:latin typeface="Frutiger Next Pro Light"/>
              </a:defRPr>
            </a:lvl3pPr>
            <a:lvl4pPr marL="1200150" indent="-171450">
              <a:defRPr>
                <a:solidFill>
                  <a:schemeClr val="tx1"/>
                </a:solidFill>
                <a:latin typeface="Frutiger Next Pro Light"/>
              </a:defRPr>
            </a:lvl4pPr>
            <a:lvl5pPr marL="1543050" indent="-171450">
              <a:defRPr>
                <a:solidFill>
                  <a:schemeClr val="tx1"/>
                </a:solidFill>
                <a:latin typeface="Frutiger Next Pro Light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3D882D-78C2-47A6-AC2F-0746A527F2AE}" type="slidenum">
              <a:rPr lang="en-GB" altLang="en-US">
                <a:solidFill>
                  <a:schemeClr val="tx2"/>
                </a:solidFill>
                <a:latin typeface="Ubuntu Light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>
              <a:solidFill>
                <a:schemeClr val="tx2"/>
              </a:solidFill>
              <a:latin typeface="Ubuntu Light" charset="0"/>
            </a:endParaRPr>
          </a:p>
        </p:txBody>
      </p:sp>
      <p:grpSp>
        <p:nvGrpSpPr>
          <p:cNvPr id="31749" name="Group 2"/>
          <p:cNvGrpSpPr>
            <a:grpSpLocks/>
          </p:cNvGrpSpPr>
          <p:nvPr/>
        </p:nvGrpSpPr>
        <p:grpSpPr bwMode="auto">
          <a:xfrm>
            <a:off x="296466" y="1056085"/>
            <a:ext cx="8443913" cy="2950369"/>
            <a:chOff x="393700" y="1447800"/>
            <a:chExt cx="8355013" cy="3588508"/>
          </a:xfrm>
        </p:grpSpPr>
        <p:grpSp>
          <p:nvGrpSpPr>
            <p:cNvPr id="31753" name="Group 16"/>
            <p:cNvGrpSpPr>
              <a:grpSpLocks/>
            </p:cNvGrpSpPr>
            <p:nvPr/>
          </p:nvGrpSpPr>
          <p:grpSpPr bwMode="auto">
            <a:xfrm>
              <a:off x="393700" y="1447800"/>
              <a:ext cx="3997325" cy="1524000"/>
              <a:chOff x="393698" y="1376361"/>
              <a:chExt cx="3997326" cy="2530511"/>
            </a:xfrm>
          </p:grpSpPr>
          <p:sp>
            <p:nvSpPr>
              <p:cNvPr id="10" name="Text Box 10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93698" y="1376361"/>
                <a:ext cx="3997259" cy="48091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36000" tIns="36000" rIns="36000" bIns="36000" anchor="ctr" anchorCtr="1"/>
              <a:lstStyle>
                <a:lvl1pPr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719742" eaLnBrk="1" hangingPunct="1">
                  <a:defRPr/>
                </a:pPr>
                <a:r>
                  <a:rPr lang="en-US" sz="1100" b="1" kern="0" dirty="0">
                    <a:solidFill>
                      <a:prstClr val="white"/>
                    </a:solidFill>
                    <a:latin typeface="Ubuntu Light"/>
                  </a:rPr>
                  <a:t>Technology</a:t>
                </a:r>
              </a:p>
            </p:txBody>
          </p:sp>
          <p:sp>
            <p:nvSpPr>
              <p:cNvPr id="11" name="Text Placeholder 5"/>
              <p:cNvSpPr txBox="1">
                <a:spLocks/>
              </p:cNvSpPr>
              <p:nvPr/>
            </p:nvSpPr>
            <p:spPr bwMode="auto">
              <a:xfrm>
                <a:off x="393698" y="1857273"/>
                <a:ext cx="3997259" cy="2048686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91440" bIns="91440"/>
              <a:lstStyle>
                <a:lvl1pPr marL="342900" indent="-3429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173038" indent="-173038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130103" lvl="1" indent="-130103" defTabSz="719742" eaLnBrk="1" hangingPunct="1">
                  <a:spcAft>
                    <a:spcPts val="451"/>
                  </a:spcAft>
                  <a:buFont typeface="Arial" charset="0"/>
                  <a:buChar char="•"/>
                  <a:defRPr/>
                </a:pPr>
                <a:r>
                  <a:rPr lang="en-US" sz="1100" kern="0" dirty="0">
                    <a:solidFill>
                      <a:srgbClr val="313131"/>
                    </a:solidFill>
                    <a:latin typeface="Ubuntu Light"/>
                  </a:rPr>
                  <a:t>Using a cloud based SaaS identity platform as a scalable multi-tenant policy engine (Microsoft Azure AD)</a:t>
                </a:r>
              </a:p>
              <a:p>
                <a:pPr marL="130103" lvl="1" indent="-130103" defTabSz="719742" eaLnBrk="1" hangingPunct="1">
                  <a:spcAft>
                    <a:spcPts val="451"/>
                  </a:spcAft>
                  <a:buFont typeface="Arial" charset="0"/>
                  <a:buChar char="•"/>
                  <a:defRPr/>
                </a:pPr>
                <a:r>
                  <a:rPr lang="en-US" sz="1100" kern="0" dirty="0">
                    <a:solidFill>
                      <a:srgbClr val="313131"/>
                    </a:solidFill>
                    <a:latin typeface="Ubuntu Light"/>
                  </a:rPr>
                  <a:t>Identity proofing components integrated using Open ID Connect built on Microsoft technology</a:t>
                </a:r>
              </a:p>
            </p:txBody>
          </p:sp>
        </p:grpSp>
        <p:grpSp>
          <p:nvGrpSpPr>
            <p:cNvPr id="31754" name="Group 19"/>
            <p:cNvGrpSpPr>
              <a:grpSpLocks/>
            </p:cNvGrpSpPr>
            <p:nvPr/>
          </p:nvGrpSpPr>
          <p:grpSpPr bwMode="auto">
            <a:xfrm>
              <a:off x="4751388" y="1447800"/>
              <a:ext cx="3997325" cy="1524000"/>
              <a:chOff x="393698" y="1376359"/>
              <a:chExt cx="3997326" cy="2530514"/>
            </a:xfrm>
          </p:grpSpPr>
          <p:sp>
            <p:nvSpPr>
              <p:cNvPr id="14" name="Text Box 10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93764" y="1376359"/>
                <a:ext cx="3997260" cy="48091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36000" tIns="36000" rIns="36000" bIns="36000" anchor="ctr" anchorCtr="1"/>
              <a:lstStyle>
                <a:lvl1pPr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719742" eaLnBrk="1" hangingPunct="1">
                  <a:defRPr/>
                </a:pPr>
                <a:r>
                  <a:rPr lang="en-US" sz="1100" b="1" kern="0" dirty="0">
                    <a:solidFill>
                      <a:prstClr val="white"/>
                    </a:solidFill>
                    <a:latin typeface="Ubuntu Light"/>
                  </a:rPr>
                  <a:t>Open Standards</a:t>
                </a:r>
              </a:p>
            </p:txBody>
          </p:sp>
          <p:sp>
            <p:nvSpPr>
              <p:cNvPr id="15" name="Text Placeholder 5"/>
              <p:cNvSpPr txBox="1">
                <a:spLocks/>
              </p:cNvSpPr>
              <p:nvPr/>
            </p:nvSpPr>
            <p:spPr bwMode="auto">
              <a:xfrm>
                <a:off x="393764" y="1857272"/>
                <a:ext cx="3997260" cy="2048688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91440" bIns="91440"/>
              <a:lstStyle>
                <a:lvl1pPr marL="342900" indent="-3429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173038" indent="-173038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130103" lvl="1" indent="-130103" defTabSz="719742" eaLnBrk="1" hangingPunct="1">
                  <a:spcAft>
                    <a:spcPts val="451"/>
                  </a:spcAft>
                  <a:buFont typeface="Arial" charset="0"/>
                  <a:buChar char="•"/>
                  <a:defRPr/>
                </a:pPr>
                <a:r>
                  <a:rPr lang="en-US" sz="1100" kern="0" dirty="0">
                    <a:solidFill>
                      <a:srgbClr val="313131"/>
                    </a:solidFill>
                    <a:latin typeface="Ubuntu Light"/>
                  </a:rPr>
                  <a:t>Open ID Connect (OAuth 2.0)</a:t>
                </a:r>
              </a:p>
              <a:p>
                <a:pPr marL="130103" lvl="1" indent="-130103" defTabSz="719742" eaLnBrk="1" hangingPunct="1">
                  <a:spcAft>
                    <a:spcPts val="451"/>
                  </a:spcAft>
                  <a:buFont typeface="Arial" charset="0"/>
                  <a:buChar char="•"/>
                  <a:defRPr/>
                </a:pPr>
                <a:r>
                  <a:rPr lang="en-US" sz="1100" kern="0" dirty="0">
                    <a:solidFill>
                      <a:srgbClr val="313131"/>
                    </a:solidFill>
                    <a:latin typeface="Ubuntu Light"/>
                  </a:rPr>
                  <a:t>Leveraging international standards such as GPG (UK) and NIST (US) to develop a flexible, modular solution  (RA, CSP, RP)</a:t>
                </a:r>
              </a:p>
            </p:txBody>
          </p:sp>
        </p:grpSp>
        <p:grpSp>
          <p:nvGrpSpPr>
            <p:cNvPr id="31755" name="Group 8"/>
            <p:cNvGrpSpPr>
              <a:grpSpLocks/>
            </p:cNvGrpSpPr>
            <p:nvPr/>
          </p:nvGrpSpPr>
          <p:grpSpPr bwMode="auto">
            <a:xfrm>
              <a:off x="393700" y="3121494"/>
              <a:ext cx="3997325" cy="1810546"/>
              <a:chOff x="393698" y="1498393"/>
              <a:chExt cx="3997326" cy="3006307"/>
            </a:xfrm>
          </p:grpSpPr>
          <p:sp>
            <p:nvSpPr>
              <p:cNvPr id="17" name="Text Box 10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93698" y="1498997"/>
                <a:ext cx="3997259" cy="4761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36000" tIns="36000" rIns="36000" bIns="36000" anchor="ctr" anchorCtr="1"/>
              <a:lstStyle>
                <a:lvl1pPr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719742" eaLnBrk="1" hangingPunct="1">
                  <a:defRPr/>
                </a:pPr>
                <a:r>
                  <a:rPr lang="en-US" sz="1100" b="1" kern="0" dirty="0">
                    <a:solidFill>
                      <a:prstClr val="white"/>
                    </a:solidFill>
                    <a:latin typeface="Ubuntu Light"/>
                  </a:rPr>
                  <a:t>Process</a:t>
                </a:r>
              </a:p>
            </p:txBody>
          </p:sp>
          <p:sp>
            <p:nvSpPr>
              <p:cNvPr id="18" name="Text Placeholder 5"/>
              <p:cNvSpPr txBox="1">
                <a:spLocks/>
              </p:cNvSpPr>
              <p:nvPr/>
            </p:nvSpPr>
            <p:spPr bwMode="auto">
              <a:xfrm>
                <a:off x="393698" y="1975101"/>
                <a:ext cx="3997259" cy="2529602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91440" bIns="91440"/>
              <a:lstStyle>
                <a:lvl1pPr marL="342900" indent="-3429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173038" indent="-173038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130103" lvl="1" indent="-130103" defTabSz="719742" eaLnBrk="1" hangingPunct="1">
                  <a:spcAft>
                    <a:spcPts val="451"/>
                  </a:spcAft>
                  <a:buFont typeface="Arial" charset="0"/>
                  <a:buChar char="•"/>
                  <a:defRPr/>
                </a:pPr>
                <a:r>
                  <a:rPr lang="en-US" sz="1100" kern="0" dirty="0">
                    <a:solidFill>
                      <a:srgbClr val="313131"/>
                    </a:solidFill>
                    <a:latin typeface="Ubuntu Light"/>
                  </a:rPr>
                  <a:t>Identity proofing and verification using PSI , PSC </a:t>
                </a:r>
              </a:p>
              <a:p>
                <a:pPr marL="130103" lvl="1" indent="-130103" defTabSz="719742" eaLnBrk="1" hangingPunct="1">
                  <a:spcAft>
                    <a:spcPts val="451"/>
                  </a:spcAft>
                  <a:buFont typeface="Arial" charset="0"/>
                  <a:buChar char="•"/>
                  <a:defRPr/>
                </a:pPr>
                <a:r>
                  <a:rPr lang="en-US" sz="1100" kern="0" dirty="0">
                    <a:solidFill>
                      <a:srgbClr val="313131"/>
                    </a:solidFill>
                    <a:latin typeface="Ubuntu Light"/>
                  </a:rPr>
                  <a:t>Flexible model to incorporate any business processes specific to other organisations</a:t>
                </a:r>
              </a:p>
              <a:p>
                <a:pPr marL="130103" lvl="1" indent="-130103" defTabSz="719742" eaLnBrk="1" hangingPunct="1">
                  <a:spcAft>
                    <a:spcPts val="451"/>
                  </a:spcAft>
                  <a:buFont typeface="Arial" charset="0"/>
                  <a:buChar char="•"/>
                  <a:defRPr/>
                </a:pPr>
                <a:r>
                  <a:rPr lang="en-US" sz="1100" kern="0" dirty="0">
                    <a:solidFill>
                      <a:srgbClr val="313131"/>
                    </a:solidFill>
                    <a:latin typeface="Ubuntu Light"/>
                  </a:rPr>
                  <a:t>Policy based approach allows for custom user journeys for both registration and login depending on the relying parties requirements</a:t>
                </a:r>
              </a:p>
            </p:txBody>
          </p:sp>
        </p:grpSp>
        <p:grpSp>
          <p:nvGrpSpPr>
            <p:cNvPr id="31756" name="Group 25"/>
            <p:cNvGrpSpPr>
              <a:grpSpLocks/>
            </p:cNvGrpSpPr>
            <p:nvPr/>
          </p:nvGrpSpPr>
          <p:grpSpPr bwMode="auto">
            <a:xfrm>
              <a:off x="4741487" y="3121858"/>
              <a:ext cx="4007226" cy="1914450"/>
              <a:chOff x="383797" y="1498997"/>
              <a:chExt cx="4007227" cy="3178834"/>
            </a:xfrm>
          </p:grpSpPr>
          <p:sp>
            <p:nvSpPr>
              <p:cNvPr id="20" name="Text Box 10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93764" y="1498997"/>
                <a:ext cx="3997260" cy="47610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 type="none" w="sm" len="med"/>
                  </a14:hiddenLine>
                </a:ext>
              </a:extLst>
            </p:spPr>
            <p:txBody>
              <a:bodyPr lIns="36000" tIns="36000" rIns="36000" bIns="36000" anchor="ctr" anchorCtr="1"/>
              <a:lstStyle>
                <a:lvl1pPr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719742" eaLnBrk="1" hangingPunct="1">
                  <a:defRPr/>
                </a:pPr>
                <a:r>
                  <a:rPr lang="en-US" sz="1100" b="1" kern="0" dirty="0">
                    <a:solidFill>
                      <a:prstClr val="white"/>
                    </a:solidFill>
                    <a:latin typeface="Ubuntu Light"/>
                  </a:rPr>
                  <a:t>Channel Strategy</a:t>
                </a:r>
              </a:p>
            </p:txBody>
          </p:sp>
          <p:sp>
            <p:nvSpPr>
              <p:cNvPr id="21" name="Text Placeholder 5"/>
              <p:cNvSpPr txBox="1">
                <a:spLocks/>
              </p:cNvSpPr>
              <p:nvPr/>
            </p:nvSpPr>
            <p:spPr bwMode="auto">
              <a:xfrm>
                <a:off x="383797" y="2148230"/>
                <a:ext cx="3997260" cy="2529601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tIns="91440" bIns="91440"/>
              <a:lstStyle>
                <a:lvl1pPr marL="342900" indent="-3429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173038" indent="-173038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572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130103" lvl="1" indent="-130103" defTabSz="719742" eaLnBrk="1" hangingPunct="1">
                  <a:spcAft>
                    <a:spcPts val="451"/>
                  </a:spcAft>
                  <a:buFont typeface="Arial" charset="0"/>
                  <a:buChar char="•"/>
                  <a:defRPr/>
                </a:pPr>
                <a:r>
                  <a:rPr lang="en-US" sz="1100" kern="0" dirty="0">
                    <a:solidFill>
                      <a:srgbClr val="313131"/>
                    </a:solidFill>
                    <a:latin typeface="Ubuntu Light"/>
                  </a:rPr>
                  <a:t>Provisioning an IAM solution as a key enabler for the delivery of consistent citizen online services </a:t>
                </a:r>
              </a:p>
              <a:p>
                <a:pPr marL="130103" lvl="1" indent="-130103" defTabSz="719742" eaLnBrk="1" hangingPunct="1">
                  <a:spcAft>
                    <a:spcPts val="451"/>
                  </a:spcAft>
                  <a:buFont typeface="Arial" charset="0"/>
                  <a:buChar char="•"/>
                  <a:defRPr/>
                </a:pPr>
                <a:r>
                  <a:rPr lang="en-US" sz="1100" kern="0" dirty="0">
                    <a:solidFill>
                      <a:srgbClr val="313131"/>
                    </a:solidFill>
                    <a:latin typeface="Ubuntu Light"/>
                  </a:rPr>
                  <a:t>Delivering a solution capable of being extended to other </a:t>
                </a:r>
                <a:r>
                  <a:rPr lang="en-US" sz="1100" kern="0">
                    <a:solidFill>
                      <a:srgbClr val="313131"/>
                    </a:solidFill>
                    <a:latin typeface="Ubuntu Light"/>
                  </a:rPr>
                  <a:t>channels </a:t>
                </a:r>
                <a:r>
                  <a:rPr lang="en-US" sz="1100" kern="0" smtClean="0">
                    <a:solidFill>
                      <a:srgbClr val="313131"/>
                    </a:solidFill>
                    <a:latin typeface="Ubuntu Light"/>
                  </a:rPr>
                  <a:t> types  </a:t>
                </a:r>
                <a:endParaRPr lang="en-US" sz="1100" kern="0" dirty="0">
                  <a:solidFill>
                    <a:srgbClr val="313131"/>
                  </a:solidFill>
                  <a:latin typeface="Ubuntu Light"/>
                </a:endParaRPr>
              </a:p>
            </p:txBody>
          </p:sp>
        </p:grpSp>
      </p:grp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042" y="4087151"/>
            <a:ext cx="1408510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4006454"/>
            <a:ext cx="1137047" cy="7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98" y="4143111"/>
            <a:ext cx="1193006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93" y="4061223"/>
            <a:ext cx="897664" cy="64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\\welfare.irlgov.ie\shares\FRDIRWIN7_D\daraghoconnor\My Documents\My Pictures\oauth-2-sm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36" y="4095701"/>
            <a:ext cx="713356" cy="6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sz="quarter" idx="10"/>
          </p:nvPr>
        </p:nvSpPr>
        <p:spPr>
          <a:xfrm>
            <a:off x="383381" y="585788"/>
            <a:ext cx="7449741" cy="997744"/>
          </a:xfrm>
        </p:spPr>
        <p:txBody>
          <a:bodyPr/>
          <a:lstStyle/>
          <a:p>
            <a:r>
              <a:rPr lang="en-US" altLang="en-US" sz="3000" b="0" dirty="0" smtClean="0">
                <a:latin typeface="Ubuntu Light" charset="0"/>
                <a:ea typeface="Ubuntu Light" charset="0"/>
                <a:cs typeface="Ubuntu Light" charset="0"/>
              </a:rPr>
              <a:t>Questions? </a:t>
            </a:r>
            <a:endParaRPr lang="en-US" altLang="en-US" sz="3000" b="0" dirty="0">
              <a:latin typeface="Ubuntu Light" charset="0"/>
              <a:ea typeface="Ubuntu Light" charset="0"/>
              <a:cs typeface="Ubuntu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3381" y="1583531"/>
            <a:ext cx="7449741" cy="644129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en-US" sz="2700" dirty="0">
                <a:solidFill>
                  <a:schemeClr val="bg1"/>
                </a:solidFill>
                <a:ea typeface="+mn-ea"/>
              </a:rPr>
              <a:t>Contact us</a:t>
            </a:r>
            <a:endParaRPr lang="en-US" sz="1500" dirty="0">
              <a:solidFill>
                <a:schemeClr val="bg1"/>
              </a:solidFill>
              <a:ea typeface="+mn-ea"/>
            </a:endParaRPr>
          </a:p>
          <a:p>
            <a:pPr fontAlgn="auto">
              <a:spcAft>
                <a:spcPts val="0"/>
              </a:spcAft>
              <a:buClr>
                <a:srgbClr val="92D400"/>
              </a:buClr>
              <a:defRPr/>
            </a:pPr>
            <a:r>
              <a:rPr lang="en-US" sz="2400" dirty="0">
                <a:solidFill>
                  <a:srgbClr val="EB8107"/>
                </a:solidFill>
                <a:ea typeface="+mn-ea"/>
                <a:cs typeface="Arial"/>
              </a:rPr>
              <a:t>www.mygovid.ie</a:t>
            </a:r>
            <a:br>
              <a:rPr lang="en-US" sz="2400" dirty="0">
                <a:solidFill>
                  <a:srgbClr val="EB8107"/>
                </a:solidFill>
                <a:ea typeface="+mn-ea"/>
                <a:cs typeface="Arial"/>
              </a:rPr>
            </a:br>
            <a:endParaRPr lang="en-US" sz="2400" dirty="0">
              <a:solidFill>
                <a:schemeClr val="accent5"/>
              </a:solidFill>
              <a:ea typeface="+mn-ea"/>
            </a:endParaRPr>
          </a:p>
        </p:txBody>
      </p:sp>
      <p:sp>
        <p:nvSpPr>
          <p:cNvPr id="32772" name="Content Placeholder 5"/>
          <p:cNvSpPr>
            <a:spLocks noGrp="1"/>
          </p:cNvSpPr>
          <p:nvPr>
            <p:ph sz="quarter" idx="14"/>
          </p:nvPr>
        </p:nvSpPr>
        <p:spPr>
          <a:xfrm>
            <a:off x="2409826" y="3646885"/>
            <a:ext cx="1907381" cy="233363"/>
          </a:xfrm>
        </p:spPr>
        <p:txBody>
          <a:bodyPr/>
          <a:lstStyle/>
          <a:p>
            <a:r>
              <a:rPr lang="en-US" altLang="en-US" sz="1500">
                <a:latin typeface="Ubuntu" charset="0"/>
                <a:cs typeface="Ubuntu" charset="0"/>
              </a:rPr>
              <a:t>Daragh O’Connor</a:t>
            </a:r>
          </a:p>
        </p:txBody>
      </p:sp>
      <p:sp>
        <p:nvSpPr>
          <p:cNvPr id="32773" name="Content Placeholder 6"/>
          <p:cNvSpPr>
            <a:spLocks noGrp="1"/>
          </p:cNvSpPr>
          <p:nvPr>
            <p:ph sz="quarter" idx="15"/>
          </p:nvPr>
        </p:nvSpPr>
        <p:spPr>
          <a:xfrm>
            <a:off x="2409826" y="3880248"/>
            <a:ext cx="2831306" cy="311944"/>
          </a:xfrm>
        </p:spPr>
        <p:txBody>
          <a:bodyPr/>
          <a:lstStyle/>
          <a:p>
            <a:r>
              <a:rPr lang="en-US" altLang="en-US" sz="1500">
                <a:latin typeface="Ubuntu" charset="0"/>
                <a:cs typeface="Ubuntu" charset="0"/>
              </a:rPr>
              <a:t>daragh.oconnor@welfare.ie</a:t>
            </a:r>
            <a:endParaRPr lang="en-US" altLang="en-US" sz="1200">
              <a:latin typeface="Ubuntu" charset="0"/>
              <a:cs typeface="Ubuntu" charset="0"/>
            </a:endParaRPr>
          </a:p>
        </p:txBody>
      </p:sp>
      <p:sp>
        <p:nvSpPr>
          <p:cNvPr id="32774" name="Content Placeholder 6"/>
          <p:cNvSpPr>
            <a:spLocks noGrp="1"/>
          </p:cNvSpPr>
          <p:nvPr>
            <p:ph sz="quarter" idx="15"/>
          </p:nvPr>
        </p:nvSpPr>
        <p:spPr>
          <a:xfrm>
            <a:off x="5625704" y="3890962"/>
            <a:ext cx="2831306" cy="310754"/>
          </a:xfrm>
        </p:spPr>
        <p:txBody>
          <a:bodyPr/>
          <a:lstStyle/>
          <a:p>
            <a:r>
              <a:rPr lang="en-US" altLang="en-US" sz="1500">
                <a:latin typeface="Ubuntu" charset="0"/>
                <a:cs typeface="Ubuntu" charset="0"/>
              </a:rPr>
              <a:t>sean.gaffney@welfare.ie</a:t>
            </a:r>
            <a:endParaRPr lang="en-US" altLang="en-US" sz="1200">
              <a:latin typeface="Ubuntu" charset="0"/>
              <a:cs typeface="Ubuntu" charset="0"/>
            </a:endParaRPr>
          </a:p>
        </p:txBody>
      </p:sp>
      <p:sp>
        <p:nvSpPr>
          <p:cNvPr id="32775" name="Content Placeholder 5"/>
          <p:cNvSpPr>
            <a:spLocks noGrp="1"/>
          </p:cNvSpPr>
          <p:nvPr>
            <p:ph sz="quarter" idx="14"/>
          </p:nvPr>
        </p:nvSpPr>
        <p:spPr>
          <a:xfrm>
            <a:off x="5625704" y="3671887"/>
            <a:ext cx="1907381" cy="233363"/>
          </a:xfrm>
        </p:spPr>
        <p:txBody>
          <a:bodyPr/>
          <a:lstStyle/>
          <a:p>
            <a:r>
              <a:rPr lang="en-US" altLang="en-US" sz="1500">
                <a:latin typeface="Ubuntu" charset="0"/>
                <a:cs typeface="Ubuntu" charset="0"/>
              </a:rPr>
              <a:t>Sean Gaffney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55006" y="675085"/>
            <a:ext cx="6940154" cy="4145756"/>
          </a:xfrm>
        </p:spPr>
        <p:txBody>
          <a:bodyPr/>
          <a:lstStyle/>
          <a:p>
            <a:endParaRPr lang="en-IE" altLang="en-US" sz="2100" dirty="0"/>
          </a:p>
          <a:p>
            <a:r>
              <a:rPr lang="en-IE" altLang="en-US" sz="2100" dirty="0">
                <a:latin typeface="Ubuntu" charset="0"/>
                <a:ea typeface="Ubuntu" charset="0"/>
                <a:cs typeface="Ubuntu" charset="0"/>
              </a:rPr>
              <a:t>Standard Authentication Framework Environment (SAFE)</a:t>
            </a:r>
          </a:p>
          <a:p>
            <a:endParaRPr lang="en-US" altLang="en-US" sz="1200" dirty="0">
              <a:latin typeface="Ubuntu" charset="0"/>
              <a:ea typeface="Ubuntu" charset="0"/>
              <a:cs typeface="Ubuntu" charset="0"/>
            </a:endParaRPr>
          </a:p>
          <a:p>
            <a:r>
              <a:rPr lang="en-US" altLang="en-US" sz="2100" dirty="0">
                <a:latin typeface="Ubuntu" charset="0"/>
                <a:ea typeface="Ubuntu" charset="0"/>
                <a:cs typeface="Ubuntu" charset="0"/>
              </a:rPr>
              <a:t>Public Service Identity</a:t>
            </a:r>
          </a:p>
          <a:p>
            <a:endParaRPr lang="en-IE" altLang="en-US" sz="3300" dirty="0">
              <a:latin typeface="Ubuntu" charset="0"/>
              <a:ea typeface="Ubuntu" charset="0"/>
              <a:cs typeface="Ubuntu" charset="0"/>
            </a:endParaRPr>
          </a:p>
          <a:p>
            <a:r>
              <a:rPr lang="en-IE" altLang="en-US" sz="2100" dirty="0">
                <a:latin typeface="Ubuntu" charset="0"/>
                <a:ea typeface="Ubuntu" charset="0"/>
                <a:cs typeface="Ubuntu" charset="0"/>
              </a:rPr>
              <a:t>Public Service Card</a:t>
            </a:r>
          </a:p>
          <a:p>
            <a:endParaRPr lang="en-IE" altLang="en-US" sz="3600" dirty="0">
              <a:latin typeface="Ubuntu" charset="0"/>
              <a:ea typeface="Ubuntu" charset="0"/>
              <a:cs typeface="Ubuntu" charset="0"/>
            </a:endParaRPr>
          </a:p>
          <a:p>
            <a:r>
              <a:rPr lang="en-IE" altLang="en-US" sz="2100" dirty="0">
                <a:latin typeface="Ubuntu" charset="0"/>
                <a:ea typeface="Ubuntu" charset="0"/>
                <a:cs typeface="Ubuntu" charset="0"/>
              </a:rPr>
              <a:t>MyGovID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7662" y="96441"/>
            <a:ext cx="8339138" cy="72509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IE" dirty="0" smtClean="0">
                <a:ea typeface="+mj-ea"/>
              </a:rPr>
              <a:t/>
            </a:r>
            <a:br>
              <a:rPr lang="en-IE" dirty="0" smtClean="0">
                <a:ea typeface="+mj-ea"/>
              </a:rPr>
            </a:br>
            <a:r>
              <a:rPr lang="en-IE" dirty="0" smtClean="0">
                <a:ea typeface="+mj-ea"/>
              </a:rPr>
              <a:t>Topics</a:t>
            </a:r>
            <a:endParaRPr lang="en-IE" dirty="0">
              <a:ea typeface="+mj-ea"/>
            </a:endParaRPr>
          </a:p>
        </p:txBody>
      </p:sp>
      <p:grpSp>
        <p:nvGrpSpPr>
          <p:cNvPr id="18436" name="Group 18"/>
          <p:cNvGrpSpPr>
            <a:grpSpLocks/>
          </p:cNvGrpSpPr>
          <p:nvPr/>
        </p:nvGrpSpPr>
        <p:grpSpPr bwMode="auto">
          <a:xfrm>
            <a:off x="369094" y="807244"/>
            <a:ext cx="1076325" cy="929879"/>
            <a:chOff x="464024" y="899697"/>
            <a:chExt cx="1269995" cy="12403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20000" contrast="40000"/>
            </a:blip>
            <a:stretch>
              <a:fillRect/>
            </a:stretch>
          </p:blipFill>
          <p:spPr>
            <a:xfrm>
              <a:off x="866188" y="1277427"/>
              <a:ext cx="465665" cy="468577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464024" y="899697"/>
              <a:ext cx="1269995" cy="1240352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437" name="Group 14"/>
          <p:cNvGrpSpPr>
            <a:grpSpLocks/>
          </p:cNvGrpSpPr>
          <p:nvPr/>
        </p:nvGrpSpPr>
        <p:grpSpPr bwMode="auto">
          <a:xfrm>
            <a:off x="390525" y="2824163"/>
            <a:ext cx="1054894" cy="931069"/>
            <a:chOff x="677610" y="5049875"/>
            <a:chExt cx="1269995" cy="12403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20000" contrast="40000"/>
            </a:blip>
            <a:stretch>
              <a:fillRect/>
            </a:stretch>
          </p:blipFill>
          <p:spPr>
            <a:xfrm>
              <a:off x="1079195" y="5504951"/>
              <a:ext cx="457200" cy="330200"/>
            </a:xfrm>
            <a:prstGeom prst="rect">
              <a:avLst/>
            </a:prstGeom>
            <a:noFill/>
          </p:spPr>
        </p:pic>
        <p:sp>
          <p:nvSpPr>
            <p:cNvPr id="10" name="Oval 9"/>
            <p:cNvSpPr/>
            <p:nvPr/>
          </p:nvSpPr>
          <p:spPr>
            <a:xfrm>
              <a:off x="677610" y="5049875"/>
              <a:ext cx="1269995" cy="1240352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438" name="Group 11"/>
          <p:cNvGrpSpPr>
            <a:grpSpLocks/>
          </p:cNvGrpSpPr>
          <p:nvPr/>
        </p:nvGrpSpPr>
        <p:grpSpPr bwMode="auto">
          <a:xfrm>
            <a:off x="390525" y="1806179"/>
            <a:ext cx="1054894" cy="929878"/>
            <a:chOff x="7148803" y="1507052"/>
            <a:chExt cx="1143000" cy="1143000"/>
          </a:xfrm>
        </p:grpSpPr>
        <p:sp>
          <p:nvSpPr>
            <p:cNvPr id="13" name="Oval 12"/>
            <p:cNvSpPr/>
            <p:nvPr/>
          </p:nvSpPr>
          <p:spPr>
            <a:xfrm>
              <a:off x="7148803" y="1507052"/>
              <a:ext cx="1143000" cy="1143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20000" contrast="40000"/>
            </a:blip>
            <a:stretch>
              <a:fillRect/>
            </a:stretch>
          </p:blipFill>
          <p:spPr>
            <a:xfrm>
              <a:off x="7504403" y="1862652"/>
              <a:ext cx="431800" cy="431800"/>
            </a:xfrm>
            <a:prstGeom prst="rect">
              <a:avLst/>
            </a:prstGeom>
            <a:noFill/>
          </p:spPr>
        </p:pic>
      </p:grpSp>
      <p:grpSp>
        <p:nvGrpSpPr>
          <p:cNvPr id="18439" name="Group 15"/>
          <p:cNvGrpSpPr>
            <a:grpSpLocks/>
          </p:cNvGrpSpPr>
          <p:nvPr/>
        </p:nvGrpSpPr>
        <p:grpSpPr bwMode="auto">
          <a:xfrm>
            <a:off x="390525" y="3890962"/>
            <a:ext cx="1054894" cy="929879"/>
            <a:chOff x="6571793" y="1456544"/>
            <a:chExt cx="1560756" cy="1517036"/>
          </a:xfrm>
        </p:grpSpPr>
        <p:sp>
          <p:nvSpPr>
            <p:cNvPr id="17" name="Oval 16"/>
            <p:cNvSpPr/>
            <p:nvPr/>
          </p:nvSpPr>
          <p:spPr>
            <a:xfrm>
              <a:off x="6571793" y="1456544"/>
              <a:ext cx="1560756" cy="1517036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20000" contrast="40000"/>
            </a:blip>
            <a:stretch>
              <a:fillRect/>
            </a:stretch>
          </p:blipFill>
          <p:spPr>
            <a:xfrm>
              <a:off x="7081310" y="1894408"/>
              <a:ext cx="541721" cy="6587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IE" dirty="0" smtClean="0">
                <a:ea typeface="+mj-ea"/>
              </a:rPr>
              <a:t>SAFE Principles</a:t>
            </a:r>
            <a:endParaRPr lang="en-IE" dirty="0">
              <a:ea typeface="+mj-ea"/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83381" y="1168004"/>
            <a:ext cx="8382000" cy="3439715"/>
          </a:xfrm>
        </p:spPr>
        <p:txBody>
          <a:bodyPr/>
          <a:lstStyle/>
          <a:p>
            <a:r>
              <a:rPr lang="en-IE" altLang="en-US" sz="2300" dirty="0">
                <a:latin typeface="Ubuntu" charset="0"/>
                <a:ea typeface="Ubuntu" charset="0"/>
                <a:cs typeface="Ubuntu" charset="0"/>
              </a:rPr>
              <a:t>Standard Authentication Framework Environment</a:t>
            </a:r>
          </a:p>
          <a:p>
            <a:r>
              <a:rPr lang="en-IE" altLang="en-US" sz="2300" dirty="0">
                <a:latin typeface="Ubuntu" charset="0"/>
                <a:ea typeface="Ubuntu" charset="0"/>
                <a:cs typeface="Ubuntu" charset="0"/>
              </a:rPr>
              <a:t>Rules based standards for establishing and authenticating identity</a:t>
            </a:r>
          </a:p>
          <a:p>
            <a:r>
              <a:rPr lang="en-IE" altLang="en-US" sz="2300" dirty="0">
                <a:latin typeface="Ubuntu" charset="0"/>
                <a:ea typeface="Ubuntu" charset="0"/>
                <a:cs typeface="Ubuntu" charset="0"/>
              </a:rPr>
              <a:t>Varying levels of assurance of an identity</a:t>
            </a:r>
          </a:p>
          <a:p>
            <a:pPr lvl="1"/>
            <a:r>
              <a:rPr lang="en-IE" altLang="en-US" sz="2000" dirty="0">
                <a:latin typeface="Ubuntu" charset="0"/>
                <a:ea typeface="Ubuntu" charset="0"/>
                <a:cs typeface="Ubuntu" charset="0"/>
              </a:rPr>
              <a:t>SAFE Level 0 = No assurance; </a:t>
            </a:r>
          </a:p>
          <a:p>
            <a:pPr lvl="1"/>
            <a:r>
              <a:rPr lang="en-IE" altLang="en-US" sz="2000" dirty="0">
                <a:latin typeface="Ubuntu" charset="0"/>
                <a:ea typeface="Ubuntu" charset="0"/>
                <a:cs typeface="Ubuntu" charset="0"/>
              </a:rPr>
              <a:t>SAFE Level 1 = Balance of probabilities; </a:t>
            </a:r>
          </a:p>
          <a:p>
            <a:pPr lvl="1"/>
            <a:r>
              <a:rPr lang="en-IE" altLang="en-US" sz="2000" b="1" dirty="0">
                <a:latin typeface="Ubuntu" charset="0"/>
                <a:ea typeface="Ubuntu" charset="0"/>
                <a:cs typeface="Ubuntu" charset="0"/>
              </a:rPr>
              <a:t>SAFE Level 2 provides a substantial assurance</a:t>
            </a:r>
          </a:p>
          <a:p>
            <a:pPr lvl="1"/>
            <a:r>
              <a:rPr lang="en-IE" altLang="en-US" sz="2000" dirty="0">
                <a:latin typeface="Ubuntu" charset="0"/>
                <a:ea typeface="Ubuntu" charset="0"/>
                <a:cs typeface="Ubuntu" charset="0"/>
              </a:rPr>
              <a:t>SAFE Level 3 = Beyond reasonable doubt</a:t>
            </a:r>
          </a:p>
          <a:p>
            <a:r>
              <a:rPr lang="en-IE" altLang="en-US" sz="2300" dirty="0">
                <a:latin typeface="Ubuntu" charset="0"/>
                <a:ea typeface="Ubuntu" charset="0"/>
                <a:cs typeface="Ubuntu" charset="0"/>
              </a:rPr>
              <a:t>Facilitate access to public service across multiple channels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753" y="442913"/>
            <a:ext cx="7233047" cy="72509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300" dirty="0">
                <a:solidFill>
                  <a:srgbClr val="0D6992"/>
                </a:solidFill>
                <a:ea typeface="+mj-ea"/>
              </a:rPr>
              <a:t>SAFE Registration</a:t>
            </a:r>
            <a:endParaRPr lang="en-IE" dirty="0">
              <a:ea typeface="+mj-ea"/>
            </a:endParaRPr>
          </a:p>
        </p:txBody>
      </p:sp>
      <p:sp>
        <p:nvSpPr>
          <p:cNvPr id="2048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83382" y="1473994"/>
            <a:ext cx="8303419" cy="3508772"/>
          </a:xfrm>
        </p:spPr>
        <p:txBody>
          <a:bodyPr/>
          <a:lstStyle/>
          <a:p>
            <a:r>
              <a:rPr lang="en-IE" altLang="en-US" sz="2400" dirty="0">
                <a:latin typeface="Ubuntu Light" charset="0"/>
                <a:ea typeface="Ubuntu Light" charset="0"/>
                <a:cs typeface="Ubuntu Light" charset="0"/>
              </a:rPr>
              <a:t>Based primarily on a </a:t>
            </a:r>
            <a:r>
              <a:rPr lang="en-IE" altLang="en-US" sz="2400" b="1" dirty="0">
                <a:latin typeface="Ubuntu Light" charset="0"/>
                <a:ea typeface="Ubuntu Light" charset="0"/>
                <a:cs typeface="Ubuntu Light" charset="0"/>
              </a:rPr>
              <a:t>face-to-face</a:t>
            </a:r>
            <a:r>
              <a:rPr lang="en-IE" altLang="en-US" sz="2400" dirty="0">
                <a:latin typeface="Ubuntu Light" charset="0"/>
                <a:ea typeface="Ubuntu Light" charset="0"/>
                <a:cs typeface="Ubuntu Light" charset="0"/>
              </a:rPr>
              <a:t> identity registration</a:t>
            </a:r>
          </a:p>
          <a:p>
            <a:pPr lvl="1"/>
            <a:r>
              <a:rPr lang="en-IE" altLang="en-US" sz="2100" dirty="0" smtClean="0">
                <a:latin typeface="Ubuntu Light" charset="0"/>
                <a:ea typeface="Ubuntu Light" charset="0"/>
                <a:cs typeface="Ubuntu Light" charset="0"/>
              </a:rPr>
              <a:t>verification </a:t>
            </a:r>
            <a:r>
              <a:rPr lang="en-IE" altLang="en-US" sz="2100" dirty="0">
                <a:latin typeface="Ubuntu Light" charset="0"/>
                <a:ea typeface="Ubuntu Light" charset="0"/>
                <a:cs typeface="Ubuntu Light" charset="0"/>
              </a:rPr>
              <a:t>of identity data already held by the Department through documentary and database checks </a:t>
            </a:r>
            <a:endParaRPr lang="en-IE" altLang="en-US" sz="2100" dirty="0" smtClean="0">
              <a:latin typeface="Ubuntu Light" charset="0"/>
              <a:ea typeface="Ubuntu Light" charset="0"/>
              <a:cs typeface="Ubuntu Light" charset="0"/>
            </a:endParaRPr>
          </a:p>
          <a:p>
            <a:pPr lvl="1"/>
            <a:r>
              <a:rPr lang="en-IE" altLang="en-US" sz="2100" dirty="0">
                <a:latin typeface="Ubuntu Light" charset="0"/>
                <a:ea typeface="Ubuntu Light" charset="0"/>
                <a:cs typeface="Ubuntu Light" charset="0"/>
              </a:rPr>
              <a:t>capture of photograph and signature </a:t>
            </a:r>
          </a:p>
          <a:p>
            <a:pPr lvl="1"/>
            <a:r>
              <a:rPr lang="en-IE" altLang="en-US" sz="2100" dirty="0">
                <a:latin typeface="Ubuntu Light" charset="0"/>
                <a:ea typeface="Ubuntu Light" charset="0"/>
                <a:cs typeface="Ubuntu Light" charset="0"/>
              </a:rPr>
              <a:t>facial image matching</a:t>
            </a:r>
            <a:r>
              <a:rPr lang="en-IE" altLang="en-US" sz="2400" dirty="0">
                <a:latin typeface="Ubuntu Light" charset="0"/>
                <a:ea typeface="Ubuntu Light" charset="0"/>
                <a:cs typeface="Ubuntu Light" charset="0"/>
              </a:rPr>
              <a:t>  </a:t>
            </a:r>
          </a:p>
          <a:p>
            <a:pPr lvl="1"/>
            <a:r>
              <a:rPr lang="en-IE" altLang="en-US" sz="2100" dirty="0">
                <a:latin typeface="Ubuntu Light" charset="0"/>
                <a:ea typeface="Ubuntu Light" charset="0"/>
                <a:cs typeface="Ubuntu Light" charset="0"/>
              </a:rPr>
              <a:t>expanded to capture and verify mobile phone number</a:t>
            </a:r>
            <a:endParaRPr lang="en-IE" altLang="en-US" sz="2400" dirty="0">
              <a:latin typeface="Ubuntu Light" charset="0"/>
              <a:ea typeface="Ubuntu Light" charset="0"/>
              <a:cs typeface="Ubuntu Light" charset="0"/>
            </a:endParaRPr>
          </a:p>
          <a:p>
            <a:r>
              <a:rPr lang="en-IE" altLang="en-US" sz="2400" dirty="0">
                <a:latin typeface="Ubuntu Light" charset="0"/>
                <a:ea typeface="Ubuntu Light" charset="0"/>
                <a:cs typeface="Ubuntu Light" charset="0"/>
              </a:rPr>
              <a:t>Issue Public Services Card incorporating the captured photograph and signature</a:t>
            </a:r>
          </a:p>
          <a:p>
            <a:endParaRPr lang="en-IE" altLang="en-US" sz="2400" dirty="0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501254" y="236935"/>
            <a:ext cx="952500" cy="931069"/>
            <a:chOff x="601320" y="1507053"/>
            <a:chExt cx="1143000" cy="1143000"/>
          </a:xfrm>
        </p:grpSpPr>
        <p:sp>
          <p:nvSpPr>
            <p:cNvPr id="6" name="Oval 5"/>
            <p:cNvSpPr/>
            <p:nvPr/>
          </p:nvSpPr>
          <p:spPr>
            <a:xfrm>
              <a:off x="601320" y="1507053"/>
              <a:ext cx="1143000" cy="1143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20000" contrast="40000"/>
            </a:blip>
            <a:stretch>
              <a:fillRect/>
            </a:stretch>
          </p:blipFill>
          <p:spPr>
            <a:xfrm>
              <a:off x="967602" y="1862653"/>
              <a:ext cx="419100" cy="431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650" y="257175"/>
            <a:ext cx="8715375" cy="5619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ea typeface="+mj-ea"/>
              </a:rPr>
              <a:t>SAFE Programme - Benefits</a:t>
            </a:r>
          </a:p>
        </p:txBody>
      </p:sp>
      <p:sp>
        <p:nvSpPr>
          <p:cNvPr id="21507" name="Text Placeholder 5"/>
          <p:cNvSpPr txBox="1">
            <a:spLocks/>
          </p:cNvSpPr>
          <p:nvPr/>
        </p:nvSpPr>
        <p:spPr bwMode="auto">
          <a:xfrm>
            <a:off x="5439967" y="1238250"/>
            <a:ext cx="3820715" cy="28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8580" bIns="0"/>
          <a:lstStyle>
            <a:lvl1pPr>
              <a:spcBef>
                <a:spcPts val="10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1800" b="1">
                <a:solidFill>
                  <a:srgbClr val="EB8107"/>
                </a:solidFill>
                <a:latin typeface="Ubuntu" charset="0"/>
                <a:ea typeface="Ubuntu" charset="0"/>
                <a:cs typeface="Ubuntu" charset="0"/>
              </a:rPr>
              <a:t>Public Service Identity</a:t>
            </a: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4866085" y="1699022"/>
            <a:ext cx="3820715" cy="2462213"/>
          </a:xfrm>
          <a:prstGeom prst="rect">
            <a:avLst/>
          </a:prstGeom>
        </p:spPr>
        <p:txBody>
          <a:bodyPr lIns="0" tIns="0" rIns="6858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Wingdings" charset="2"/>
              <a:buChar char="§"/>
              <a:defRPr sz="2000"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Wingdings" charset="2"/>
              <a:buChar char="§"/>
              <a:defRPr sz="1800"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Wingdings" charset="2"/>
              <a:buChar char="§"/>
              <a:defRPr sz="1600"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Wingdings" charset="2"/>
              <a:buChar char="§"/>
              <a:defRPr sz="1400"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Wingdings" charset="2"/>
              <a:buChar char="§"/>
              <a:defRPr sz="1400"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B8107"/>
              </a:buClr>
              <a:defRPr/>
            </a:pPr>
            <a:r>
              <a:rPr lang="en-US" sz="1800" dirty="0">
                <a:solidFill>
                  <a:srgbClr val="0D6992"/>
                </a:solidFill>
                <a:latin typeface="Ubuntu Light"/>
                <a:cs typeface="Ubuntu Light"/>
              </a:rPr>
              <a:t>PPSN/PSI key enabler for Public Services </a:t>
            </a:r>
          </a:p>
          <a:p>
            <a:pPr fontAlgn="auto">
              <a:spcAft>
                <a:spcPts val="0"/>
              </a:spcAft>
              <a:buClr>
                <a:srgbClr val="EB8107"/>
              </a:buClr>
              <a:defRPr/>
            </a:pPr>
            <a:r>
              <a:rPr lang="en-US" sz="1800" b="1" dirty="0">
                <a:solidFill>
                  <a:srgbClr val="0D6992"/>
                </a:solidFill>
                <a:latin typeface="Ubuntu Light"/>
                <a:cs typeface="Ubuntu Light"/>
              </a:rPr>
              <a:t>Data collected &amp; verified</a:t>
            </a:r>
          </a:p>
          <a:p>
            <a:pPr fontAlgn="auto">
              <a:spcAft>
                <a:spcPts val="0"/>
              </a:spcAft>
              <a:buClr>
                <a:srgbClr val="EB8107"/>
              </a:buClr>
              <a:defRPr/>
            </a:pPr>
            <a:r>
              <a:rPr lang="en-US" sz="1800" dirty="0">
                <a:solidFill>
                  <a:srgbClr val="0D6992"/>
                </a:solidFill>
                <a:latin typeface="Ubuntu Light"/>
                <a:cs typeface="Ubuntu Light"/>
              </a:rPr>
              <a:t>Identity with substantial level of assurance [SAFE Level 2]</a:t>
            </a:r>
          </a:p>
          <a:p>
            <a:pPr fontAlgn="auto">
              <a:spcAft>
                <a:spcPts val="0"/>
              </a:spcAft>
              <a:buClr>
                <a:srgbClr val="EB8107"/>
              </a:buClr>
              <a:defRPr/>
            </a:pPr>
            <a:r>
              <a:rPr lang="en-US" sz="1800" dirty="0">
                <a:solidFill>
                  <a:srgbClr val="0D6992"/>
                </a:solidFill>
                <a:latin typeface="Ubuntu Light"/>
                <a:cs typeface="Ubuntu Light"/>
              </a:rPr>
              <a:t>Single Customer View (SCV)</a:t>
            </a:r>
          </a:p>
          <a:p>
            <a:pPr fontAlgn="auto">
              <a:spcAft>
                <a:spcPts val="0"/>
              </a:spcAft>
              <a:buClr>
                <a:srgbClr val="EB8107"/>
              </a:buClr>
              <a:defRPr/>
            </a:pPr>
            <a:r>
              <a:rPr lang="en-US" sz="1800" dirty="0">
                <a:solidFill>
                  <a:srgbClr val="0D6992"/>
                </a:solidFill>
                <a:latin typeface="Ubuntu Light"/>
                <a:cs typeface="Ubuntu Light"/>
              </a:rPr>
              <a:t>Integrated Government services</a:t>
            </a:r>
          </a:p>
          <a:p>
            <a:pPr fontAlgn="auto">
              <a:spcAft>
                <a:spcPts val="0"/>
              </a:spcAft>
              <a:buClr>
                <a:srgbClr val="EB8107"/>
              </a:buClr>
              <a:defRPr/>
            </a:pPr>
            <a:r>
              <a:rPr lang="en-US" sz="1800" dirty="0">
                <a:solidFill>
                  <a:srgbClr val="0D6992"/>
                </a:solidFill>
                <a:latin typeface="Ubuntu Light"/>
                <a:cs typeface="Ubuntu Light"/>
              </a:rPr>
              <a:t>Data Sharing – Revenue; SOLAS; SUSI; HSE; LA’s etc. </a:t>
            </a:r>
          </a:p>
          <a:p>
            <a:pPr marL="0" indent="0" fontAlgn="auto">
              <a:spcAft>
                <a:spcPts val="0"/>
              </a:spcAft>
              <a:buClr>
                <a:srgbClr val="EB8107"/>
              </a:buClr>
              <a:buNone/>
              <a:defRPr/>
            </a:pPr>
            <a:endParaRPr lang="en-US" sz="1400" dirty="0">
              <a:solidFill>
                <a:srgbClr val="0D6992"/>
              </a:solidFill>
              <a:latin typeface="Ubuntu Light"/>
              <a:cs typeface="Ubuntu Light"/>
            </a:endParaRPr>
          </a:p>
          <a:p>
            <a:pPr marL="0" indent="0" fontAlgn="auto">
              <a:spcAft>
                <a:spcPts val="0"/>
              </a:spcAft>
              <a:buClr>
                <a:srgbClr val="EB8107"/>
              </a:buClr>
              <a:buNone/>
              <a:defRPr/>
            </a:pPr>
            <a:endParaRPr lang="en-US" sz="1100" dirty="0">
              <a:solidFill>
                <a:srgbClr val="0D6992"/>
              </a:solidFill>
              <a:latin typeface="Ubuntu Light"/>
              <a:cs typeface="Ubuntu Light"/>
            </a:endParaRPr>
          </a:p>
        </p:txBody>
      </p:sp>
      <p:sp>
        <p:nvSpPr>
          <p:cNvPr id="21509" name="Text Placeholder 1"/>
          <p:cNvSpPr txBox="1">
            <a:spLocks/>
          </p:cNvSpPr>
          <p:nvPr/>
        </p:nvSpPr>
        <p:spPr bwMode="auto">
          <a:xfrm>
            <a:off x="1020367" y="1276350"/>
            <a:ext cx="2621756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8580" bIns="0"/>
          <a:lstStyle>
            <a:lvl1pPr>
              <a:spcBef>
                <a:spcPts val="10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1800" b="1">
                <a:solidFill>
                  <a:srgbClr val="EB8107"/>
                </a:solidFill>
                <a:latin typeface="Ubuntu" charset="0"/>
                <a:ea typeface="Ubuntu" charset="0"/>
                <a:cs typeface="Ubuntu" charset="0"/>
              </a:rPr>
              <a:t>SAFE Registration</a:t>
            </a:r>
          </a:p>
        </p:txBody>
      </p:sp>
      <p:sp>
        <p:nvSpPr>
          <p:cNvPr id="21510" name="Text Placeholder 7"/>
          <p:cNvSpPr txBox="1">
            <a:spLocks/>
          </p:cNvSpPr>
          <p:nvPr/>
        </p:nvSpPr>
        <p:spPr bwMode="auto">
          <a:xfrm>
            <a:off x="373857" y="1699022"/>
            <a:ext cx="3823097" cy="266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8580" bIns="0"/>
          <a:lstStyle>
            <a:lvl1pPr marL="228600" indent="-228600">
              <a:spcBef>
                <a:spcPts val="10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IE" altLang="en-US" sz="180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Rules based standards</a:t>
            </a:r>
          </a:p>
          <a:p>
            <a:r>
              <a:rPr lang="en-IE" altLang="en-US" sz="180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Reduction in numbers who fraudulently claim to be someone else and in the potential for forgery</a:t>
            </a:r>
          </a:p>
          <a:p>
            <a:r>
              <a:rPr lang="en-IE" altLang="en-US" sz="180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Enhanced ability to detect fraud</a:t>
            </a:r>
          </a:p>
          <a:p>
            <a:r>
              <a:rPr lang="en-IE" altLang="en-US" sz="180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Facial image matching</a:t>
            </a:r>
          </a:p>
          <a:p>
            <a:r>
              <a:rPr lang="en-IE" altLang="en-US" sz="180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131 individuals referred for identity fraud investigation/ prosecution </a:t>
            </a:r>
          </a:p>
          <a:p>
            <a:r>
              <a:rPr lang="en-IE" altLang="en-US" sz="180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160 stations in 100 locations nationwide</a:t>
            </a:r>
          </a:p>
          <a:p>
            <a:endParaRPr lang="en-IE" altLang="en-US">
              <a:solidFill>
                <a:srgbClr val="0D6992"/>
              </a:solidFill>
              <a:latin typeface="Ubuntu Light" charset="0"/>
              <a:ea typeface="Ubuntu Light" charset="0"/>
              <a:cs typeface="Ubuntu Light" charset="0"/>
            </a:endParaRPr>
          </a:p>
          <a:p>
            <a:endParaRPr lang="en-IE" altLang="en-US">
              <a:solidFill>
                <a:srgbClr val="0D6992"/>
              </a:solidFill>
              <a:latin typeface="Ubuntu Light" charset="0"/>
              <a:ea typeface="Ubuntu Light" charset="0"/>
              <a:cs typeface="Ubuntu Light" charset="0"/>
            </a:endParaRPr>
          </a:p>
          <a:p>
            <a:endParaRPr lang="en-IE" altLang="en-US">
              <a:solidFill>
                <a:srgbClr val="0D6992"/>
              </a:solidFill>
              <a:latin typeface="Ubuntu Light" charset="0"/>
              <a:ea typeface="Ubuntu Light" charset="0"/>
              <a:cs typeface="Ubuntu Light" charset="0"/>
            </a:endParaRPr>
          </a:p>
        </p:txBody>
      </p:sp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558903"/>
            <a:ext cx="77509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\\welfare.irlgov.ie\shares\FRDIRWIN7_D\daraghoconnor\My Documents\My Pictures\buildtosh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719" y="4456510"/>
            <a:ext cx="539354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3" name="Group 35"/>
          <p:cNvGrpSpPr>
            <a:grpSpLocks/>
          </p:cNvGrpSpPr>
          <p:nvPr/>
        </p:nvGrpSpPr>
        <p:grpSpPr bwMode="auto">
          <a:xfrm>
            <a:off x="67866" y="634604"/>
            <a:ext cx="952500" cy="931069"/>
            <a:chOff x="601320" y="1507053"/>
            <a:chExt cx="1143000" cy="1143000"/>
          </a:xfrm>
        </p:grpSpPr>
        <p:sp>
          <p:nvSpPr>
            <p:cNvPr id="37" name="Oval 36"/>
            <p:cNvSpPr/>
            <p:nvPr/>
          </p:nvSpPr>
          <p:spPr>
            <a:xfrm>
              <a:off x="601320" y="1507053"/>
              <a:ext cx="1143000" cy="1143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20000" contrast="40000"/>
            </a:blip>
            <a:stretch>
              <a:fillRect/>
            </a:stretch>
          </p:blipFill>
          <p:spPr>
            <a:xfrm>
              <a:off x="967602" y="1862653"/>
              <a:ext cx="419100" cy="431800"/>
            </a:xfrm>
            <a:prstGeom prst="rect">
              <a:avLst/>
            </a:prstGeom>
            <a:noFill/>
          </p:spPr>
        </p:pic>
      </p:grpSp>
      <p:grpSp>
        <p:nvGrpSpPr>
          <p:cNvPr id="21514" name="Group 11"/>
          <p:cNvGrpSpPr>
            <a:grpSpLocks/>
          </p:cNvGrpSpPr>
          <p:nvPr/>
        </p:nvGrpSpPr>
        <p:grpSpPr bwMode="auto">
          <a:xfrm>
            <a:off x="4369594" y="634604"/>
            <a:ext cx="991791" cy="931069"/>
            <a:chOff x="7148803" y="1507052"/>
            <a:chExt cx="1143000" cy="1143000"/>
          </a:xfrm>
        </p:grpSpPr>
        <p:sp>
          <p:nvSpPr>
            <p:cNvPr id="45" name="Oval 44"/>
            <p:cNvSpPr/>
            <p:nvPr/>
          </p:nvSpPr>
          <p:spPr>
            <a:xfrm>
              <a:off x="7148803" y="1507052"/>
              <a:ext cx="1143000" cy="1143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20000" contrast="40000"/>
            </a:blip>
            <a:stretch>
              <a:fillRect/>
            </a:stretch>
          </p:blipFill>
          <p:spPr>
            <a:xfrm>
              <a:off x="7504403" y="1862652"/>
              <a:ext cx="431800" cy="431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278" y="296466"/>
            <a:ext cx="7223522" cy="8715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IE" sz="2700" dirty="0">
                <a:ea typeface="+mj-ea"/>
              </a:rPr>
              <a:t>Data on the public services card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83381" y="1168003"/>
            <a:ext cx="2658666" cy="2424113"/>
          </a:xfrm>
        </p:spPr>
        <p:txBody>
          <a:bodyPr/>
          <a:lstStyle/>
          <a:p>
            <a:r>
              <a:rPr lang="en-IE" altLang="en-US" smtClean="0"/>
              <a:t>Name</a:t>
            </a:r>
          </a:p>
          <a:p>
            <a:r>
              <a:rPr lang="en-IE" altLang="en-US" smtClean="0"/>
              <a:t>PPS number</a:t>
            </a:r>
          </a:p>
          <a:p>
            <a:r>
              <a:rPr lang="en-IE" altLang="en-US" smtClean="0"/>
              <a:t>Photograph</a:t>
            </a:r>
          </a:p>
          <a:p>
            <a:r>
              <a:rPr lang="en-IE" altLang="en-US" smtClean="0"/>
              <a:t>Signature</a:t>
            </a:r>
          </a:p>
          <a:p>
            <a:r>
              <a:rPr lang="en-IE" altLang="en-US" smtClean="0"/>
              <a:t>Card issue number</a:t>
            </a:r>
          </a:p>
          <a:p>
            <a:r>
              <a:rPr lang="en-IE" altLang="en-US" smtClean="0"/>
              <a:t>Expiry date</a:t>
            </a:r>
          </a:p>
          <a:p>
            <a:endParaRPr lang="en-IE" altLang="en-US" smtClean="0"/>
          </a:p>
          <a:p>
            <a:endParaRPr lang="en-IE" altLang="en-US" smtClean="0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394598" y="1659731"/>
            <a:ext cx="418266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endParaRPr lang="en-IE" altLang="en-US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19" y="1168004"/>
            <a:ext cx="2340769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560785" y="3454004"/>
            <a:ext cx="198953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IE" altLang="en-US" b="1"/>
              <a:t>*</a:t>
            </a:r>
            <a:r>
              <a:rPr lang="en-IE" altLang="en-US"/>
              <a:t>encoded on chip </a:t>
            </a:r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391716" y="4069556"/>
            <a:ext cx="5301853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IE" altLang="en-US"/>
              <a:t>The above data is part of the </a:t>
            </a:r>
            <a:r>
              <a:rPr lang="en-IE" altLang="en-US" b="1">
                <a:solidFill>
                  <a:srgbClr val="EB8107"/>
                </a:solidFill>
              </a:rPr>
              <a:t>Public Service Identity (PSI)</a:t>
            </a:r>
            <a:r>
              <a:rPr lang="en-IE" altLang="en-US"/>
              <a:t> dataset </a:t>
            </a:r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7" y="1178719"/>
            <a:ext cx="3929063" cy="241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537" name="Group 8"/>
          <p:cNvGrpSpPr>
            <a:grpSpLocks/>
          </p:cNvGrpSpPr>
          <p:nvPr/>
        </p:nvGrpSpPr>
        <p:grpSpPr bwMode="auto">
          <a:xfrm>
            <a:off x="381000" y="127398"/>
            <a:ext cx="991791" cy="929878"/>
            <a:chOff x="7148803" y="1507052"/>
            <a:chExt cx="1143000" cy="1143000"/>
          </a:xfrm>
        </p:grpSpPr>
        <p:sp>
          <p:nvSpPr>
            <p:cNvPr id="10" name="Oval 9"/>
            <p:cNvSpPr/>
            <p:nvPr/>
          </p:nvSpPr>
          <p:spPr>
            <a:xfrm>
              <a:off x="7148803" y="1507052"/>
              <a:ext cx="1143000" cy="1143000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20000" contrast="40000"/>
            </a:blip>
            <a:stretch>
              <a:fillRect/>
            </a:stretch>
          </p:blipFill>
          <p:spPr>
            <a:xfrm>
              <a:off x="7504403" y="1862652"/>
              <a:ext cx="431800" cy="431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650" y="257175"/>
            <a:ext cx="8715375" cy="5203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ea typeface="+mj-ea"/>
              </a:rPr>
              <a:t>SAFE Programme - Benefits</a:t>
            </a:r>
          </a:p>
        </p:txBody>
      </p:sp>
      <p:sp>
        <p:nvSpPr>
          <p:cNvPr id="23555" name="Text Placeholder 6"/>
          <p:cNvSpPr txBox="1">
            <a:spLocks/>
          </p:cNvSpPr>
          <p:nvPr/>
        </p:nvSpPr>
        <p:spPr bwMode="auto">
          <a:xfrm>
            <a:off x="5155407" y="1314450"/>
            <a:ext cx="3579019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8580" bIns="0"/>
          <a:lstStyle>
            <a:lvl1pPr>
              <a:spcBef>
                <a:spcPts val="10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1800" b="1">
                <a:solidFill>
                  <a:srgbClr val="EB8107"/>
                </a:solidFill>
                <a:latin typeface="Ubuntu" charset="0"/>
                <a:ea typeface="Ubuntu" charset="0"/>
                <a:cs typeface="Ubuntu" charset="0"/>
              </a:rPr>
              <a:t>Identity &amp; Access Management</a:t>
            </a:r>
          </a:p>
        </p:txBody>
      </p:sp>
      <p:sp>
        <p:nvSpPr>
          <p:cNvPr id="23556" name="Text Placeholder 7"/>
          <p:cNvSpPr txBox="1">
            <a:spLocks/>
          </p:cNvSpPr>
          <p:nvPr/>
        </p:nvSpPr>
        <p:spPr bwMode="auto">
          <a:xfrm>
            <a:off x="4706541" y="1789510"/>
            <a:ext cx="4027884" cy="26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8580" bIns="0"/>
          <a:lstStyle>
            <a:lvl1pPr marL="228600" indent="-228600">
              <a:spcBef>
                <a:spcPts val="10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IE" altLang="en-US" sz="1800" dirty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MyGovID</a:t>
            </a:r>
          </a:p>
          <a:p>
            <a:r>
              <a:rPr lang="en-IE" altLang="en-US" sz="1800" dirty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Trust Framework – available to all public bodies</a:t>
            </a:r>
          </a:p>
          <a:p>
            <a:r>
              <a:rPr lang="en-IE" altLang="en-US" sz="1800" dirty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Basic accounts - anonymous</a:t>
            </a:r>
          </a:p>
          <a:p>
            <a:r>
              <a:rPr lang="en-IE" altLang="en-US" sz="1800" dirty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Verified accounts - SAFE Level 2</a:t>
            </a:r>
          </a:p>
          <a:p>
            <a:r>
              <a:rPr lang="en-IE" altLang="en-US" sz="1800" dirty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150k accounts</a:t>
            </a:r>
          </a:p>
          <a:p>
            <a:r>
              <a:rPr lang="en-IE" altLang="en-US" sz="1800" dirty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Further data via SAFE API (</a:t>
            </a:r>
            <a:r>
              <a:rPr lang="en-IE" altLang="en-US" sz="1400" i="1" dirty="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subject to DP)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4258867" y="726282"/>
            <a:ext cx="896540" cy="859631"/>
            <a:chOff x="6571793" y="1456544"/>
            <a:chExt cx="1560756" cy="1517036"/>
          </a:xfrm>
        </p:grpSpPr>
        <p:sp>
          <p:nvSpPr>
            <p:cNvPr id="23" name="Oval 22"/>
            <p:cNvSpPr/>
            <p:nvPr/>
          </p:nvSpPr>
          <p:spPr>
            <a:xfrm>
              <a:off x="6571793" y="1456544"/>
              <a:ext cx="1560756" cy="1517036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20000" contrast="40000"/>
            </a:blip>
            <a:stretch>
              <a:fillRect/>
            </a:stretch>
          </p:blipFill>
          <p:spPr>
            <a:xfrm>
              <a:off x="7081310" y="1894408"/>
              <a:ext cx="541721" cy="658790"/>
            </a:xfrm>
            <a:prstGeom prst="rect">
              <a:avLst/>
            </a:prstGeom>
            <a:noFill/>
          </p:spPr>
        </p:pic>
      </p:grpSp>
      <p:sp>
        <p:nvSpPr>
          <p:cNvPr id="23558" name="Text Placeholder 3"/>
          <p:cNvSpPr txBox="1">
            <a:spLocks/>
          </p:cNvSpPr>
          <p:nvPr/>
        </p:nvSpPr>
        <p:spPr bwMode="auto">
          <a:xfrm>
            <a:off x="1200150" y="1314450"/>
            <a:ext cx="298013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8580" bIns="0"/>
          <a:lstStyle>
            <a:lvl1pPr>
              <a:spcBef>
                <a:spcPts val="10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1800" b="1">
                <a:solidFill>
                  <a:srgbClr val="EB8107"/>
                </a:solidFill>
                <a:latin typeface="Ubuntu" charset="0"/>
                <a:ea typeface="Ubuntu" charset="0"/>
                <a:cs typeface="Ubuntu" charset="0"/>
              </a:rPr>
              <a:t>Public Service Card</a:t>
            </a:r>
          </a:p>
          <a:p>
            <a:pPr>
              <a:buFont typeface="Arial" pitchFamily="34" charset="0"/>
              <a:buNone/>
            </a:pPr>
            <a:endParaRPr lang="en-US" altLang="en-US" sz="1200" b="1">
              <a:solidFill>
                <a:srgbClr val="0D6992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23559" name="Text Placeholder 7"/>
          <p:cNvSpPr txBox="1">
            <a:spLocks/>
          </p:cNvSpPr>
          <p:nvPr/>
        </p:nvSpPr>
        <p:spPr bwMode="auto">
          <a:xfrm>
            <a:off x="332185" y="1789510"/>
            <a:ext cx="3848100" cy="290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8580" bIns="0"/>
          <a:lstStyle>
            <a:lvl1pPr marL="228600" indent="-228600">
              <a:spcBef>
                <a:spcPts val="10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EB8107"/>
              </a:buClr>
              <a:buSzPct val="75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IE" altLang="en-US" sz="180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Smartcard: highly secure design</a:t>
            </a:r>
          </a:p>
          <a:p>
            <a:r>
              <a:rPr lang="en-IE" altLang="en-US" sz="180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Government standard token for flash pass ID authentication </a:t>
            </a:r>
          </a:p>
          <a:p>
            <a:r>
              <a:rPr lang="en-IE" altLang="en-US" sz="180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Save time re-verifying an individual’s identity </a:t>
            </a:r>
          </a:p>
          <a:p>
            <a:r>
              <a:rPr lang="en-IE" altLang="en-US" sz="180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Circa 2.3 million PSC issued</a:t>
            </a:r>
          </a:p>
          <a:p>
            <a:r>
              <a:rPr lang="en-IE" altLang="en-US" sz="180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Circa 700,000 Free Travel </a:t>
            </a:r>
          </a:p>
          <a:p>
            <a:r>
              <a:rPr lang="en-IE" altLang="en-US" sz="1800">
                <a:solidFill>
                  <a:srgbClr val="0D6992"/>
                </a:solidFill>
                <a:latin typeface="Ubuntu Light" charset="0"/>
                <a:ea typeface="Ubuntu Light" charset="0"/>
                <a:cs typeface="Ubuntu Light" charset="0"/>
              </a:rPr>
              <a:t>70% target and circa 53% of over 18s</a:t>
            </a:r>
          </a:p>
        </p:txBody>
      </p:sp>
      <p:sp>
        <p:nvSpPr>
          <p:cNvPr id="2" name="Oval 1"/>
          <p:cNvSpPr/>
          <p:nvPr/>
        </p:nvSpPr>
        <p:spPr>
          <a:xfrm>
            <a:off x="303610" y="715567"/>
            <a:ext cx="896540" cy="85844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561" name="Picture 4" descr="C:\Users\richardshine\AppData\Local\Microsoft\Windows\Temporary Internet Files\Content.Outlook\NU09CT3A\CSP-PSC_logo_rgb_2x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31" y="4435078"/>
            <a:ext cx="701279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7" y="4435079"/>
            <a:ext cx="1042988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40000"/>
          </a:blip>
          <a:stretch>
            <a:fillRect/>
          </a:stretch>
        </p:blipFill>
        <p:spPr>
          <a:xfrm>
            <a:off x="580809" y="1020631"/>
            <a:ext cx="342900" cy="24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6"/>
          <p:cNvSpPr>
            <a:spLocks/>
          </p:cNvSpPr>
          <p:nvPr/>
        </p:nvSpPr>
        <p:spPr bwMode="auto">
          <a:xfrm>
            <a:off x="10958513" y="5073253"/>
            <a:ext cx="782241" cy="289322"/>
          </a:xfrm>
          <a:custGeom>
            <a:avLst/>
            <a:gdLst>
              <a:gd name="T0" fmla="*/ 1023174 w 1316"/>
              <a:gd name="T1" fmla="*/ 107728 h 487"/>
              <a:gd name="T2" fmla="*/ 1009701 w 1316"/>
              <a:gd name="T3" fmla="*/ 109313 h 487"/>
              <a:gd name="T4" fmla="*/ 999398 w 1316"/>
              <a:gd name="T5" fmla="*/ 118818 h 487"/>
              <a:gd name="T6" fmla="*/ 928862 w 1316"/>
              <a:gd name="T7" fmla="*/ 298630 h 487"/>
              <a:gd name="T8" fmla="*/ 875761 w 1316"/>
              <a:gd name="T9" fmla="*/ 204367 h 487"/>
              <a:gd name="T10" fmla="*/ 804432 w 1316"/>
              <a:gd name="T11" fmla="*/ 125947 h 487"/>
              <a:gd name="T12" fmla="*/ 717252 w 1316"/>
              <a:gd name="T13" fmla="*/ 63370 h 487"/>
              <a:gd name="T14" fmla="*/ 618977 w 1316"/>
              <a:gd name="T15" fmla="*/ 21387 h 487"/>
              <a:gd name="T16" fmla="*/ 511983 w 1316"/>
              <a:gd name="T17" fmla="*/ 792 h 487"/>
              <a:gd name="T18" fmla="*/ 454920 w 1316"/>
              <a:gd name="T19" fmla="*/ 0 h 487"/>
              <a:gd name="T20" fmla="*/ 394687 w 1316"/>
              <a:gd name="T21" fmla="*/ 5545 h 487"/>
              <a:gd name="T22" fmla="*/ 336831 w 1316"/>
              <a:gd name="T23" fmla="*/ 19803 h 487"/>
              <a:gd name="T24" fmla="*/ 281353 w 1316"/>
              <a:gd name="T25" fmla="*/ 39606 h 487"/>
              <a:gd name="T26" fmla="*/ 228253 w 1316"/>
              <a:gd name="T27" fmla="*/ 67330 h 487"/>
              <a:gd name="T28" fmla="*/ 179115 w 1316"/>
              <a:gd name="T29" fmla="*/ 99015 h 487"/>
              <a:gd name="T30" fmla="*/ 134732 w 1316"/>
              <a:gd name="T31" fmla="*/ 137829 h 487"/>
              <a:gd name="T32" fmla="*/ 94313 w 1316"/>
              <a:gd name="T33" fmla="*/ 179812 h 487"/>
              <a:gd name="T34" fmla="*/ 59441 w 1316"/>
              <a:gd name="T35" fmla="*/ 228131 h 487"/>
              <a:gd name="T36" fmla="*/ 29324 w 1316"/>
              <a:gd name="T37" fmla="*/ 279619 h 487"/>
              <a:gd name="T38" fmla="*/ 7133 w 1316"/>
              <a:gd name="T39" fmla="*/ 335859 h 487"/>
              <a:gd name="T40" fmla="*/ 0 w 1316"/>
              <a:gd name="T41" fmla="*/ 359623 h 487"/>
              <a:gd name="T42" fmla="*/ 2378 w 1316"/>
              <a:gd name="T43" fmla="*/ 373881 h 487"/>
              <a:gd name="T44" fmla="*/ 11888 w 1316"/>
              <a:gd name="T45" fmla="*/ 383387 h 487"/>
              <a:gd name="T46" fmla="*/ 21399 w 1316"/>
              <a:gd name="T47" fmla="*/ 385763 h 487"/>
              <a:gd name="T48" fmla="*/ 34079 w 1316"/>
              <a:gd name="T49" fmla="*/ 381802 h 487"/>
              <a:gd name="T50" fmla="*/ 43590 w 1316"/>
              <a:gd name="T51" fmla="*/ 373089 h 487"/>
              <a:gd name="T52" fmla="*/ 52308 w 1316"/>
              <a:gd name="T53" fmla="*/ 351702 h 487"/>
              <a:gd name="T54" fmla="*/ 72122 w 1316"/>
              <a:gd name="T55" fmla="*/ 299422 h 487"/>
              <a:gd name="T56" fmla="*/ 99068 w 1316"/>
              <a:gd name="T57" fmla="*/ 252687 h 487"/>
              <a:gd name="T58" fmla="*/ 130770 w 1316"/>
              <a:gd name="T59" fmla="*/ 210704 h 487"/>
              <a:gd name="T60" fmla="*/ 207647 w 1316"/>
              <a:gd name="T61" fmla="*/ 136245 h 487"/>
              <a:gd name="T62" fmla="*/ 299582 w 1316"/>
              <a:gd name="T63" fmla="*/ 83173 h 487"/>
              <a:gd name="T64" fmla="*/ 349512 w 1316"/>
              <a:gd name="T65" fmla="*/ 64954 h 487"/>
              <a:gd name="T66" fmla="*/ 402612 w 1316"/>
              <a:gd name="T67" fmla="*/ 53072 h 487"/>
              <a:gd name="T68" fmla="*/ 456505 w 1316"/>
              <a:gd name="T69" fmla="*/ 46735 h 487"/>
              <a:gd name="T70" fmla="*/ 508813 w 1316"/>
              <a:gd name="T71" fmla="*/ 48319 h 487"/>
              <a:gd name="T72" fmla="*/ 606296 w 1316"/>
              <a:gd name="T73" fmla="*/ 67330 h 487"/>
              <a:gd name="T74" fmla="*/ 695854 w 1316"/>
              <a:gd name="T75" fmla="*/ 105352 h 487"/>
              <a:gd name="T76" fmla="*/ 774316 w 1316"/>
              <a:gd name="T77" fmla="*/ 162385 h 487"/>
              <a:gd name="T78" fmla="*/ 839304 w 1316"/>
              <a:gd name="T79" fmla="*/ 233676 h 487"/>
              <a:gd name="T80" fmla="*/ 887649 w 1316"/>
              <a:gd name="T81" fmla="*/ 320017 h 487"/>
              <a:gd name="T82" fmla="*/ 702987 w 1316"/>
              <a:gd name="T83" fmla="*/ 249518 h 487"/>
              <a:gd name="T84" fmla="*/ 688721 w 1316"/>
              <a:gd name="T85" fmla="*/ 250310 h 487"/>
              <a:gd name="T86" fmla="*/ 679210 w 1316"/>
              <a:gd name="T87" fmla="*/ 259816 h 487"/>
              <a:gd name="T88" fmla="*/ 676040 w 1316"/>
              <a:gd name="T89" fmla="*/ 267737 h 487"/>
              <a:gd name="T90" fmla="*/ 676833 w 1316"/>
              <a:gd name="T91" fmla="*/ 281995 h 487"/>
              <a:gd name="T92" fmla="*/ 686343 w 1316"/>
              <a:gd name="T93" fmla="*/ 293085 h 487"/>
              <a:gd name="T94" fmla="*/ 913803 w 1316"/>
              <a:gd name="T95" fmla="*/ 381010 h 487"/>
              <a:gd name="T96" fmla="*/ 927277 w 1316"/>
              <a:gd name="T97" fmla="*/ 385763 h 487"/>
              <a:gd name="T98" fmla="*/ 929654 w 1316"/>
              <a:gd name="T99" fmla="*/ 385763 h 487"/>
              <a:gd name="T100" fmla="*/ 939165 w 1316"/>
              <a:gd name="T101" fmla="*/ 383387 h 487"/>
              <a:gd name="T102" fmla="*/ 950260 w 1316"/>
              <a:gd name="T103" fmla="*/ 374673 h 487"/>
              <a:gd name="T104" fmla="*/ 1041403 w 1316"/>
              <a:gd name="T105" fmla="*/ 140205 h 487"/>
              <a:gd name="T106" fmla="*/ 1042988 w 1316"/>
              <a:gd name="T107" fmla="*/ 125947 h 487"/>
              <a:gd name="T108" fmla="*/ 1035855 w 1316"/>
              <a:gd name="T109" fmla="*/ 114065 h 48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16" h="487">
                <a:moveTo>
                  <a:pt x="1297" y="138"/>
                </a:moveTo>
                <a:lnTo>
                  <a:pt x="1297" y="138"/>
                </a:lnTo>
                <a:lnTo>
                  <a:pt x="1291" y="136"/>
                </a:lnTo>
                <a:lnTo>
                  <a:pt x="1285" y="136"/>
                </a:lnTo>
                <a:lnTo>
                  <a:pt x="1280" y="136"/>
                </a:lnTo>
                <a:lnTo>
                  <a:pt x="1274" y="138"/>
                </a:lnTo>
                <a:lnTo>
                  <a:pt x="1270" y="141"/>
                </a:lnTo>
                <a:lnTo>
                  <a:pt x="1265" y="145"/>
                </a:lnTo>
                <a:lnTo>
                  <a:pt x="1261" y="150"/>
                </a:lnTo>
                <a:lnTo>
                  <a:pt x="1258" y="154"/>
                </a:lnTo>
                <a:lnTo>
                  <a:pt x="1172" y="377"/>
                </a:lnTo>
                <a:lnTo>
                  <a:pt x="1153" y="335"/>
                </a:lnTo>
                <a:lnTo>
                  <a:pt x="1130" y="295"/>
                </a:lnTo>
                <a:lnTo>
                  <a:pt x="1105" y="258"/>
                </a:lnTo>
                <a:lnTo>
                  <a:pt x="1077" y="223"/>
                </a:lnTo>
                <a:lnTo>
                  <a:pt x="1047" y="190"/>
                </a:lnTo>
                <a:lnTo>
                  <a:pt x="1015" y="159"/>
                </a:lnTo>
                <a:lnTo>
                  <a:pt x="980" y="131"/>
                </a:lnTo>
                <a:lnTo>
                  <a:pt x="943" y="104"/>
                </a:lnTo>
                <a:lnTo>
                  <a:pt x="905" y="80"/>
                </a:lnTo>
                <a:lnTo>
                  <a:pt x="865" y="59"/>
                </a:lnTo>
                <a:lnTo>
                  <a:pt x="823" y="41"/>
                </a:lnTo>
                <a:lnTo>
                  <a:pt x="781" y="27"/>
                </a:lnTo>
                <a:lnTo>
                  <a:pt x="737" y="15"/>
                </a:lnTo>
                <a:lnTo>
                  <a:pt x="692" y="6"/>
                </a:lnTo>
                <a:lnTo>
                  <a:pt x="646" y="1"/>
                </a:lnTo>
                <a:lnTo>
                  <a:pt x="600" y="0"/>
                </a:lnTo>
                <a:lnTo>
                  <a:pt x="574" y="0"/>
                </a:lnTo>
                <a:lnTo>
                  <a:pt x="548" y="1"/>
                </a:lnTo>
                <a:lnTo>
                  <a:pt x="523" y="4"/>
                </a:lnTo>
                <a:lnTo>
                  <a:pt x="498" y="7"/>
                </a:lnTo>
                <a:lnTo>
                  <a:pt x="474" y="13"/>
                </a:lnTo>
                <a:lnTo>
                  <a:pt x="449" y="18"/>
                </a:lnTo>
                <a:lnTo>
                  <a:pt x="425" y="25"/>
                </a:lnTo>
                <a:lnTo>
                  <a:pt x="401" y="33"/>
                </a:lnTo>
                <a:lnTo>
                  <a:pt x="378" y="41"/>
                </a:lnTo>
                <a:lnTo>
                  <a:pt x="355" y="50"/>
                </a:lnTo>
                <a:lnTo>
                  <a:pt x="331" y="61"/>
                </a:lnTo>
                <a:lnTo>
                  <a:pt x="309" y="73"/>
                </a:lnTo>
                <a:lnTo>
                  <a:pt x="288" y="85"/>
                </a:lnTo>
                <a:lnTo>
                  <a:pt x="266" y="96"/>
                </a:lnTo>
                <a:lnTo>
                  <a:pt x="247" y="110"/>
                </a:lnTo>
                <a:lnTo>
                  <a:pt x="226" y="125"/>
                </a:lnTo>
                <a:lnTo>
                  <a:pt x="207" y="141"/>
                </a:lnTo>
                <a:lnTo>
                  <a:pt x="187" y="156"/>
                </a:lnTo>
                <a:lnTo>
                  <a:pt x="170" y="174"/>
                </a:lnTo>
                <a:lnTo>
                  <a:pt x="152" y="190"/>
                </a:lnTo>
                <a:lnTo>
                  <a:pt x="135" y="209"/>
                </a:lnTo>
                <a:lnTo>
                  <a:pt x="119" y="227"/>
                </a:lnTo>
                <a:lnTo>
                  <a:pt x="103" y="246"/>
                </a:lnTo>
                <a:lnTo>
                  <a:pt x="88" y="267"/>
                </a:lnTo>
                <a:lnTo>
                  <a:pt x="75" y="288"/>
                </a:lnTo>
                <a:lnTo>
                  <a:pt x="61" y="309"/>
                </a:lnTo>
                <a:lnTo>
                  <a:pt x="49" y="331"/>
                </a:lnTo>
                <a:lnTo>
                  <a:pt x="37" y="353"/>
                </a:lnTo>
                <a:lnTo>
                  <a:pt x="27" y="377"/>
                </a:lnTo>
                <a:lnTo>
                  <a:pt x="18" y="401"/>
                </a:lnTo>
                <a:lnTo>
                  <a:pt x="9" y="424"/>
                </a:lnTo>
                <a:lnTo>
                  <a:pt x="0" y="448"/>
                </a:lnTo>
                <a:lnTo>
                  <a:pt x="0" y="454"/>
                </a:lnTo>
                <a:lnTo>
                  <a:pt x="0" y="460"/>
                </a:lnTo>
                <a:lnTo>
                  <a:pt x="2" y="466"/>
                </a:lnTo>
                <a:lnTo>
                  <a:pt x="3" y="472"/>
                </a:lnTo>
                <a:lnTo>
                  <a:pt x="6" y="476"/>
                </a:lnTo>
                <a:lnTo>
                  <a:pt x="11" y="479"/>
                </a:lnTo>
                <a:lnTo>
                  <a:pt x="15" y="484"/>
                </a:lnTo>
                <a:lnTo>
                  <a:pt x="21" y="485"/>
                </a:lnTo>
                <a:lnTo>
                  <a:pt x="27" y="487"/>
                </a:lnTo>
                <a:lnTo>
                  <a:pt x="33" y="487"/>
                </a:lnTo>
                <a:lnTo>
                  <a:pt x="39" y="485"/>
                </a:lnTo>
                <a:lnTo>
                  <a:pt x="43" y="482"/>
                </a:lnTo>
                <a:lnTo>
                  <a:pt x="49" y="479"/>
                </a:lnTo>
                <a:lnTo>
                  <a:pt x="52" y="476"/>
                </a:lnTo>
                <a:lnTo>
                  <a:pt x="55" y="471"/>
                </a:lnTo>
                <a:lnTo>
                  <a:pt x="58" y="466"/>
                </a:lnTo>
                <a:lnTo>
                  <a:pt x="66" y="444"/>
                </a:lnTo>
                <a:lnTo>
                  <a:pt x="73" y="422"/>
                </a:lnTo>
                <a:lnTo>
                  <a:pt x="82" y="401"/>
                </a:lnTo>
                <a:lnTo>
                  <a:pt x="91" y="378"/>
                </a:lnTo>
                <a:lnTo>
                  <a:pt x="101" y="359"/>
                </a:lnTo>
                <a:lnTo>
                  <a:pt x="113" y="338"/>
                </a:lnTo>
                <a:lnTo>
                  <a:pt x="125" y="319"/>
                </a:lnTo>
                <a:lnTo>
                  <a:pt x="137" y="301"/>
                </a:lnTo>
                <a:lnTo>
                  <a:pt x="150" y="282"/>
                </a:lnTo>
                <a:lnTo>
                  <a:pt x="165" y="266"/>
                </a:lnTo>
                <a:lnTo>
                  <a:pt x="195" y="231"/>
                </a:lnTo>
                <a:lnTo>
                  <a:pt x="228" y="200"/>
                </a:lnTo>
                <a:lnTo>
                  <a:pt x="262" y="172"/>
                </a:lnTo>
                <a:lnTo>
                  <a:pt x="299" y="147"/>
                </a:lnTo>
                <a:lnTo>
                  <a:pt x="337" y="125"/>
                </a:lnTo>
                <a:lnTo>
                  <a:pt x="378" y="105"/>
                </a:lnTo>
                <a:lnTo>
                  <a:pt x="398" y="96"/>
                </a:lnTo>
                <a:lnTo>
                  <a:pt x="421" y="89"/>
                </a:lnTo>
                <a:lnTo>
                  <a:pt x="441" y="82"/>
                </a:lnTo>
                <a:lnTo>
                  <a:pt x="464" y="76"/>
                </a:lnTo>
                <a:lnTo>
                  <a:pt x="486" y="71"/>
                </a:lnTo>
                <a:lnTo>
                  <a:pt x="508" y="67"/>
                </a:lnTo>
                <a:lnTo>
                  <a:pt x="530" y="64"/>
                </a:lnTo>
                <a:lnTo>
                  <a:pt x="554" y="61"/>
                </a:lnTo>
                <a:lnTo>
                  <a:pt x="576" y="59"/>
                </a:lnTo>
                <a:lnTo>
                  <a:pt x="600" y="59"/>
                </a:lnTo>
                <a:lnTo>
                  <a:pt x="642" y="61"/>
                </a:lnTo>
                <a:lnTo>
                  <a:pt x="683" y="65"/>
                </a:lnTo>
                <a:lnTo>
                  <a:pt x="725" y="73"/>
                </a:lnTo>
                <a:lnTo>
                  <a:pt x="765" y="85"/>
                </a:lnTo>
                <a:lnTo>
                  <a:pt x="804" y="98"/>
                </a:lnTo>
                <a:lnTo>
                  <a:pt x="841" y="114"/>
                </a:lnTo>
                <a:lnTo>
                  <a:pt x="878" y="133"/>
                </a:lnTo>
                <a:lnTo>
                  <a:pt x="912" y="154"/>
                </a:lnTo>
                <a:lnTo>
                  <a:pt x="945" y="178"/>
                </a:lnTo>
                <a:lnTo>
                  <a:pt x="977" y="205"/>
                </a:lnTo>
                <a:lnTo>
                  <a:pt x="1006" y="233"/>
                </a:lnTo>
                <a:lnTo>
                  <a:pt x="1034" y="264"/>
                </a:lnTo>
                <a:lnTo>
                  <a:pt x="1059" y="295"/>
                </a:lnTo>
                <a:lnTo>
                  <a:pt x="1081" y="331"/>
                </a:lnTo>
                <a:lnTo>
                  <a:pt x="1102" y="367"/>
                </a:lnTo>
                <a:lnTo>
                  <a:pt x="1120" y="404"/>
                </a:lnTo>
                <a:lnTo>
                  <a:pt x="893" y="316"/>
                </a:lnTo>
                <a:lnTo>
                  <a:pt x="887" y="315"/>
                </a:lnTo>
                <a:lnTo>
                  <a:pt x="881" y="315"/>
                </a:lnTo>
                <a:lnTo>
                  <a:pt x="875" y="315"/>
                </a:lnTo>
                <a:lnTo>
                  <a:pt x="869" y="316"/>
                </a:lnTo>
                <a:lnTo>
                  <a:pt x="865" y="319"/>
                </a:lnTo>
                <a:lnTo>
                  <a:pt x="860" y="324"/>
                </a:lnTo>
                <a:lnTo>
                  <a:pt x="857" y="328"/>
                </a:lnTo>
                <a:lnTo>
                  <a:pt x="854" y="332"/>
                </a:lnTo>
                <a:lnTo>
                  <a:pt x="853" y="338"/>
                </a:lnTo>
                <a:lnTo>
                  <a:pt x="851" y="344"/>
                </a:lnTo>
                <a:lnTo>
                  <a:pt x="853" y="350"/>
                </a:lnTo>
                <a:lnTo>
                  <a:pt x="854" y="356"/>
                </a:lnTo>
                <a:lnTo>
                  <a:pt x="857" y="361"/>
                </a:lnTo>
                <a:lnTo>
                  <a:pt x="862" y="365"/>
                </a:lnTo>
                <a:lnTo>
                  <a:pt x="866" y="370"/>
                </a:lnTo>
                <a:lnTo>
                  <a:pt x="870" y="371"/>
                </a:lnTo>
                <a:lnTo>
                  <a:pt x="1153" y="481"/>
                </a:lnTo>
                <a:lnTo>
                  <a:pt x="1162" y="485"/>
                </a:lnTo>
                <a:lnTo>
                  <a:pt x="1170" y="487"/>
                </a:lnTo>
                <a:lnTo>
                  <a:pt x="1172" y="487"/>
                </a:lnTo>
                <a:lnTo>
                  <a:pt x="1173" y="487"/>
                </a:lnTo>
                <a:lnTo>
                  <a:pt x="1179" y="487"/>
                </a:lnTo>
                <a:lnTo>
                  <a:pt x="1185" y="484"/>
                </a:lnTo>
                <a:lnTo>
                  <a:pt x="1190" y="481"/>
                </a:lnTo>
                <a:lnTo>
                  <a:pt x="1194" y="478"/>
                </a:lnTo>
                <a:lnTo>
                  <a:pt x="1199" y="473"/>
                </a:lnTo>
                <a:lnTo>
                  <a:pt x="1200" y="468"/>
                </a:lnTo>
                <a:lnTo>
                  <a:pt x="1314" y="177"/>
                </a:lnTo>
                <a:lnTo>
                  <a:pt x="1316" y="171"/>
                </a:lnTo>
                <a:lnTo>
                  <a:pt x="1316" y="165"/>
                </a:lnTo>
                <a:lnTo>
                  <a:pt x="1316" y="159"/>
                </a:lnTo>
                <a:lnTo>
                  <a:pt x="1313" y="154"/>
                </a:lnTo>
                <a:lnTo>
                  <a:pt x="1310" y="148"/>
                </a:lnTo>
                <a:lnTo>
                  <a:pt x="1307" y="144"/>
                </a:lnTo>
                <a:lnTo>
                  <a:pt x="1303" y="141"/>
                </a:lnTo>
                <a:lnTo>
                  <a:pt x="1297" y="1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en-IE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2931319" y="1403747"/>
            <a:ext cx="3245644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US" altLang="en-US" sz="2700" baseline="30000">
                <a:solidFill>
                  <a:schemeClr val="accent1"/>
                </a:solidFill>
                <a:latin typeface="Ubuntu Light" charset="0"/>
                <a:ea typeface="Ubuntu Light" charset="0"/>
                <a:cs typeface="Ubuntu Light" charset="0"/>
              </a:rPr>
              <a:t>A new more secure way to prove who you are online</a:t>
            </a:r>
          </a:p>
        </p:txBody>
      </p:sp>
      <p:pic>
        <p:nvPicPr>
          <p:cNvPr id="2458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57" y="1078706"/>
            <a:ext cx="1959769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" y="2363391"/>
            <a:ext cx="2147888" cy="103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78"/>
          <p:cNvSpPr>
            <a:spLocks noChangeArrowheads="1"/>
          </p:cNvSpPr>
          <p:nvPr/>
        </p:nvSpPr>
        <p:spPr bwMode="auto">
          <a:xfrm>
            <a:off x="2955132" y="2514600"/>
            <a:ext cx="3221831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US" altLang="en-US" sz="2700" baseline="30000">
                <a:solidFill>
                  <a:schemeClr val="accent1"/>
                </a:solidFill>
                <a:latin typeface="Ubuntu Light" charset="0"/>
                <a:ea typeface="Ubuntu Light" charset="0"/>
                <a:cs typeface="Ubuntu Light" charset="0"/>
              </a:rPr>
              <a:t>It is designed to provide safer, simpler and faster access to multiple government services</a:t>
            </a:r>
          </a:p>
        </p:txBody>
      </p:sp>
      <p:pic>
        <p:nvPicPr>
          <p:cNvPr id="24583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44" y="3769519"/>
            <a:ext cx="124539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156"/>
          <p:cNvSpPr>
            <a:spLocks noChangeArrowheads="1"/>
          </p:cNvSpPr>
          <p:nvPr/>
        </p:nvSpPr>
        <p:spPr bwMode="auto">
          <a:xfrm>
            <a:off x="2955131" y="3901678"/>
            <a:ext cx="3567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US" altLang="en-US" sz="2700" baseline="30000">
                <a:solidFill>
                  <a:schemeClr val="accent1"/>
                </a:solidFill>
                <a:latin typeface="Ubuntu Light" charset="0"/>
                <a:ea typeface="Ubuntu Light" charset="0"/>
                <a:cs typeface="Ubuntu Light" charset="0"/>
              </a:rPr>
              <a:t>It stops someone else pretending to be you, and helps prevent identity theft</a:t>
            </a:r>
          </a:p>
        </p:txBody>
      </p:sp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11919" y="361950"/>
            <a:ext cx="8303419" cy="72509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		</a:t>
            </a:r>
            <a:r>
              <a:rPr lang="en-US" i="1" dirty="0" smtClean="0">
                <a:ea typeface="+mj-ea"/>
              </a:rPr>
              <a:t>	</a:t>
            </a:r>
            <a:r>
              <a:rPr lang="en-US" sz="2100" dirty="0">
                <a:ea typeface="+mj-ea"/>
              </a:rPr>
              <a:t>What is it? </a:t>
            </a:r>
          </a:p>
        </p:txBody>
      </p:sp>
      <p:pic>
        <p:nvPicPr>
          <p:cNvPr id="24586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77416"/>
            <a:ext cx="171331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6"/>
          <p:cNvSpPr>
            <a:spLocks/>
          </p:cNvSpPr>
          <p:nvPr/>
        </p:nvSpPr>
        <p:spPr bwMode="auto">
          <a:xfrm>
            <a:off x="10958513" y="5073253"/>
            <a:ext cx="782241" cy="289322"/>
          </a:xfrm>
          <a:custGeom>
            <a:avLst/>
            <a:gdLst>
              <a:gd name="T0" fmla="*/ 1023174 w 1316"/>
              <a:gd name="T1" fmla="*/ 107728 h 487"/>
              <a:gd name="T2" fmla="*/ 1009701 w 1316"/>
              <a:gd name="T3" fmla="*/ 109313 h 487"/>
              <a:gd name="T4" fmla="*/ 999398 w 1316"/>
              <a:gd name="T5" fmla="*/ 118818 h 487"/>
              <a:gd name="T6" fmla="*/ 928862 w 1316"/>
              <a:gd name="T7" fmla="*/ 298630 h 487"/>
              <a:gd name="T8" fmla="*/ 875761 w 1316"/>
              <a:gd name="T9" fmla="*/ 204367 h 487"/>
              <a:gd name="T10" fmla="*/ 804432 w 1316"/>
              <a:gd name="T11" fmla="*/ 125947 h 487"/>
              <a:gd name="T12" fmla="*/ 717252 w 1316"/>
              <a:gd name="T13" fmla="*/ 63370 h 487"/>
              <a:gd name="T14" fmla="*/ 618977 w 1316"/>
              <a:gd name="T15" fmla="*/ 21387 h 487"/>
              <a:gd name="T16" fmla="*/ 511983 w 1316"/>
              <a:gd name="T17" fmla="*/ 792 h 487"/>
              <a:gd name="T18" fmla="*/ 454920 w 1316"/>
              <a:gd name="T19" fmla="*/ 0 h 487"/>
              <a:gd name="T20" fmla="*/ 394687 w 1316"/>
              <a:gd name="T21" fmla="*/ 5545 h 487"/>
              <a:gd name="T22" fmla="*/ 336831 w 1316"/>
              <a:gd name="T23" fmla="*/ 19803 h 487"/>
              <a:gd name="T24" fmla="*/ 281353 w 1316"/>
              <a:gd name="T25" fmla="*/ 39606 h 487"/>
              <a:gd name="T26" fmla="*/ 228253 w 1316"/>
              <a:gd name="T27" fmla="*/ 67330 h 487"/>
              <a:gd name="T28" fmla="*/ 179115 w 1316"/>
              <a:gd name="T29" fmla="*/ 99015 h 487"/>
              <a:gd name="T30" fmla="*/ 134732 w 1316"/>
              <a:gd name="T31" fmla="*/ 137829 h 487"/>
              <a:gd name="T32" fmla="*/ 94313 w 1316"/>
              <a:gd name="T33" fmla="*/ 179812 h 487"/>
              <a:gd name="T34" fmla="*/ 59441 w 1316"/>
              <a:gd name="T35" fmla="*/ 228131 h 487"/>
              <a:gd name="T36" fmla="*/ 29324 w 1316"/>
              <a:gd name="T37" fmla="*/ 279619 h 487"/>
              <a:gd name="T38" fmla="*/ 7133 w 1316"/>
              <a:gd name="T39" fmla="*/ 335859 h 487"/>
              <a:gd name="T40" fmla="*/ 0 w 1316"/>
              <a:gd name="T41" fmla="*/ 359623 h 487"/>
              <a:gd name="T42" fmla="*/ 2378 w 1316"/>
              <a:gd name="T43" fmla="*/ 373881 h 487"/>
              <a:gd name="T44" fmla="*/ 11888 w 1316"/>
              <a:gd name="T45" fmla="*/ 383387 h 487"/>
              <a:gd name="T46" fmla="*/ 21399 w 1316"/>
              <a:gd name="T47" fmla="*/ 385763 h 487"/>
              <a:gd name="T48" fmla="*/ 34079 w 1316"/>
              <a:gd name="T49" fmla="*/ 381802 h 487"/>
              <a:gd name="T50" fmla="*/ 43590 w 1316"/>
              <a:gd name="T51" fmla="*/ 373089 h 487"/>
              <a:gd name="T52" fmla="*/ 52308 w 1316"/>
              <a:gd name="T53" fmla="*/ 351702 h 487"/>
              <a:gd name="T54" fmla="*/ 72122 w 1316"/>
              <a:gd name="T55" fmla="*/ 299422 h 487"/>
              <a:gd name="T56" fmla="*/ 99068 w 1316"/>
              <a:gd name="T57" fmla="*/ 252687 h 487"/>
              <a:gd name="T58" fmla="*/ 130770 w 1316"/>
              <a:gd name="T59" fmla="*/ 210704 h 487"/>
              <a:gd name="T60" fmla="*/ 207647 w 1316"/>
              <a:gd name="T61" fmla="*/ 136245 h 487"/>
              <a:gd name="T62" fmla="*/ 299582 w 1316"/>
              <a:gd name="T63" fmla="*/ 83173 h 487"/>
              <a:gd name="T64" fmla="*/ 349512 w 1316"/>
              <a:gd name="T65" fmla="*/ 64954 h 487"/>
              <a:gd name="T66" fmla="*/ 402612 w 1316"/>
              <a:gd name="T67" fmla="*/ 53072 h 487"/>
              <a:gd name="T68" fmla="*/ 456505 w 1316"/>
              <a:gd name="T69" fmla="*/ 46735 h 487"/>
              <a:gd name="T70" fmla="*/ 508813 w 1316"/>
              <a:gd name="T71" fmla="*/ 48319 h 487"/>
              <a:gd name="T72" fmla="*/ 606296 w 1316"/>
              <a:gd name="T73" fmla="*/ 67330 h 487"/>
              <a:gd name="T74" fmla="*/ 695854 w 1316"/>
              <a:gd name="T75" fmla="*/ 105352 h 487"/>
              <a:gd name="T76" fmla="*/ 774316 w 1316"/>
              <a:gd name="T77" fmla="*/ 162385 h 487"/>
              <a:gd name="T78" fmla="*/ 839304 w 1316"/>
              <a:gd name="T79" fmla="*/ 233676 h 487"/>
              <a:gd name="T80" fmla="*/ 887649 w 1316"/>
              <a:gd name="T81" fmla="*/ 320017 h 487"/>
              <a:gd name="T82" fmla="*/ 702987 w 1316"/>
              <a:gd name="T83" fmla="*/ 249518 h 487"/>
              <a:gd name="T84" fmla="*/ 688721 w 1316"/>
              <a:gd name="T85" fmla="*/ 250310 h 487"/>
              <a:gd name="T86" fmla="*/ 679210 w 1316"/>
              <a:gd name="T87" fmla="*/ 259816 h 487"/>
              <a:gd name="T88" fmla="*/ 676040 w 1316"/>
              <a:gd name="T89" fmla="*/ 267737 h 487"/>
              <a:gd name="T90" fmla="*/ 676833 w 1316"/>
              <a:gd name="T91" fmla="*/ 281995 h 487"/>
              <a:gd name="T92" fmla="*/ 686343 w 1316"/>
              <a:gd name="T93" fmla="*/ 293085 h 487"/>
              <a:gd name="T94" fmla="*/ 913803 w 1316"/>
              <a:gd name="T95" fmla="*/ 381010 h 487"/>
              <a:gd name="T96" fmla="*/ 927277 w 1316"/>
              <a:gd name="T97" fmla="*/ 385763 h 487"/>
              <a:gd name="T98" fmla="*/ 929654 w 1316"/>
              <a:gd name="T99" fmla="*/ 385763 h 487"/>
              <a:gd name="T100" fmla="*/ 939165 w 1316"/>
              <a:gd name="T101" fmla="*/ 383387 h 487"/>
              <a:gd name="T102" fmla="*/ 950260 w 1316"/>
              <a:gd name="T103" fmla="*/ 374673 h 487"/>
              <a:gd name="T104" fmla="*/ 1041403 w 1316"/>
              <a:gd name="T105" fmla="*/ 140205 h 487"/>
              <a:gd name="T106" fmla="*/ 1042988 w 1316"/>
              <a:gd name="T107" fmla="*/ 125947 h 487"/>
              <a:gd name="T108" fmla="*/ 1035855 w 1316"/>
              <a:gd name="T109" fmla="*/ 114065 h 48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16" h="487">
                <a:moveTo>
                  <a:pt x="1297" y="138"/>
                </a:moveTo>
                <a:lnTo>
                  <a:pt x="1297" y="138"/>
                </a:lnTo>
                <a:lnTo>
                  <a:pt x="1291" y="136"/>
                </a:lnTo>
                <a:lnTo>
                  <a:pt x="1285" y="136"/>
                </a:lnTo>
                <a:lnTo>
                  <a:pt x="1280" y="136"/>
                </a:lnTo>
                <a:lnTo>
                  <a:pt x="1274" y="138"/>
                </a:lnTo>
                <a:lnTo>
                  <a:pt x="1270" y="141"/>
                </a:lnTo>
                <a:lnTo>
                  <a:pt x="1265" y="145"/>
                </a:lnTo>
                <a:lnTo>
                  <a:pt x="1261" y="150"/>
                </a:lnTo>
                <a:lnTo>
                  <a:pt x="1258" y="154"/>
                </a:lnTo>
                <a:lnTo>
                  <a:pt x="1172" y="377"/>
                </a:lnTo>
                <a:lnTo>
                  <a:pt x="1153" y="335"/>
                </a:lnTo>
                <a:lnTo>
                  <a:pt x="1130" y="295"/>
                </a:lnTo>
                <a:lnTo>
                  <a:pt x="1105" y="258"/>
                </a:lnTo>
                <a:lnTo>
                  <a:pt x="1077" y="223"/>
                </a:lnTo>
                <a:lnTo>
                  <a:pt x="1047" y="190"/>
                </a:lnTo>
                <a:lnTo>
                  <a:pt x="1015" y="159"/>
                </a:lnTo>
                <a:lnTo>
                  <a:pt x="980" y="131"/>
                </a:lnTo>
                <a:lnTo>
                  <a:pt x="943" y="104"/>
                </a:lnTo>
                <a:lnTo>
                  <a:pt x="905" y="80"/>
                </a:lnTo>
                <a:lnTo>
                  <a:pt x="865" y="59"/>
                </a:lnTo>
                <a:lnTo>
                  <a:pt x="823" y="41"/>
                </a:lnTo>
                <a:lnTo>
                  <a:pt x="781" y="27"/>
                </a:lnTo>
                <a:lnTo>
                  <a:pt x="737" y="15"/>
                </a:lnTo>
                <a:lnTo>
                  <a:pt x="692" y="6"/>
                </a:lnTo>
                <a:lnTo>
                  <a:pt x="646" y="1"/>
                </a:lnTo>
                <a:lnTo>
                  <a:pt x="600" y="0"/>
                </a:lnTo>
                <a:lnTo>
                  <a:pt x="574" y="0"/>
                </a:lnTo>
                <a:lnTo>
                  <a:pt x="548" y="1"/>
                </a:lnTo>
                <a:lnTo>
                  <a:pt x="523" y="4"/>
                </a:lnTo>
                <a:lnTo>
                  <a:pt x="498" y="7"/>
                </a:lnTo>
                <a:lnTo>
                  <a:pt x="474" y="13"/>
                </a:lnTo>
                <a:lnTo>
                  <a:pt x="449" y="18"/>
                </a:lnTo>
                <a:lnTo>
                  <a:pt x="425" y="25"/>
                </a:lnTo>
                <a:lnTo>
                  <a:pt x="401" y="33"/>
                </a:lnTo>
                <a:lnTo>
                  <a:pt x="378" y="41"/>
                </a:lnTo>
                <a:lnTo>
                  <a:pt x="355" y="50"/>
                </a:lnTo>
                <a:lnTo>
                  <a:pt x="331" y="61"/>
                </a:lnTo>
                <a:lnTo>
                  <a:pt x="309" y="73"/>
                </a:lnTo>
                <a:lnTo>
                  <a:pt x="288" y="85"/>
                </a:lnTo>
                <a:lnTo>
                  <a:pt x="266" y="96"/>
                </a:lnTo>
                <a:lnTo>
                  <a:pt x="247" y="110"/>
                </a:lnTo>
                <a:lnTo>
                  <a:pt x="226" y="125"/>
                </a:lnTo>
                <a:lnTo>
                  <a:pt x="207" y="141"/>
                </a:lnTo>
                <a:lnTo>
                  <a:pt x="187" y="156"/>
                </a:lnTo>
                <a:lnTo>
                  <a:pt x="170" y="174"/>
                </a:lnTo>
                <a:lnTo>
                  <a:pt x="152" y="190"/>
                </a:lnTo>
                <a:lnTo>
                  <a:pt x="135" y="209"/>
                </a:lnTo>
                <a:lnTo>
                  <a:pt x="119" y="227"/>
                </a:lnTo>
                <a:lnTo>
                  <a:pt x="103" y="246"/>
                </a:lnTo>
                <a:lnTo>
                  <a:pt x="88" y="267"/>
                </a:lnTo>
                <a:lnTo>
                  <a:pt x="75" y="288"/>
                </a:lnTo>
                <a:lnTo>
                  <a:pt x="61" y="309"/>
                </a:lnTo>
                <a:lnTo>
                  <a:pt x="49" y="331"/>
                </a:lnTo>
                <a:lnTo>
                  <a:pt x="37" y="353"/>
                </a:lnTo>
                <a:lnTo>
                  <a:pt x="27" y="377"/>
                </a:lnTo>
                <a:lnTo>
                  <a:pt x="18" y="401"/>
                </a:lnTo>
                <a:lnTo>
                  <a:pt x="9" y="424"/>
                </a:lnTo>
                <a:lnTo>
                  <a:pt x="0" y="448"/>
                </a:lnTo>
                <a:lnTo>
                  <a:pt x="0" y="454"/>
                </a:lnTo>
                <a:lnTo>
                  <a:pt x="0" y="460"/>
                </a:lnTo>
                <a:lnTo>
                  <a:pt x="2" y="466"/>
                </a:lnTo>
                <a:lnTo>
                  <a:pt x="3" y="472"/>
                </a:lnTo>
                <a:lnTo>
                  <a:pt x="6" y="476"/>
                </a:lnTo>
                <a:lnTo>
                  <a:pt x="11" y="479"/>
                </a:lnTo>
                <a:lnTo>
                  <a:pt x="15" y="484"/>
                </a:lnTo>
                <a:lnTo>
                  <a:pt x="21" y="485"/>
                </a:lnTo>
                <a:lnTo>
                  <a:pt x="27" y="487"/>
                </a:lnTo>
                <a:lnTo>
                  <a:pt x="33" y="487"/>
                </a:lnTo>
                <a:lnTo>
                  <a:pt x="39" y="485"/>
                </a:lnTo>
                <a:lnTo>
                  <a:pt x="43" y="482"/>
                </a:lnTo>
                <a:lnTo>
                  <a:pt x="49" y="479"/>
                </a:lnTo>
                <a:lnTo>
                  <a:pt x="52" y="476"/>
                </a:lnTo>
                <a:lnTo>
                  <a:pt x="55" y="471"/>
                </a:lnTo>
                <a:lnTo>
                  <a:pt x="58" y="466"/>
                </a:lnTo>
                <a:lnTo>
                  <a:pt x="66" y="444"/>
                </a:lnTo>
                <a:lnTo>
                  <a:pt x="73" y="422"/>
                </a:lnTo>
                <a:lnTo>
                  <a:pt x="82" y="401"/>
                </a:lnTo>
                <a:lnTo>
                  <a:pt x="91" y="378"/>
                </a:lnTo>
                <a:lnTo>
                  <a:pt x="101" y="359"/>
                </a:lnTo>
                <a:lnTo>
                  <a:pt x="113" y="338"/>
                </a:lnTo>
                <a:lnTo>
                  <a:pt x="125" y="319"/>
                </a:lnTo>
                <a:lnTo>
                  <a:pt x="137" y="301"/>
                </a:lnTo>
                <a:lnTo>
                  <a:pt x="150" y="282"/>
                </a:lnTo>
                <a:lnTo>
                  <a:pt x="165" y="266"/>
                </a:lnTo>
                <a:lnTo>
                  <a:pt x="195" y="231"/>
                </a:lnTo>
                <a:lnTo>
                  <a:pt x="228" y="200"/>
                </a:lnTo>
                <a:lnTo>
                  <a:pt x="262" y="172"/>
                </a:lnTo>
                <a:lnTo>
                  <a:pt x="299" y="147"/>
                </a:lnTo>
                <a:lnTo>
                  <a:pt x="337" y="125"/>
                </a:lnTo>
                <a:lnTo>
                  <a:pt x="378" y="105"/>
                </a:lnTo>
                <a:lnTo>
                  <a:pt x="398" y="96"/>
                </a:lnTo>
                <a:lnTo>
                  <a:pt x="421" y="89"/>
                </a:lnTo>
                <a:lnTo>
                  <a:pt x="441" y="82"/>
                </a:lnTo>
                <a:lnTo>
                  <a:pt x="464" y="76"/>
                </a:lnTo>
                <a:lnTo>
                  <a:pt x="486" y="71"/>
                </a:lnTo>
                <a:lnTo>
                  <a:pt x="508" y="67"/>
                </a:lnTo>
                <a:lnTo>
                  <a:pt x="530" y="64"/>
                </a:lnTo>
                <a:lnTo>
                  <a:pt x="554" y="61"/>
                </a:lnTo>
                <a:lnTo>
                  <a:pt x="576" y="59"/>
                </a:lnTo>
                <a:lnTo>
                  <a:pt x="600" y="59"/>
                </a:lnTo>
                <a:lnTo>
                  <a:pt x="642" y="61"/>
                </a:lnTo>
                <a:lnTo>
                  <a:pt x="683" y="65"/>
                </a:lnTo>
                <a:lnTo>
                  <a:pt x="725" y="73"/>
                </a:lnTo>
                <a:lnTo>
                  <a:pt x="765" y="85"/>
                </a:lnTo>
                <a:lnTo>
                  <a:pt x="804" y="98"/>
                </a:lnTo>
                <a:lnTo>
                  <a:pt x="841" y="114"/>
                </a:lnTo>
                <a:lnTo>
                  <a:pt x="878" y="133"/>
                </a:lnTo>
                <a:lnTo>
                  <a:pt x="912" y="154"/>
                </a:lnTo>
                <a:lnTo>
                  <a:pt x="945" y="178"/>
                </a:lnTo>
                <a:lnTo>
                  <a:pt x="977" y="205"/>
                </a:lnTo>
                <a:lnTo>
                  <a:pt x="1006" y="233"/>
                </a:lnTo>
                <a:lnTo>
                  <a:pt x="1034" y="264"/>
                </a:lnTo>
                <a:lnTo>
                  <a:pt x="1059" y="295"/>
                </a:lnTo>
                <a:lnTo>
                  <a:pt x="1081" y="331"/>
                </a:lnTo>
                <a:lnTo>
                  <a:pt x="1102" y="367"/>
                </a:lnTo>
                <a:lnTo>
                  <a:pt x="1120" y="404"/>
                </a:lnTo>
                <a:lnTo>
                  <a:pt x="893" y="316"/>
                </a:lnTo>
                <a:lnTo>
                  <a:pt x="887" y="315"/>
                </a:lnTo>
                <a:lnTo>
                  <a:pt x="881" y="315"/>
                </a:lnTo>
                <a:lnTo>
                  <a:pt x="875" y="315"/>
                </a:lnTo>
                <a:lnTo>
                  <a:pt x="869" y="316"/>
                </a:lnTo>
                <a:lnTo>
                  <a:pt x="865" y="319"/>
                </a:lnTo>
                <a:lnTo>
                  <a:pt x="860" y="324"/>
                </a:lnTo>
                <a:lnTo>
                  <a:pt x="857" y="328"/>
                </a:lnTo>
                <a:lnTo>
                  <a:pt x="854" y="332"/>
                </a:lnTo>
                <a:lnTo>
                  <a:pt x="853" y="338"/>
                </a:lnTo>
                <a:lnTo>
                  <a:pt x="851" y="344"/>
                </a:lnTo>
                <a:lnTo>
                  <a:pt x="853" y="350"/>
                </a:lnTo>
                <a:lnTo>
                  <a:pt x="854" y="356"/>
                </a:lnTo>
                <a:lnTo>
                  <a:pt x="857" y="361"/>
                </a:lnTo>
                <a:lnTo>
                  <a:pt x="862" y="365"/>
                </a:lnTo>
                <a:lnTo>
                  <a:pt x="866" y="370"/>
                </a:lnTo>
                <a:lnTo>
                  <a:pt x="870" y="371"/>
                </a:lnTo>
                <a:lnTo>
                  <a:pt x="1153" y="481"/>
                </a:lnTo>
                <a:lnTo>
                  <a:pt x="1162" y="485"/>
                </a:lnTo>
                <a:lnTo>
                  <a:pt x="1170" y="487"/>
                </a:lnTo>
                <a:lnTo>
                  <a:pt x="1172" y="487"/>
                </a:lnTo>
                <a:lnTo>
                  <a:pt x="1173" y="487"/>
                </a:lnTo>
                <a:lnTo>
                  <a:pt x="1179" y="487"/>
                </a:lnTo>
                <a:lnTo>
                  <a:pt x="1185" y="484"/>
                </a:lnTo>
                <a:lnTo>
                  <a:pt x="1190" y="481"/>
                </a:lnTo>
                <a:lnTo>
                  <a:pt x="1194" y="478"/>
                </a:lnTo>
                <a:lnTo>
                  <a:pt x="1199" y="473"/>
                </a:lnTo>
                <a:lnTo>
                  <a:pt x="1200" y="468"/>
                </a:lnTo>
                <a:lnTo>
                  <a:pt x="1314" y="177"/>
                </a:lnTo>
                <a:lnTo>
                  <a:pt x="1316" y="171"/>
                </a:lnTo>
                <a:lnTo>
                  <a:pt x="1316" y="165"/>
                </a:lnTo>
                <a:lnTo>
                  <a:pt x="1316" y="159"/>
                </a:lnTo>
                <a:lnTo>
                  <a:pt x="1313" y="154"/>
                </a:lnTo>
                <a:lnTo>
                  <a:pt x="1310" y="148"/>
                </a:lnTo>
                <a:lnTo>
                  <a:pt x="1307" y="144"/>
                </a:lnTo>
                <a:lnTo>
                  <a:pt x="1303" y="141"/>
                </a:lnTo>
                <a:lnTo>
                  <a:pt x="1297" y="1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en-IE"/>
          </a:p>
        </p:txBody>
      </p:sp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39304" y="333375"/>
            <a:ext cx="8304609" cy="72509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			</a:t>
            </a:r>
            <a:r>
              <a:rPr lang="en-US" sz="2100" dirty="0">
                <a:ea typeface="+mj-ea"/>
              </a:rPr>
              <a:t>How to get started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1195387" y="1144191"/>
            <a:ext cx="180722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US" altLang="en-US" sz="1500" b="1">
                <a:latin typeface="Ubuntu" charset="0"/>
                <a:ea typeface="Ubuntu" charset="0"/>
                <a:cs typeface="Ubuntu" charset="0"/>
              </a:rPr>
              <a:t>Create an account</a:t>
            </a: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1195388" y="1508523"/>
            <a:ext cx="167308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You will need:</a:t>
            </a:r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35" y="1053703"/>
            <a:ext cx="1306115" cy="57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1053703"/>
            <a:ext cx="1306116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948" y="1017985"/>
            <a:ext cx="729853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69" y="1864519"/>
            <a:ext cx="228600" cy="17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ctangle 17"/>
          <p:cNvSpPr>
            <a:spLocks noChangeArrowheads="1"/>
          </p:cNvSpPr>
          <p:nvPr/>
        </p:nvSpPr>
        <p:spPr bwMode="auto">
          <a:xfrm>
            <a:off x="3429000" y="1876425"/>
            <a:ext cx="140166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Primary Email Address</a:t>
            </a:r>
          </a:p>
        </p:txBody>
      </p:sp>
      <p:pic>
        <p:nvPicPr>
          <p:cNvPr id="25611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97" y="1864519"/>
            <a:ext cx="228600" cy="17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Rectangle 19"/>
          <p:cNvSpPr>
            <a:spLocks noChangeArrowheads="1"/>
          </p:cNvSpPr>
          <p:nvPr/>
        </p:nvSpPr>
        <p:spPr bwMode="auto">
          <a:xfrm>
            <a:off x="5444729" y="1876425"/>
            <a:ext cx="156196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Secondary Email Address</a:t>
            </a:r>
          </a:p>
        </p:txBody>
      </p:sp>
      <p:pic>
        <p:nvPicPr>
          <p:cNvPr id="25613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856" y="1864519"/>
            <a:ext cx="228600" cy="17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Rectangle 21"/>
          <p:cNvSpPr>
            <a:spLocks noChangeArrowheads="1"/>
          </p:cNvSpPr>
          <p:nvPr/>
        </p:nvSpPr>
        <p:spPr bwMode="auto">
          <a:xfrm>
            <a:off x="7448550" y="1876425"/>
            <a:ext cx="1362075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Mobile Phone Number</a:t>
            </a:r>
          </a:p>
        </p:txBody>
      </p:sp>
      <p:pic>
        <p:nvPicPr>
          <p:cNvPr id="25615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0" y="1209675"/>
            <a:ext cx="415528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19138" y="1244203"/>
            <a:ext cx="270272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/>
                </a:solidFill>
                <a:latin typeface="Ubuntu"/>
                <a:cs typeface="Ubuntu"/>
              </a:rPr>
              <a:t>1</a:t>
            </a:r>
          </a:p>
        </p:txBody>
      </p:sp>
      <p:pic>
        <p:nvPicPr>
          <p:cNvPr id="25617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0" y="2596754"/>
            <a:ext cx="415528" cy="4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719138" y="2631282"/>
            <a:ext cx="270272" cy="34647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/>
                </a:solidFill>
                <a:latin typeface="Ubuntu"/>
                <a:cs typeface="Ubuntu"/>
              </a:rPr>
              <a:t>2</a:t>
            </a:r>
          </a:p>
        </p:txBody>
      </p:sp>
      <p:sp>
        <p:nvSpPr>
          <p:cNvPr id="25619" name="Rectangle 30"/>
          <p:cNvSpPr>
            <a:spLocks noChangeArrowheads="1"/>
          </p:cNvSpPr>
          <p:nvPr/>
        </p:nvSpPr>
        <p:spPr bwMode="auto">
          <a:xfrm>
            <a:off x="1195388" y="2596754"/>
            <a:ext cx="2135981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US" altLang="en-US" sz="1500" b="1">
                <a:latin typeface="Ubuntu" charset="0"/>
                <a:ea typeface="Ubuntu" charset="0"/>
                <a:cs typeface="Ubuntu" charset="0"/>
              </a:rPr>
              <a:t>Confirm your contact </a:t>
            </a:r>
            <a:br>
              <a:rPr lang="en-US" altLang="en-US" sz="1500" b="1">
                <a:latin typeface="Ubuntu" charset="0"/>
                <a:ea typeface="Ubuntu" charset="0"/>
                <a:cs typeface="Ubuntu" charset="0"/>
              </a:rPr>
            </a:br>
            <a:r>
              <a:rPr lang="en-US" altLang="en-US" sz="1500" b="1">
                <a:latin typeface="Ubuntu" charset="0"/>
                <a:ea typeface="Ubuntu" charset="0"/>
                <a:cs typeface="Ubuntu" charset="0"/>
              </a:rPr>
              <a:t>and personal details</a:t>
            </a:r>
          </a:p>
        </p:txBody>
      </p:sp>
      <p:sp>
        <p:nvSpPr>
          <p:cNvPr id="25620" name="Rectangle 31"/>
          <p:cNvSpPr>
            <a:spLocks noChangeArrowheads="1"/>
          </p:cNvSpPr>
          <p:nvPr/>
        </p:nvSpPr>
        <p:spPr bwMode="auto">
          <a:xfrm>
            <a:off x="1195388" y="3142060"/>
            <a:ext cx="222881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Enter and Confirm:</a:t>
            </a:r>
          </a:p>
        </p:txBody>
      </p:sp>
      <p:sp>
        <p:nvSpPr>
          <p:cNvPr id="25621" name="Rectangle 33"/>
          <p:cNvSpPr>
            <a:spLocks noChangeArrowheads="1"/>
          </p:cNvSpPr>
          <p:nvPr/>
        </p:nvSpPr>
        <p:spPr bwMode="auto">
          <a:xfrm>
            <a:off x="3515917" y="3294460"/>
            <a:ext cx="94000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r>
              <a:rPr lang="en-US" altLang="en-US" sz="900" b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Email Address</a:t>
            </a:r>
          </a:p>
        </p:txBody>
      </p:sp>
      <p:pic>
        <p:nvPicPr>
          <p:cNvPr id="25622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2" y="2587228"/>
            <a:ext cx="891779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Rectangle 35"/>
          <p:cNvSpPr>
            <a:spLocks noChangeArrowheads="1"/>
          </p:cNvSpPr>
          <p:nvPr/>
        </p:nvSpPr>
        <p:spPr bwMode="auto">
          <a:xfrm>
            <a:off x="5441931" y="3294460"/>
            <a:ext cx="129266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pPr algn="ctr"/>
            <a:r>
              <a:rPr lang="en-US" altLang="en-US" sz="900" b="1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Personal details and </a:t>
            </a:r>
            <a:br>
              <a:rPr lang="en-US" altLang="en-US" sz="900" b="1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</a:br>
            <a:r>
              <a:rPr lang="en-US" altLang="en-US" sz="900" b="1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set a password</a:t>
            </a:r>
          </a:p>
        </p:txBody>
      </p:sp>
      <p:sp>
        <p:nvSpPr>
          <p:cNvPr id="25624" name="Rectangle 37"/>
          <p:cNvSpPr>
            <a:spLocks noChangeArrowheads="1"/>
          </p:cNvSpPr>
          <p:nvPr/>
        </p:nvSpPr>
        <p:spPr bwMode="auto">
          <a:xfrm>
            <a:off x="7483079" y="3292079"/>
            <a:ext cx="1363265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pPr algn="ctr"/>
            <a:r>
              <a:rPr lang="en-US" altLang="en-US" sz="900" b="1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Mobile Phone Number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3875485"/>
            <a:ext cx="9144000" cy="12680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68580" bIns="6858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Ubuntu Light"/>
              <a:cs typeface="Ubuntu Light"/>
            </a:endParaRPr>
          </a:p>
        </p:txBody>
      </p:sp>
      <p:pic>
        <p:nvPicPr>
          <p:cNvPr id="2562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2" y="4221956"/>
            <a:ext cx="52506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7" name="Rectangle 40"/>
          <p:cNvSpPr>
            <a:spLocks noChangeArrowheads="1"/>
          </p:cNvSpPr>
          <p:nvPr/>
        </p:nvSpPr>
        <p:spPr bwMode="auto">
          <a:xfrm>
            <a:off x="1424649" y="3896873"/>
            <a:ext cx="5643429" cy="10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Next Pro Light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Next Pro Light"/>
              </a:defRPr>
            </a:lvl9pPr>
          </a:lstStyle>
          <a:p>
            <a:pPr>
              <a:spcAft>
                <a:spcPts val="450"/>
              </a:spcAft>
            </a:pPr>
            <a:r>
              <a:rPr lang="en-US" altLang="en-US" sz="150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You will then have a basic account</a:t>
            </a:r>
          </a:p>
          <a:p>
            <a:r>
              <a:rPr lang="en-US" altLang="en-US" sz="1400" dirty="0">
                <a:solidFill>
                  <a:schemeClr val="bg1"/>
                </a:solidFill>
                <a:latin typeface="Ubuntu Light" charset="0"/>
                <a:ea typeface="Ubuntu Light" charset="0"/>
                <a:cs typeface="Ubuntu Light" charset="0"/>
              </a:rPr>
              <a:t>This gives you access to some services but for others we’ll need a little more proof of who you are. This additional security helps protect your identity</a:t>
            </a:r>
          </a:p>
        </p:txBody>
      </p:sp>
      <p:pic>
        <p:nvPicPr>
          <p:cNvPr id="25628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856" y="4093369"/>
            <a:ext cx="1058466" cy="79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9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77416"/>
            <a:ext cx="171331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30" name="Group 4"/>
          <p:cNvGrpSpPr>
            <a:grpSpLocks noChangeAspect="1"/>
          </p:cNvGrpSpPr>
          <p:nvPr/>
        </p:nvGrpSpPr>
        <p:grpSpPr bwMode="auto">
          <a:xfrm>
            <a:off x="3639741" y="2484835"/>
            <a:ext cx="1015386" cy="807244"/>
            <a:chOff x="3057" y="2087"/>
            <a:chExt cx="731" cy="678"/>
          </a:xfrm>
        </p:grpSpPr>
        <p:sp>
          <p:nvSpPr>
            <p:cNvPr id="2563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57" y="2089"/>
              <a:ext cx="666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25637" name="Freeform 5"/>
            <p:cNvSpPr>
              <a:spLocks/>
            </p:cNvSpPr>
            <p:nvPr/>
          </p:nvSpPr>
          <p:spPr bwMode="auto">
            <a:xfrm>
              <a:off x="3412" y="2175"/>
              <a:ext cx="229" cy="249"/>
            </a:xfrm>
            <a:custGeom>
              <a:avLst/>
              <a:gdLst>
                <a:gd name="T0" fmla="*/ 41 w 795"/>
                <a:gd name="T1" fmla="*/ 45 h 868"/>
                <a:gd name="T2" fmla="*/ 41 w 795"/>
                <a:gd name="T3" fmla="*/ 45 h 868"/>
                <a:gd name="T4" fmla="*/ 41 w 795"/>
                <a:gd name="T5" fmla="*/ 213 h 868"/>
                <a:gd name="T6" fmla="*/ 107 w 795"/>
                <a:gd name="T7" fmla="*/ 246 h 868"/>
                <a:gd name="T8" fmla="*/ 188 w 795"/>
                <a:gd name="T9" fmla="*/ 213 h 868"/>
                <a:gd name="T10" fmla="*/ 188 w 795"/>
                <a:gd name="T11" fmla="*/ 45 h 868"/>
                <a:gd name="T12" fmla="*/ 188 w 795"/>
                <a:gd name="T13" fmla="*/ 45 h 868"/>
                <a:gd name="T14" fmla="*/ 41 w 795"/>
                <a:gd name="T15" fmla="*/ 45 h 8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5" h="868">
                  <a:moveTo>
                    <a:pt x="144" y="158"/>
                  </a:moveTo>
                  <a:lnTo>
                    <a:pt x="144" y="158"/>
                  </a:lnTo>
                  <a:cubicBezTo>
                    <a:pt x="0" y="319"/>
                    <a:pt x="0" y="581"/>
                    <a:pt x="144" y="742"/>
                  </a:cubicBezTo>
                  <a:cubicBezTo>
                    <a:pt x="203" y="808"/>
                    <a:pt x="282" y="852"/>
                    <a:pt x="370" y="859"/>
                  </a:cubicBezTo>
                  <a:cubicBezTo>
                    <a:pt x="477" y="868"/>
                    <a:pt x="581" y="822"/>
                    <a:pt x="652" y="742"/>
                  </a:cubicBezTo>
                  <a:cubicBezTo>
                    <a:pt x="795" y="581"/>
                    <a:pt x="795" y="319"/>
                    <a:pt x="652" y="158"/>
                  </a:cubicBezTo>
                  <a:cubicBezTo>
                    <a:pt x="511" y="1"/>
                    <a:pt x="285" y="0"/>
                    <a:pt x="144" y="1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5638" name="Freeform 6"/>
            <p:cNvSpPr>
              <a:spLocks/>
            </p:cNvSpPr>
            <p:nvPr/>
          </p:nvSpPr>
          <p:spPr bwMode="auto">
            <a:xfrm>
              <a:off x="3326" y="2428"/>
              <a:ext cx="401" cy="158"/>
            </a:xfrm>
            <a:custGeom>
              <a:avLst/>
              <a:gdLst>
                <a:gd name="T0" fmla="*/ 27 w 1394"/>
                <a:gd name="T1" fmla="*/ 61 h 550"/>
                <a:gd name="T2" fmla="*/ 27 w 1394"/>
                <a:gd name="T3" fmla="*/ 61 h 550"/>
                <a:gd name="T4" fmla="*/ 0 w 1394"/>
                <a:gd name="T5" fmla="*/ 106 h 550"/>
                <a:gd name="T6" fmla="*/ 0 w 1394"/>
                <a:gd name="T7" fmla="*/ 107 h 550"/>
                <a:gd name="T8" fmla="*/ 51 w 1394"/>
                <a:gd name="T9" fmla="*/ 158 h 550"/>
                <a:gd name="T10" fmla="*/ 350 w 1394"/>
                <a:gd name="T11" fmla="*/ 158 h 550"/>
                <a:gd name="T12" fmla="*/ 401 w 1394"/>
                <a:gd name="T13" fmla="*/ 107 h 550"/>
                <a:gd name="T14" fmla="*/ 401 w 1394"/>
                <a:gd name="T15" fmla="*/ 106 h 550"/>
                <a:gd name="T16" fmla="*/ 374 w 1394"/>
                <a:gd name="T17" fmla="*/ 61 h 550"/>
                <a:gd name="T18" fmla="*/ 261 w 1394"/>
                <a:gd name="T19" fmla="*/ 0 h 550"/>
                <a:gd name="T20" fmla="*/ 140 w 1394"/>
                <a:gd name="T21" fmla="*/ 0 h 550"/>
                <a:gd name="T22" fmla="*/ 27 w 1394"/>
                <a:gd name="T23" fmla="*/ 61 h 5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4" h="550">
                  <a:moveTo>
                    <a:pt x="93" y="213"/>
                  </a:moveTo>
                  <a:lnTo>
                    <a:pt x="93" y="213"/>
                  </a:lnTo>
                  <a:cubicBezTo>
                    <a:pt x="34" y="245"/>
                    <a:pt x="0" y="302"/>
                    <a:pt x="0" y="369"/>
                  </a:cubicBezTo>
                  <a:lnTo>
                    <a:pt x="0" y="373"/>
                  </a:lnTo>
                  <a:cubicBezTo>
                    <a:pt x="0" y="471"/>
                    <a:pt x="79" y="550"/>
                    <a:pt x="177" y="550"/>
                  </a:cubicBezTo>
                  <a:lnTo>
                    <a:pt x="1217" y="550"/>
                  </a:lnTo>
                  <a:cubicBezTo>
                    <a:pt x="1314" y="550"/>
                    <a:pt x="1394" y="471"/>
                    <a:pt x="1394" y="373"/>
                  </a:cubicBezTo>
                  <a:lnTo>
                    <a:pt x="1394" y="369"/>
                  </a:lnTo>
                  <a:cubicBezTo>
                    <a:pt x="1394" y="302"/>
                    <a:pt x="1360" y="245"/>
                    <a:pt x="1301" y="213"/>
                  </a:cubicBezTo>
                  <a:lnTo>
                    <a:pt x="906" y="0"/>
                  </a:lnTo>
                  <a:cubicBezTo>
                    <a:pt x="776" y="77"/>
                    <a:pt x="618" y="77"/>
                    <a:pt x="488" y="0"/>
                  </a:cubicBezTo>
                  <a:lnTo>
                    <a:pt x="93" y="2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5639" name="Freeform 7"/>
            <p:cNvSpPr>
              <a:spLocks noEditPoints="1"/>
            </p:cNvSpPr>
            <p:nvPr/>
          </p:nvSpPr>
          <p:spPr bwMode="auto">
            <a:xfrm>
              <a:off x="3057" y="2087"/>
              <a:ext cx="296" cy="199"/>
            </a:xfrm>
            <a:custGeom>
              <a:avLst/>
              <a:gdLst>
                <a:gd name="T0" fmla="*/ 38 w 1027"/>
                <a:gd name="T1" fmla="*/ 0 h 694"/>
                <a:gd name="T2" fmla="*/ 38 w 1027"/>
                <a:gd name="T3" fmla="*/ 0 h 694"/>
                <a:gd name="T4" fmla="*/ 258 w 1027"/>
                <a:gd name="T5" fmla="*/ 0 h 694"/>
                <a:gd name="T6" fmla="*/ 283 w 1027"/>
                <a:gd name="T7" fmla="*/ 9 h 694"/>
                <a:gd name="T8" fmla="*/ 148 w 1027"/>
                <a:gd name="T9" fmla="*/ 121 h 694"/>
                <a:gd name="T10" fmla="*/ 13 w 1027"/>
                <a:gd name="T11" fmla="*/ 9 h 694"/>
                <a:gd name="T12" fmla="*/ 38 w 1027"/>
                <a:gd name="T13" fmla="*/ 0 h 694"/>
                <a:gd name="T14" fmla="*/ 294 w 1027"/>
                <a:gd name="T15" fmla="*/ 26 h 694"/>
                <a:gd name="T16" fmla="*/ 294 w 1027"/>
                <a:gd name="T17" fmla="*/ 26 h 694"/>
                <a:gd name="T18" fmla="*/ 148 w 1027"/>
                <a:gd name="T19" fmla="*/ 147 h 694"/>
                <a:gd name="T20" fmla="*/ 2 w 1027"/>
                <a:gd name="T21" fmla="*/ 26 h 694"/>
                <a:gd name="T22" fmla="*/ 0 w 1027"/>
                <a:gd name="T23" fmla="*/ 38 h 694"/>
                <a:gd name="T24" fmla="*/ 0 w 1027"/>
                <a:gd name="T25" fmla="*/ 161 h 694"/>
                <a:gd name="T26" fmla="*/ 38 w 1027"/>
                <a:gd name="T27" fmla="*/ 199 h 694"/>
                <a:gd name="T28" fmla="*/ 258 w 1027"/>
                <a:gd name="T29" fmla="*/ 199 h 694"/>
                <a:gd name="T30" fmla="*/ 296 w 1027"/>
                <a:gd name="T31" fmla="*/ 161 h 694"/>
                <a:gd name="T32" fmla="*/ 296 w 1027"/>
                <a:gd name="T33" fmla="*/ 38 h 694"/>
                <a:gd name="T34" fmla="*/ 294 w 1027"/>
                <a:gd name="T35" fmla="*/ 26 h 6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27" h="694">
                  <a:moveTo>
                    <a:pt x="132" y="0"/>
                  </a:moveTo>
                  <a:lnTo>
                    <a:pt x="132" y="0"/>
                  </a:lnTo>
                  <a:lnTo>
                    <a:pt x="894" y="0"/>
                  </a:lnTo>
                  <a:cubicBezTo>
                    <a:pt x="927" y="0"/>
                    <a:pt x="958" y="12"/>
                    <a:pt x="981" y="32"/>
                  </a:cubicBezTo>
                  <a:lnTo>
                    <a:pt x="513" y="423"/>
                  </a:lnTo>
                  <a:lnTo>
                    <a:pt x="45" y="32"/>
                  </a:lnTo>
                  <a:cubicBezTo>
                    <a:pt x="68" y="12"/>
                    <a:pt x="99" y="0"/>
                    <a:pt x="132" y="0"/>
                  </a:cubicBezTo>
                  <a:close/>
                  <a:moveTo>
                    <a:pt x="1020" y="91"/>
                  </a:moveTo>
                  <a:lnTo>
                    <a:pt x="1020" y="91"/>
                  </a:lnTo>
                  <a:lnTo>
                    <a:pt x="513" y="513"/>
                  </a:lnTo>
                  <a:lnTo>
                    <a:pt x="6" y="91"/>
                  </a:lnTo>
                  <a:cubicBezTo>
                    <a:pt x="2" y="104"/>
                    <a:pt x="0" y="118"/>
                    <a:pt x="0" y="132"/>
                  </a:cubicBezTo>
                  <a:lnTo>
                    <a:pt x="0" y="561"/>
                  </a:lnTo>
                  <a:cubicBezTo>
                    <a:pt x="0" y="635"/>
                    <a:pt x="59" y="694"/>
                    <a:pt x="132" y="694"/>
                  </a:cubicBezTo>
                  <a:lnTo>
                    <a:pt x="894" y="694"/>
                  </a:lnTo>
                  <a:cubicBezTo>
                    <a:pt x="967" y="694"/>
                    <a:pt x="1027" y="635"/>
                    <a:pt x="1027" y="561"/>
                  </a:cubicBezTo>
                  <a:lnTo>
                    <a:pt x="1027" y="132"/>
                  </a:lnTo>
                  <a:cubicBezTo>
                    <a:pt x="1027" y="118"/>
                    <a:pt x="1024" y="104"/>
                    <a:pt x="1020" y="91"/>
                  </a:cubicBezTo>
                  <a:close/>
                </a:path>
              </a:pathLst>
            </a:custGeom>
            <a:solidFill>
              <a:srgbClr val="006B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5640" name="Freeform 8"/>
            <p:cNvSpPr>
              <a:spLocks/>
            </p:cNvSpPr>
            <p:nvPr/>
          </p:nvSpPr>
          <p:spPr bwMode="auto">
            <a:xfrm>
              <a:off x="3263" y="2184"/>
              <a:ext cx="179" cy="137"/>
            </a:xfrm>
            <a:custGeom>
              <a:avLst/>
              <a:gdLst>
                <a:gd name="T0" fmla="*/ 41 w 621"/>
                <a:gd name="T1" fmla="*/ 41 h 479"/>
                <a:gd name="T2" fmla="*/ 41 w 621"/>
                <a:gd name="T3" fmla="*/ 41 h 479"/>
                <a:gd name="T4" fmla="*/ 74 w 621"/>
                <a:gd name="T5" fmla="*/ 73 h 479"/>
                <a:gd name="T6" fmla="*/ 138 w 621"/>
                <a:gd name="T7" fmla="*/ 9 h 479"/>
                <a:gd name="T8" fmla="*/ 170 w 621"/>
                <a:gd name="T9" fmla="*/ 9 h 479"/>
                <a:gd name="T10" fmla="*/ 170 w 621"/>
                <a:gd name="T11" fmla="*/ 9 h 479"/>
                <a:gd name="T12" fmla="*/ 170 w 621"/>
                <a:gd name="T13" fmla="*/ 41 h 479"/>
                <a:gd name="T14" fmla="*/ 74 w 621"/>
                <a:gd name="T15" fmla="*/ 137 h 479"/>
                <a:gd name="T16" fmla="*/ 9 w 621"/>
                <a:gd name="T17" fmla="*/ 73 h 479"/>
                <a:gd name="T18" fmla="*/ 9 w 621"/>
                <a:gd name="T19" fmla="*/ 41 h 479"/>
                <a:gd name="T20" fmla="*/ 9 w 621"/>
                <a:gd name="T21" fmla="*/ 41 h 479"/>
                <a:gd name="T22" fmla="*/ 41 w 621"/>
                <a:gd name="T23" fmla="*/ 41 h 4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1" h="479">
                  <a:moveTo>
                    <a:pt x="142" y="143"/>
                  </a:moveTo>
                  <a:lnTo>
                    <a:pt x="142" y="143"/>
                  </a:lnTo>
                  <a:lnTo>
                    <a:pt x="255" y="255"/>
                  </a:lnTo>
                  <a:lnTo>
                    <a:pt x="479" y="31"/>
                  </a:lnTo>
                  <a:cubicBezTo>
                    <a:pt x="510" y="0"/>
                    <a:pt x="559" y="0"/>
                    <a:pt x="589" y="31"/>
                  </a:cubicBezTo>
                  <a:lnTo>
                    <a:pt x="591" y="32"/>
                  </a:lnTo>
                  <a:cubicBezTo>
                    <a:pt x="621" y="63"/>
                    <a:pt x="621" y="112"/>
                    <a:pt x="591" y="143"/>
                  </a:cubicBezTo>
                  <a:lnTo>
                    <a:pt x="255" y="479"/>
                  </a:lnTo>
                  <a:lnTo>
                    <a:pt x="30" y="254"/>
                  </a:lnTo>
                  <a:cubicBezTo>
                    <a:pt x="0" y="224"/>
                    <a:pt x="0" y="174"/>
                    <a:pt x="30" y="144"/>
                  </a:cubicBezTo>
                  <a:lnTo>
                    <a:pt x="32" y="143"/>
                  </a:lnTo>
                  <a:cubicBezTo>
                    <a:pt x="62" y="112"/>
                    <a:pt x="112" y="112"/>
                    <a:pt x="142" y="143"/>
                  </a:cubicBezTo>
                  <a:close/>
                </a:path>
              </a:pathLst>
            </a:custGeom>
            <a:solidFill>
              <a:srgbClr val="F09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5641" name="Freeform 9"/>
            <p:cNvSpPr>
              <a:spLocks/>
            </p:cNvSpPr>
            <p:nvPr/>
          </p:nvSpPr>
          <p:spPr bwMode="auto">
            <a:xfrm>
              <a:off x="3345" y="2576"/>
              <a:ext cx="443" cy="189"/>
            </a:xfrm>
            <a:custGeom>
              <a:avLst/>
              <a:gdLst>
                <a:gd name="T0" fmla="*/ 24 w 1240"/>
                <a:gd name="T1" fmla="*/ 0 h 414"/>
                <a:gd name="T2" fmla="*/ 24 w 1240"/>
                <a:gd name="T3" fmla="*/ 0 h 414"/>
                <a:gd name="T4" fmla="*/ 0 w 1240"/>
                <a:gd name="T5" fmla="*/ 31 h 414"/>
                <a:gd name="T6" fmla="*/ 0 w 1240"/>
                <a:gd name="T7" fmla="*/ 158 h 414"/>
                <a:gd name="T8" fmla="*/ 24 w 1240"/>
                <a:gd name="T9" fmla="*/ 189 h 414"/>
                <a:gd name="T10" fmla="*/ 419 w 1240"/>
                <a:gd name="T11" fmla="*/ 189 h 414"/>
                <a:gd name="T12" fmla="*/ 443 w 1240"/>
                <a:gd name="T13" fmla="*/ 158 h 414"/>
                <a:gd name="T14" fmla="*/ 443 w 1240"/>
                <a:gd name="T15" fmla="*/ 31 h 414"/>
                <a:gd name="T16" fmla="*/ 419 w 1240"/>
                <a:gd name="T17" fmla="*/ 0 h 414"/>
                <a:gd name="T18" fmla="*/ 24 w 1240"/>
                <a:gd name="T19" fmla="*/ 0 h 4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40"/>
                <a:gd name="T31" fmla="*/ 0 h 414"/>
                <a:gd name="T32" fmla="*/ 1240 w 1240"/>
                <a:gd name="T33" fmla="*/ 414 h 4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40" h="414">
                  <a:moveTo>
                    <a:pt x="67" y="0"/>
                  </a:moveTo>
                  <a:lnTo>
                    <a:pt x="67" y="0"/>
                  </a:lnTo>
                  <a:cubicBezTo>
                    <a:pt x="67" y="0"/>
                    <a:pt x="0" y="0"/>
                    <a:pt x="0" y="67"/>
                  </a:cubicBezTo>
                  <a:lnTo>
                    <a:pt x="0" y="347"/>
                  </a:lnTo>
                  <a:cubicBezTo>
                    <a:pt x="0" y="347"/>
                    <a:pt x="0" y="414"/>
                    <a:pt x="67" y="414"/>
                  </a:cubicBezTo>
                  <a:lnTo>
                    <a:pt x="1174" y="414"/>
                  </a:lnTo>
                  <a:cubicBezTo>
                    <a:pt x="1174" y="414"/>
                    <a:pt x="1240" y="414"/>
                    <a:pt x="1240" y="347"/>
                  </a:cubicBezTo>
                  <a:lnTo>
                    <a:pt x="1240" y="67"/>
                  </a:lnTo>
                  <a:cubicBezTo>
                    <a:pt x="1240" y="67"/>
                    <a:pt x="1240" y="0"/>
                    <a:pt x="1174" y="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F094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utiger Next Pro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utiger Next Pro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utiger Next Pro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utiger Next Pro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utiger Next Pro Light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utiger Next Pro Light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utiger Next Pro Light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utiger Next Pro Light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utiger Next Pro Light"/>
                </a:defRPr>
              </a:lvl9pPr>
            </a:lstStyle>
            <a:p>
              <a:r>
                <a:rPr lang="en-IE" altLang="en-US" sz="800"/>
                <a:t>Confirm</a:t>
              </a:r>
              <a:endParaRPr lang="ga-IE" altLang="en-US" sz="800"/>
            </a:p>
          </p:txBody>
        </p:sp>
      </p:grpSp>
      <p:grpSp>
        <p:nvGrpSpPr>
          <p:cNvPr id="25631" name="Group 42"/>
          <p:cNvGrpSpPr>
            <a:grpSpLocks/>
          </p:cNvGrpSpPr>
          <p:nvPr/>
        </p:nvGrpSpPr>
        <p:grpSpPr bwMode="auto">
          <a:xfrm>
            <a:off x="7753349" y="2411016"/>
            <a:ext cx="933451" cy="842963"/>
            <a:chOff x="10338230" y="3214466"/>
            <a:chExt cx="1075724" cy="1124479"/>
          </a:xfrm>
        </p:grpSpPr>
        <p:pic>
          <p:nvPicPr>
            <p:cNvPr id="25632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811" y="3214466"/>
              <a:ext cx="1066143" cy="102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3" name="Freeform 5"/>
            <p:cNvSpPr>
              <a:spLocks/>
            </p:cNvSpPr>
            <p:nvPr/>
          </p:nvSpPr>
          <p:spPr bwMode="auto">
            <a:xfrm>
              <a:off x="10474755" y="3402319"/>
              <a:ext cx="363538" cy="395288"/>
            </a:xfrm>
            <a:custGeom>
              <a:avLst/>
              <a:gdLst>
                <a:gd name="T0" fmla="*/ 65848 w 795"/>
                <a:gd name="T1" fmla="*/ 71953 h 868"/>
                <a:gd name="T2" fmla="*/ 65848 w 795"/>
                <a:gd name="T3" fmla="*/ 71953 h 868"/>
                <a:gd name="T4" fmla="*/ 65848 w 795"/>
                <a:gd name="T5" fmla="*/ 337907 h 868"/>
                <a:gd name="T6" fmla="*/ 169194 w 795"/>
                <a:gd name="T7" fmla="*/ 391189 h 868"/>
                <a:gd name="T8" fmla="*/ 298147 w 795"/>
                <a:gd name="T9" fmla="*/ 337907 h 868"/>
                <a:gd name="T10" fmla="*/ 298147 w 795"/>
                <a:gd name="T11" fmla="*/ 71953 h 868"/>
                <a:gd name="T12" fmla="*/ 298147 w 795"/>
                <a:gd name="T13" fmla="*/ 71953 h 868"/>
                <a:gd name="T14" fmla="*/ 65848 w 795"/>
                <a:gd name="T15" fmla="*/ 71953 h 8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5" h="868">
                  <a:moveTo>
                    <a:pt x="144" y="158"/>
                  </a:moveTo>
                  <a:lnTo>
                    <a:pt x="144" y="158"/>
                  </a:lnTo>
                  <a:cubicBezTo>
                    <a:pt x="0" y="319"/>
                    <a:pt x="0" y="581"/>
                    <a:pt x="144" y="742"/>
                  </a:cubicBezTo>
                  <a:cubicBezTo>
                    <a:pt x="203" y="808"/>
                    <a:pt x="282" y="852"/>
                    <a:pt x="370" y="859"/>
                  </a:cubicBezTo>
                  <a:cubicBezTo>
                    <a:pt x="477" y="868"/>
                    <a:pt x="581" y="822"/>
                    <a:pt x="652" y="742"/>
                  </a:cubicBezTo>
                  <a:cubicBezTo>
                    <a:pt x="795" y="581"/>
                    <a:pt x="795" y="319"/>
                    <a:pt x="652" y="158"/>
                  </a:cubicBezTo>
                  <a:cubicBezTo>
                    <a:pt x="511" y="1"/>
                    <a:pt x="285" y="0"/>
                    <a:pt x="144" y="1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5634" name="Freeform 6"/>
            <p:cNvSpPr>
              <a:spLocks/>
            </p:cNvSpPr>
            <p:nvPr/>
          </p:nvSpPr>
          <p:spPr bwMode="auto">
            <a:xfrm>
              <a:off x="10338230" y="3803957"/>
              <a:ext cx="636588" cy="250825"/>
            </a:xfrm>
            <a:custGeom>
              <a:avLst/>
              <a:gdLst>
                <a:gd name="T0" fmla="*/ 42470 w 1394"/>
                <a:gd name="T1" fmla="*/ 97138 h 550"/>
                <a:gd name="T2" fmla="*/ 42470 w 1394"/>
                <a:gd name="T3" fmla="*/ 97138 h 550"/>
                <a:gd name="T4" fmla="*/ 0 w 1394"/>
                <a:gd name="T5" fmla="*/ 168281 h 550"/>
                <a:gd name="T6" fmla="*/ 0 w 1394"/>
                <a:gd name="T7" fmla="*/ 170105 h 550"/>
                <a:gd name="T8" fmla="*/ 80829 w 1394"/>
                <a:gd name="T9" fmla="*/ 250825 h 550"/>
                <a:gd name="T10" fmla="*/ 555759 w 1394"/>
                <a:gd name="T11" fmla="*/ 250825 h 550"/>
                <a:gd name="T12" fmla="*/ 636588 w 1394"/>
                <a:gd name="T13" fmla="*/ 170105 h 550"/>
                <a:gd name="T14" fmla="*/ 636588 w 1394"/>
                <a:gd name="T15" fmla="*/ 168281 h 550"/>
                <a:gd name="T16" fmla="*/ 594118 w 1394"/>
                <a:gd name="T17" fmla="*/ 97138 h 550"/>
                <a:gd name="T18" fmla="*/ 413737 w 1394"/>
                <a:gd name="T19" fmla="*/ 0 h 550"/>
                <a:gd name="T20" fmla="*/ 222851 w 1394"/>
                <a:gd name="T21" fmla="*/ 0 h 550"/>
                <a:gd name="T22" fmla="*/ 42470 w 1394"/>
                <a:gd name="T23" fmla="*/ 97138 h 5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4" h="550">
                  <a:moveTo>
                    <a:pt x="93" y="213"/>
                  </a:moveTo>
                  <a:lnTo>
                    <a:pt x="93" y="213"/>
                  </a:lnTo>
                  <a:cubicBezTo>
                    <a:pt x="34" y="245"/>
                    <a:pt x="0" y="302"/>
                    <a:pt x="0" y="369"/>
                  </a:cubicBezTo>
                  <a:lnTo>
                    <a:pt x="0" y="373"/>
                  </a:lnTo>
                  <a:cubicBezTo>
                    <a:pt x="0" y="471"/>
                    <a:pt x="79" y="550"/>
                    <a:pt x="177" y="550"/>
                  </a:cubicBezTo>
                  <a:lnTo>
                    <a:pt x="1217" y="550"/>
                  </a:lnTo>
                  <a:cubicBezTo>
                    <a:pt x="1314" y="550"/>
                    <a:pt x="1394" y="471"/>
                    <a:pt x="1394" y="373"/>
                  </a:cubicBezTo>
                  <a:lnTo>
                    <a:pt x="1394" y="369"/>
                  </a:lnTo>
                  <a:cubicBezTo>
                    <a:pt x="1394" y="302"/>
                    <a:pt x="1360" y="245"/>
                    <a:pt x="1301" y="213"/>
                  </a:cubicBezTo>
                  <a:lnTo>
                    <a:pt x="906" y="0"/>
                  </a:lnTo>
                  <a:cubicBezTo>
                    <a:pt x="776" y="77"/>
                    <a:pt x="618" y="77"/>
                    <a:pt x="488" y="0"/>
                  </a:cubicBezTo>
                  <a:lnTo>
                    <a:pt x="93" y="2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5635" name="Freeform 9"/>
            <p:cNvSpPr>
              <a:spLocks/>
            </p:cNvSpPr>
            <p:nvPr/>
          </p:nvSpPr>
          <p:spPr bwMode="auto">
            <a:xfrm>
              <a:off x="10368392" y="4038907"/>
              <a:ext cx="703263" cy="300038"/>
            </a:xfrm>
            <a:custGeom>
              <a:avLst/>
              <a:gdLst>
                <a:gd name="T0" fmla="*/ 37999 w 1240"/>
                <a:gd name="T1" fmla="*/ 0 h 414"/>
                <a:gd name="T2" fmla="*/ 37999 w 1240"/>
                <a:gd name="T3" fmla="*/ 0 h 414"/>
                <a:gd name="T4" fmla="*/ 0 w 1240"/>
                <a:gd name="T5" fmla="*/ 48557 h 414"/>
                <a:gd name="T6" fmla="*/ 0 w 1240"/>
                <a:gd name="T7" fmla="*/ 251481 h 414"/>
                <a:gd name="T8" fmla="*/ 37999 w 1240"/>
                <a:gd name="T9" fmla="*/ 300038 h 414"/>
                <a:gd name="T10" fmla="*/ 665831 w 1240"/>
                <a:gd name="T11" fmla="*/ 300038 h 414"/>
                <a:gd name="T12" fmla="*/ 703263 w 1240"/>
                <a:gd name="T13" fmla="*/ 251481 h 414"/>
                <a:gd name="T14" fmla="*/ 703263 w 1240"/>
                <a:gd name="T15" fmla="*/ 48557 h 414"/>
                <a:gd name="T16" fmla="*/ 665831 w 1240"/>
                <a:gd name="T17" fmla="*/ 0 h 414"/>
                <a:gd name="T18" fmla="*/ 37999 w 1240"/>
                <a:gd name="T19" fmla="*/ 0 h 4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40"/>
                <a:gd name="T31" fmla="*/ 0 h 414"/>
                <a:gd name="T32" fmla="*/ 1240 w 1240"/>
                <a:gd name="T33" fmla="*/ 414 h 4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40" h="414">
                  <a:moveTo>
                    <a:pt x="67" y="0"/>
                  </a:moveTo>
                  <a:lnTo>
                    <a:pt x="67" y="0"/>
                  </a:lnTo>
                  <a:cubicBezTo>
                    <a:pt x="67" y="0"/>
                    <a:pt x="0" y="0"/>
                    <a:pt x="0" y="67"/>
                  </a:cubicBezTo>
                  <a:lnTo>
                    <a:pt x="0" y="347"/>
                  </a:lnTo>
                  <a:cubicBezTo>
                    <a:pt x="0" y="347"/>
                    <a:pt x="0" y="414"/>
                    <a:pt x="67" y="414"/>
                  </a:cubicBezTo>
                  <a:lnTo>
                    <a:pt x="1174" y="414"/>
                  </a:lnTo>
                  <a:cubicBezTo>
                    <a:pt x="1174" y="414"/>
                    <a:pt x="1240" y="414"/>
                    <a:pt x="1240" y="347"/>
                  </a:cubicBezTo>
                  <a:lnTo>
                    <a:pt x="1240" y="67"/>
                  </a:lnTo>
                  <a:cubicBezTo>
                    <a:pt x="1240" y="67"/>
                    <a:pt x="1240" y="0"/>
                    <a:pt x="1174" y="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F094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Frutiger Next Pro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utiger Next Pro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utiger Next Pro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utiger Next Pro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utiger Next Pro Light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utiger Next Pro Light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utiger Next Pro Light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utiger Next Pro Light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utiger Next Pro Light"/>
                </a:defRPr>
              </a:lvl9pPr>
            </a:lstStyle>
            <a:p>
              <a:r>
                <a:rPr lang="en-IE" altLang="en-US" sz="800" dirty="0"/>
                <a:t>Confirm</a:t>
              </a:r>
              <a:endParaRPr lang="ga-IE" alt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heme/theme1.xml><?xml version="1.0" encoding="utf-8"?>
<a:theme xmlns:a="http://schemas.openxmlformats.org/drawingml/2006/main" name="DD_White v1">
  <a:themeElements>
    <a:clrScheme name="MyGovID">
      <a:dk1>
        <a:srgbClr val="0D6992"/>
      </a:dk1>
      <a:lt1>
        <a:sysClr val="window" lastClr="FFFFFF"/>
      </a:lt1>
      <a:dk2>
        <a:srgbClr val="0D6992"/>
      </a:dk2>
      <a:lt2>
        <a:srgbClr val="E7E7E8"/>
      </a:lt2>
      <a:accent1>
        <a:srgbClr val="000000"/>
      </a:accent1>
      <a:accent2>
        <a:srgbClr val="8C8C8C"/>
      </a:accent2>
      <a:accent3>
        <a:srgbClr val="B4B4B4"/>
      </a:accent3>
      <a:accent4>
        <a:srgbClr val="E3DFDD"/>
      </a:accent4>
      <a:accent5>
        <a:srgbClr val="EB8107"/>
      </a:accent5>
      <a:accent6>
        <a:srgbClr val="0D6992"/>
      </a:accent6>
      <a:hlink>
        <a:srgbClr val="EB8107"/>
      </a:hlink>
      <a:folHlink>
        <a:srgbClr val="EB8107"/>
      </a:folHlink>
    </a:clrScheme>
    <a:fontScheme name="Deloitte Digital">
      <a:majorFont>
        <a:latin typeface="Knockout HTF27-JuniorBantamwt"/>
        <a:ea typeface=""/>
        <a:cs typeface=""/>
      </a:majorFont>
      <a:minorFont>
        <a:latin typeface="Frutiger Nex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D_Black v1">
  <a:themeElements>
    <a:clrScheme name="Custom 2">
      <a:dk1>
        <a:srgbClr val="0D6992"/>
      </a:dk1>
      <a:lt1>
        <a:sysClr val="window" lastClr="FFFFFF"/>
      </a:lt1>
      <a:dk2>
        <a:srgbClr val="3F3F3F"/>
      </a:dk2>
      <a:lt2>
        <a:srgbClr val="E7E7E8"/>
      </a:lt2>
      <a:accent1>
        <a:srgbClr val="000000"/>
      </a:accent1>
      <a:accent2>
        <a:srgbClr val="8C8C8C"/>
      </a:accent2>
      <a:accent3>
        <a:srgbClr val="FFFFFF"/>
      </a:accent3>
      <a:accent4>
        <a:srgbClr val="DCDCDC"/>
      </a:accent4>
      <a:accent5>
        <a:srgbClr val="EB8107"/>
      </a:accent5>
      <a:accent6>
        <a:srgbClr val="0D6992"/>
      </a:accent6>
      <a:hlink>
        <a:srgbClr val="EB8107"/>
      </a:hlink>
      <a:folHlink>
        <a:srgbClr val="EB8107"/>
      </a:folHlink>
    </a:clrScheme>
    <a:fontScheme name="Deloitte Digital">
      <a:majorFont>
        <a:latin typeface="Knockout HTF27-JuniorBantamwt"/>
        <a:ea typeface=""/>
        <a:cs typeface=""/>
      </a:majorFont>
      <a:minorFont>
        <a:latin typeface="Frutiger Nex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D_Black v1">
  <a:themeElements>
    <a:clrScheme name="Custom 2">
      <a:dk1>
        <a:srgbClr val="0D6992"/>
      </a:dk1>
      <a:lt1>
        <a:sysClr val="window" lastClr="FFFFFF"/>
      </a:lt1>
      <a:dk2>
        <a:srgbClr val="3F3F3F"/>
      </a:dk2>
      <a:lt2>
        <a:srgbClr val="E7E7E8"/>
      </a:lt2>
      <a:accent1>
        <a:srgbClr val="000000"/>
      </a:accent1>
      <a:accent2>
        <a:srgbClr val="8C8C8C"/>
      </a:accent2>
      <a:accent3>
        <a:srgbClr val="FFFFFF"/>
      </a:accent3>
      <a:accent4>
        <a:srgbClr val="DCDCDC"/>
      </a:accent4>
      <a:accent5>
        <a:srgbClr val="EB8107"/>
      </a:accent5>
      <a:accent6>
        <a:srgbClr val="0D6992"/>
      </a:accent6>
      <a:hlink>
        <a:srgbClr val="EB8107"/>
      </a:hlink>
      <a:folHlink>
        <a:srgbClr val="EB8107"/>
      </a:folHlink>
    </a:clrScheme>
    <a:fontScheme name="Deloitte Digital">
      <a:majorFont>
        <a:latin typeface="Knockout HTF27-JuniorBantamwt"/>
        <a:ea typeface=""/>
        <a:cs typeface=""/>
      </a:majorFont>
      <a:minorFont>
        <a:latin typeface="Frutiger Nex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8F577B03C5A44C8D9CE8533422CF15" ma:contentTypeVersion="1" ma:contentTypeDescription="Create a new document." ma:contentTypeScope="" ma:versionID="046ad74dd6d45f58b803d799628f0da1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66a3ee767f26348ff65248085c503716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8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0DEBC8-12EF-4969-A44C-D45A545B5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CDD6AB-D3F6-4B43-9F4C-C0A70AC9571E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sharepoint/v3/field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C08844-6735-439A-8D1E-E98679DC3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31487</TotalTime>
  <Words>924</Words>
  <Application>Microsoft Office PowerPoint</Application>
  <PresentationFormat>On-screen Show (16:9)</PresentationFormat>
  <Paragraphs>183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Ubuntu</vt:lpstr>
      <vt:lpstr>Knockout HTF27-JuniorBantamwt</vt:lpstr>
      <vt:lpstr>Wingdings</vt:lpstr>
      <vt:lpstr>Ubuntu Light</vt:lpstr>
      <vt:lpstr>Frutiger Next Pro Light</vt:lpstr>
      <vt:lpstr>Calibri</vt:lpstr>
      <vt:lpstr>DD_White v1</vt:lpstr>
      <vt:lpstr>DD_Black v1</vt:lpstr>
      <vt:lpstr>1_DD_Black v1</vt:lpstr>
      <vt:lpstr>  Identity Management Overview </vt:lpstr>
      <vt:lpstr> Topics</vt:lpstr>
      <vt:lpstr>SAFE Principles</vt:lpstr>
      <vt:lpstr>SAFE Registration</vt:lpstr>
      <vt:lpstr>SAFE Programme - Benefits</vt:lpstr>
      <vt:lpstr>Data on the public services card</vt:lpstr>
      <vt:lpstr>SAFE Programme - Benefits</vt:lpstr>
      <vt:lpstr>   What is it? </vt:lpstr>
      <vt:lpstr>   How to get started</vt:lpstr>
      <vt:lpstr>   Verify your Account</vt:lpstr>
      <vt:lpstr>Mygovid-Data sharing approach</vt:lpstr>
      <vt:lpstr>Building a Trust Framework</vt:lpstr>
      <vt:lpstr>Building a Trust Framework</vt:lpstr>
      <vt:lpstr>Responsive Design</vt:lpstr>
      <vt:lpstr>Responsive Design</vt:lpstr>
      <vt:lpstr>Relying parties</vt:lpstr>
      <vt:lpstr>Technology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Presentation-Template-PPT-Preferred-16_9</dc:title>
  <dc:creator>daragh.oconnor@welfare.ie;sean.gaffney@welfare.ie</dc:creator>
  <cp:lastModifiedBy>Jeanette O'Leary</cp:lastModifiedBy>
  <cp:revision>502</cp:revision>
  <cp:lastPrinted>2016-09-28T11:37:15Z</cp:lastPrinted>
  <dcterms:created xsi:type="dcterms:W3CDTF">2015-04-29T05:06:11Z</dcterms:created>
  <dcterms:modified xsi:type="dcterms:W3CDTF">2017-01-17T14:22:47Z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0x010100CC8F577B03C5A44C8D9CE8533422CF15</vt:lpwstr>
  </property>
</Properties>
</file>