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75" r:id="rId3"/>
    <p:sldId id="344" r:id="rId4"/>
    <p:sldId id="369" r:id="rId5"/>
    <p:sldId id="368" r:id="rId6"/>
    <p:sldId id="370" r:id="rId7"/>
    <p:sldId id="361" r:id="rId8"/>
    <p:sldId id="371" r:id="rId9"/>
    <p:sldId id="391" r:id="rId10"/>
    <p:sldId id="379" r:id="rId11"/>
    <p:sldId id="380" r:id="rId12"/>
    <p:sldId id="381" r:id="rId13"/>
    <p:sldId id="382" r:id="rId14"/>
    <p:sldId id="372" r:id="rId15"/>
    <p:sldId id="373" r:id="rId16"/>
    <p:sldId id="374" r:id="rId17"/>
    <p:sldId id="354" r:id="rId18"/>
    <p:sldId id="362" r:id="rId19"/>
    <p:sldId id="339" r:id="rId20"/>
    <p:sldId id="363" r:id="rId21"/>
    <p:sldId id="364" r:id="rId22"/>
    <p:sldId id="387" r:id="rId23"/>
    <p:sldId id="365" r:id="rId24"/>
    <p:sldId id="366" r:id="rId25"/>
    <p:sldId id="367" r:id="rId26"/>
    <p:sldId id="390" r:id="rId27"/>
    <p:sldId id="392" r:id="rId28"/>
  </p:sldIdLst>
  <p:sldSz cx="9144000" cy="5143500" type="screen16x9"/>
  <p:notesSz cx="9874250" cy="6797675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Quinn" initials="PQ" lastIdx="5" clrIdx="0">
    <p:extLst/>
  </p:cmAuthor>
  <p:cmAuthor id="2" name="Patricia Quinn" initials="PQ [2]" lastIdx="1" clrIdx="1">
    <p:extLst/>
  </p:cmAuthor>
  <p:cmAuthor id="3" name="Julia Schroer" initials="JS" lastIdx="1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18E"/>
    <a:srgbClr val="D77C1A"/>
    <a:srgbClr val="BC2CAD"/>
    <a:srgbClr val="7AB0CB"/>
    <a:srgbClr val="F57E20"/>
    <a:srgbClr val="005492"/>
    <a:srgbClr val="ADBC2C"/>
    <a:srgbClr val="A94A70"/>
    <a:srgbClr val="625476"/>
    <a:srgbClr val="6D4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00" autoAdjust="0"/>
    <p:restoredTop sz="98178" autoAdjust="0"/>
  </p:normalViewPr>
  <p:slideViewPr>
    <p:cSldViewPr snapToGrid="0" snapToObjects="1">
      <p:cViewPr varScale="1">
        <p:scale>
          <a:sx n="148" d="100"/>
          <a:sy n="148" d="100"/>
        </p:scale>
        <p:origin x="-204" y="-96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41064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6" y="1"/>
            <a:ext cx="4278841" cy="341064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C9B66B41-4A96-C146-A70B-482DC74FBD52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278841" cy="341063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6" y="6456613"/>
            <a:ext cx="4278841" cy="341063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2C86B5B7-9693-B841-AF72-C0CA722D9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62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41064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6" y="1"/>
            <a:ext cx="4278841" cy="341064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0AF2AA5B-33A2-DC45-B485-A9F92ED71F99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1"/>
            <a:ext cx="7899400" cy="2676585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278841" cy="341063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6" y="6456613"/>
            <a:ext cx="4278841" cy="341063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8D472121-7066-A342-9838-FF724491E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121-7066-A342-9838-FF724491E5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72121-7066-A342-9838-FF724491E58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9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72121-7066-A342-9838-FF724491E58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68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121-7066-A342-9838-FF724491E5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121-7066-A342-9838-FF724491E5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3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121-7066-A342-9838-FF724491E5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121-7066-A342-9838-FF724491E5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72121-7066-A342-9838-FF724491E58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366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121-7066-A342-9838-FF724491E5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3166B89-458D-F64D-9C3C-8460E2972629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8D41C03-5298-834D-B8DB-B3CCDD45B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3166B89-458D-F64D-9C3C-8460E2972629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8D41C03-5298-834D-B8DB-B3CCDD45B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7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5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5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3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3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1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" y="0"/>
            <a:ext cx="9093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6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6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2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28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" y="0"/>
            <a:ext cx="9093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4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551"/>
            <a:ext cx="9143999" cy="51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" y="0"/>
            <a:ext cx="9093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3166B89-458D-F64D-9C3C-8460E2972629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8D41C03-5298-834D-B8DB-B3CCDD45B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7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3166B89-458D-F64D-9C3C-8460E2972629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8D41C03-5298-834D-B8DB-B3CCDD45B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3166B89-458D-F64D-9C3C-8460E2972629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8D41C03-5298-834D-B8DB-B3CCDD45B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1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91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C801-80ED-E64B-B449-7093E944DA9C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1B95-BF89-9F4B-AEE5-02634D41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3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ie/dataset/benefact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acts.ie/org/d8b7acc9-303e-4453-90c6-372902e8ef6b?src=open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benefacts.i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enefacts.ie" TargetMode="External"/><Relationship Id="rId2" Type="http://schemas.openxmlformats.org/officeDocument/2006/relationships/hyperlink" Target="mailto:John.lyons@benefacts.ie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patriciaquinn@benefacts.i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0276" y="2314809"/>
            <a:ext cx="5329501" cy="110251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30007" y="3910910"/>
            <a:ext cx="3725403" cy="77192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5492"/>
                </a:solidFill>
              </a:rPr>
              <a:t>John Lyons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5492"/>
                </a:solidFill>
              </a:rPr>
              <a:t>Head of Programmes &amp; Operations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680" y="1819246"/>
            <a:ext cx="7230101" cy="1361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Benefacts.ie - the database of Irish nonprofits</a:t>
            </a:r>
          </a:p>
          <a:p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20 January 2017</a:t>
            </a:r>
          </a:p>
        </p:txBody>
      </p:sp>
    </p:spTree>
    <p:extLst>
      <p:ext uri="{BB962C8B-B14F-4D97-AF65-F5344CB8AC3E}">
        <p14:creationId xmlns:p14="http://schemas.microsoft.com/office/powerpoint/2010/main" val="353387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522"/>
          <a:stretch/>
        </p:blipFill>
        <p:spPr>
          <a:xfrm>
            <a:off x="1941980" y="60065"/>
            <a:ext cx="5599326" cy="48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72" y="0"/>
            <a:ext cx="40766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34" y="792678"/>
            <a:ext cx="22800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IE" sz="1800" b="1" dirty="0">
                <a:solidFill>
                  <a:schemeClr val="accent6">
                    <a:lumMod val="75000"/>
                  </a:schemeClr>
                </a:solidFill>
              </a:rPr>
              <a:t>Governance Data </a:t>
            </a:r>
            <a:r>
              <a:rPr lang="en-IE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endParaRPr lang="en-IE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6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593"/>
          <a:stretch/>
        </p:blipFill>
        <p:spPr>
          <a:xfrm>
            <a:off x="2305189" y="204849"/>
            <a:ext cx="4782416" cy="4688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634" y="792678"/>
            <a:ext cx="207900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IE" sz="1800" b="1" dirty="0">
                <a:solidFill>
                  <a:schemeClr val="accent6">
                    <a:lumMod val="75000"/>
                  </a:schemeClr>
                </a:solidFill>
              </a:rPr>
              <a:t>Finance Data </a:t>
            </a:r>
            <a:r>
              <a:rPr lang="en-IE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endParaRPr lang="en-IE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330" y="148852"/>
            <a:ext cx="4188422" cy="47320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sz="2600" b="1" kern="0" dirty="0">
                <a:solidFill>
                  <a:srgbClr val="D77C1A"/>
                </a:solidFill>
              </a:rPr>
              <a:t>But only some of it is open….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773" y="757317"/>
            <a:ext cx="7582376" cy="36022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Name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Alternate name(s)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Registered address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County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Eircode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Legal governing form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Date of incorporation 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Compliance with the Governance Code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Compliance with the Fundraising Best Practice Principles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Name(s) of regulator(s)</a:t>
            </a:r>
          </a:p>
          <a:p>
            <a:pPr marL="342900" indent="-342900" defTabSz="685800">
              <a:lnSpc>
                <a:spcPct val="110000"/>
              </a:lnSpc>
              <a:buFont typeface="+mj-lt"/>
              <a:buAutoNum type="arabicPeriod"/>
            </a:pPr>
            <a:r>
              <a:rPr lang="en-US" sz="1900" kern="0" dirty="0">
                <a:solidFill>
                  <a:srgbClr val="005492"/>
                </a:solidFill>
              </a:rPr>
              <a:t>Regulatory number(s)</a:t>
            </a:r>
          </a:p>
        </p:txBody>
      </p:sp>
    </p:spTree>
    <p:extLst>
      <p:ext uri="{BB962C8B-B14F-4D97-AF65-F5344CB8AC3E}">
        <p14:creationId xmlns:p14="http://schemas.microsoft.com/office/powerpoint/2010/main" val="113365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66" t="15666" r="6821" b="4521"/>
          <a:stretch/>
        </p:blipFill>
        <p:spPr>
          <a:xfrm>
            <a:off x="6716527" y="1094964"/>
            <a:ext cx="1805916" cy="2715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22" y="145090"/>
            <a:ext cx="4327315" cy="47320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sz="2600" b="1" kern="0" dirty="0">
                <a:solidFill>
                  <a:srgbClr val="D77C1A"/>
                </a:solidFill>
              </a:rPr>
              <a:t>The rest we extract from files: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022" y="940629"/>
            <a:ext cx="6246494" cy="36240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en-US" i="1" kern="0" dirty="0">
                <a:solidFill>
                  <a:sysClr val="windowText" lastClr="000000"/>
                </a:solidFill>
              </a:rPr>
              <a:t>* Primary and secondary sector classification * Geolocation * nonprofit’s URL * statement of legal purpose * average number of reported employees * names and dates of appointment of serving directors/trustees * total current reported income * total reported income (prior year) * total current reported expenditure * total reported expenditure (prior year) * total current reported net assets * total reported net assets (prior year) * named current sources of public funding * named sources of public funding (prior year) * reported current sources of non-governmental funding * reported sources of non-governmental funding * (prior year) * current unspecified funding * unspecified funding (prior year) * whether the nonprofit reports using SORP</a:t>
            </a:r>
            <a:endParaRPr lang="en-US" b="1" kern="0" dirty="0">
              <a:solidFill>
                <a:srgbClr val="D77C1A"/>
              </a:solidFill>
            </a:endParaRPr>
          </a:p>
          <a:p>
            <a:pPr defTabSz="685800"/>
            <a:endParaRPr lang="en-US" sz="2100" kern="0" dirty="0">
              <a:solidFill>
                <a:srgbClr val="005492"/>
              </a:solidFill>
            </a:endParaRPr>
          </a:p>
          <a:p>
            <a:pPr defTabSz="685800"/>
            <a:r>
              <a:rPr lang="en-US" sz="2100" kern="0" dirty="0">
                <a:solidFill>
                  <a:srgbClr val="005492"/>
                </a:solidFill>
              </a:rPr>
              <a:t>(…and from 2017)</a:t>
            </a:r>
          </a:p>
          <a:p>
            <a:pPr defTabSz="685800"/>
            <a:r>
              <a:rPr lang="en-US" sz="2100" kern="0" dirty="0">
                <a:solidFill>
                  <a:srgbClr val="005492"/>
                </a:solidFill>
              </a:rPr>
              <a:t> </a:t>
            </a:r>
            <a:endParaRPr lang="en-US" kern="0" dirty="0">
              <a:solidFill>
                <a:srgbClr val="005492"/>
              </a:solidFill>
            </a:endParaRPr>
          </a:p>
          <a:p>
            <a:pPr defTabSz="685800"/>
            <a:r>
              <a:rPr lang="en-US" i="1" kern="0" dirty="0">
                <a:solidFill>
                  <a:sysClr val="windowText" lastClr="000000"/>
                </a:solidFill>
              </a:rPr>
              <a:t>* Directors/trustees reports on activities * reported remuneration in bands of €10,000</a:t>
            </a:r>
            <a:r>
              <a:rPr lang="en-US" kern="0" dirty="0">
                <a:solidFill>
                  <a:sysClr val="windowText" lastClr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322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"/>
          <a:stretch/>
        </p:blipFill>
        <p:spPr>
          <a:xfrm>
            <a:off x="97533" y="1145595"/>
            <a:ext cx="1839677" cy="2816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56" y="67664"/>
            <a:ext cx="2783111" cy="7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6"/>
          <a:stretch/>
        </p:blipFill>
        <p:spPr>
          <a:xfrm>
            <a:off x="2783545" y="1728530"/>
            <a:ext cx="3016682" cy="546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257" y="2433350"/>
            <a:ext cx="2745290" cy="896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7093" y="321741"/>
            <a:ext cx="264636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defTabSz="685800"/>
            <a:r>
              <a:rPr lang="en-US" sz="1500" b="1" kern="0" dirty="0">
                <a:solidFill>
                  <a:srgbClr val="D77C1A"/>
                </a:solidFill>
              </a:rPr>
              <a:t>Benefacts Nonprofit Sector Analysis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87755" y="1178278"/>
            <a:ext cx="2836147" cy="300083"/>
          </a:xfrm>
          <a:prstGeom prst="rect">
            <a:avLst/>
          </a:prstGeom>
        </p:spPr>
        <p:txBody>
          <a:bodyPr wrap="none" lIns="68580" tIns="34290" rIns="68580" bIns="34290">
            <a:normAutofit/>
          </a:bodyPr>
          <a:lstStyle/>
          <a:p>
            <a:pPr defTabSz="685800"/>
            <a:r>
              <a:rPr lang="en-US" sz="1500" b="1" kern="0" dirty="0">
                <a:solidFill>
                  <a:srgbClr val="D77C1A"/>
                </a:solidFill>
              </a:rPr>
              <a:t>Free Public Website –benefacts.ie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87754" y="1915813"/>
            <a:ext cx="1821183" cy="300083"/>
          </a:xfrm>
          <a:prstGeom prst="rect">
            <a:avLst/>
          </a:prstGeom>
        </p:spPr>
        <p:txBody>
          <a:bodyPr wrap="none" lIns="68580" tIns="34290" rIns="68580" bIns="34290">
            <a:normAutofit/>
          </a:bodyPr>
          <a:lstStyle/>
          <a:p>
            <a:pPr defTabSz="685800"/>
            <a:r>
              <a:rPr lang="en-US" sz="1500" b="1" kern="0" dirty="0">
                <a:solidFill>
                  <a:srgbClr val="D77C1A"/>
                </a:solidFill>
              </a:rPr>
              <a:t>Benefacts Open 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87755" y="2777624"/>
            <a:ext cx="2036273" cy="300083"/>
          </a:xfrm>
          <a:prstGeom prst="rect">
            <a:avLst/>
          </a:prstGeom>
        </p:spPr>
        <p:txBody>
          <a:bodyPr wrap="none" lIns="68580" tIns="34290" rIns="68580" bIns="34290">
            <a:normAutofit/>
          </a:bodyPr>
          <a:lstStyle/>
          <a:p>
            <a:pPr defTabSz="685800"/>
            <a:r>
              <a:rPr lang="en-US" sz="1500" b="1" kern="0" dirty="0">
                <a:solidFill>
                  <a:srgbClr val="D77C1A"/>
                </a:solidFill>
              </a:rPr>
              <a:t>Benefacts Data Services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98219" y="3686827"/>
            <a:ext cx="2427944" cy="300083"/>
          </a:xfrm>
          <a:prstGeom prst="rect">
            <a:avLst/>
          </a:prstGeom>
        </p:spPr>
        <p:txBody>
          <a:bodyPr wrap="none" lIns="68580" tIns="34290" rIns="68580" bIns="34290">
            <a:normAutofit/>
          </a:bodyPr>
          <a:lstStyle/>
          <a:p>
            <a:pPr defTabSz="685800"/>
            <a:r>
              <a:rPr lang="en-US" sz="1500" b="1" kern="0" dirty="0">
                <a:solidFill>
                  <a:srgbClr val="D77C1A"/>
                </a:solidFill>
              </a:rPr>
              <a:t>Benefacts Bespoke Solutions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8"/>
          <a:stretch/>
        </p:blipFill>
        <p:spPr>
          <a:xfrm>
            <a:off x="3054938" y="3433385"/>
            <a:ext cx="2745290" cy="812540"/>
          </a:xfrm>
          <a:prstGeom prst="rect">
            <a:avLst/>
          </a:prstGeom>
        </p:spPr>
      </p:pic>
      <p:pic>
        <p:nvPicPr>
          <p:cNvPr id="13" name="Picture 12" descr="Screen Shot 2017-01-18 at 09.33.52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8"/>
          <a:stretch/>
        </p:blipFill>
        <p:spPr>
          <a:xfrm>
            <a:off x="3017116" y="1051385"/>
            <a:ext cx="2783111" cy="63179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1926235" y="1179925"/>
            <a:ext cx="658437" cy="4203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905301" y="2283952"/>
            <a:ext cx="658437" cy="4203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901497" y="3402330"/>
            <a:ext cx="658437" cy="4203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b="40451"/>
          <a:stretch/>
        </p:blipFill>
        <p:spPr>
          <a:xfrm>
            <a:off x="3054938" y="4329694"/>
            <a:ext cx="2745290" cy="81380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758807" y="960264"/>
            <a:ext cx="3228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783545" y="1683176"/>
            <a:ext cx="3203425" cy="2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58807" y="2394728"/>
            <a:ext cx="3228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58807" y="3381395"/>
            <a:ext cx="3228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90780" y="4276457"/>
            <a:ext cx="3296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219153" y="4519060"/>
            <a:ext cx="2344208" cy="30008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</a:bodyPr>
          <a:lstStyle/>
          <a:p>
            <a:pPr defTabSz="685800"/>
            <a:r>
              <a:rPr lang="en-US" sz="1500" b="1" kern="0" dirty="0">
                <a:solidFill>
                  <a:srgbClr val="D77C1A"/>
                </a:solidFill>
              </a:rPr>
              <a:t>Benefacts Analytics     </a:t>
            </a:r>
          </a:p>
        </p:txBody>
      </p:sp>
    </p:spTree>
    <p:extLst>
      <p:ext uri="{BB962C8B-B14F-4D97-AF65-F5344CB8AC3E}">
        <p14:creationId xmlns:p14="http://schemas.microsoft.com/office/powerpoint/2010/main" val="96329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43" y="150742"/>
            <a:ext cx="4690739" cy="4732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/>
            <a:r>
              <a:rPr lang="en-US" sz="2600" b="1" kern="0" dirty="0">
                <a:solidFill>
                  <a:srgbClr val="D77C1A"/>
                </a:solidFill>
              </a:rPr>
              <a:t>Who uses Benefacts data today?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43" y="819657"/>
            <a:ext cx="8415679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457200" indent="-457200" defTabSz="914400">
              <a:lnSpc>
                <a:spcPct val="110000"/>
              </a:lnSpc>
              <a:buFont typeface="+mj-lt"/>
              <a:buAutoNum type="arabicPeriod"/>
              <a:defRPr sz="2500" kern="0">
                <a:solidFill>
                  <a:srgbClr val="005492"/>
                </a:solidFill>
              </a:defRPr>
            </a:lvl1pPr>
          </a:lstStyle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Government (funders, analysts, regulators)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International bodies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Nonprofits, sector representative and lead bodies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Journalists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Professional service providers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Researchers and analysts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05" y="1810889"/>
            <a:ext cx="2549917" cy="24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24" y="13556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6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Benefacts API Services</a:t>
            </a:r>
            <a:endParaRPr lang="en-GB" sz="26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5525" y="1000740"/>
            <a:ext cx="7440791" cy="2558233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indent="0">
              <a:lnSpc>
                <a:spcPct val="120000"/>
              </a:lnSpc>
              <a:buNone/>
            </a:pPr>
            <a:r>
              <a:rPr lang="en-IE" sz="2100" kern="0" dirty="0">
                <a:solidFill>
                  <a:srgbClr val="005492"/>
                </a:solidFill>
              </a:rPr>
              <a:t>Benefacts provides 2 public APIs:</a:t>
            </a:r>
          </a:p>
          <a:p>
            <a:pPr marL="0" indent="0">
              <a:lnSpc>
                <a:spcPct val="120000"/>
              </a:lnSpc>
              <a:buNone/>
            </a:pPr>
            <a:endParaRPr lang="en-IE" sz="1100" kern="0" dirty="0">
              <a:solidFill>
                <a:srgbClr val="005492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100" b="1" kern="0" dirty="0">
                <a:solidFill>
                  <a:srgbClr val="005492"/>
                </a:solidFill>
              </a:rPr>
              <a:t>Benefacts Open Data API </a:t>
            </a:r>
            <a:r>
              <a:rPr lang="en-IE" sz="2100" kern="0" dirty="0">
                <a:solidFill>
                  <a:srgbClr val="005492"/>
                </a:solidFill>
              </a:rPr>
              <a:t>– provides freely accessible data under creative commons license </a:t>
            </a:r>
          </a:p>
          <a:p>
            <a:pPr>
              <a:lnSpc>
                <a:spcPct val="120000"/>
              </a:lnSpc>
            </a:pPr>
            <a:r>
              <a:rPr lang="en-IE" sz="2100" b="1" kern="0" dirty="0">
                <a:solidFill>
                  <a:srgbClr val="005492"/>
                </a:solidFill>
              </a:rPr>
              <a:t>Benefacts Public API </a:t>
            </a:r>
            <a:r>
              <a:rPr lang="en-IE" sz="2100" kern="0" dirty="0">
                <a:solidFill>
                  <a:srgbClr val="005492"/>
                </a:solidFill>
              </a:rPr>
              <a:t>– provides all the data currently on benefacts.ie as a data feed. Free to use, but requires signup</a:t>
            </a:r>
          </a:p>
          <a:p>
            <a:pPr>
              <a:lnSpc>
                <a:spcPct val="120000"/>
              </a:lnSpc>
            </a:pPr>
            <a:endParaRPr lang="en-IE" dirty="0"/>
          </a:p>
          <a:p>
            <a:pPr marL="0" indent="0">
              <a:lnSpc>
                <a:spcPct val="120000"/>
              </a:lnSpc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88" y="4071882"/>
            <a:ext cx="680176" cy="644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56" y="4071882"/>
            <a:ext cx="680176" cy="644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25" y="4071882"/>
            <a:ext cx="680176" cy="64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94" y="4071882"/>
            <a:ext cx="680176" cy="6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0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14" y="192255"/>
            <a:ext cx="3632193" cy="47320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sz="2600" b="1" kern="0" dirty="0">
                <a:solidFill>
                  <a:srgbClr val="D77C1A"/>
                </a:solidFill>
                <a:latin typeface="Calibri" charset="0"/>
                <a:ea typeface="MS Mincho" charset="-128"/>
                <a:cs typeface="Times New Roman" charset="0"/>
              </a:rPr>
              <a:t>Benefacts Open Data API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6" y="1239783"/>
            <a:ext cx="7160084" cy="3903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148" y="755169"/>
            <a:ext cx="48520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IE" sz="1800" dirty="0"/>
              <a:t>Available on </a:t>
            </a:r>
            <a:r>
              <a:rPr lang="en-IE" sz="1800" dirty="0">
                <a:hlinkClick r:id="rId3"/>
              </a:rPr>
              <a:t>https://data.gov.ie/dataset/benefacts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42376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667" y="95896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6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Benefacts Open Data API</a:t>
            </a:r>
            <a:endParaRPr lang="en-GB" sz="26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875" y="713135"/>
            <a:ext cx="7886700" cy="326350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en-IE" sz="1900" kern="0" dirty="0">
                <a:solidFill>
                  <a:srgbClr val="005492"/>
                </a:solidFill>
              </a:rPr>
              <a:t>Provides 9 core data fields: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Benefacts ID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Registered name and other registered names (where applicable)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Benefacts classification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Address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Eircode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County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Name(s) of authorities by which the nonprofit is regulated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Regulatory numbers (CRO, CHY, CRA, etc)</a:t>
            </a:r>
          </a:p>
          <a:p>
            <a:pPr lvl="1">
              <a:lnSpc>
                <a:spcPct val="120000"/>
              </a:lnSpc>
            </a:pPr>
            <a:r>
              <a:rPr lang="en-GB" sz="1500" kern="0" dirty="0">
                <a:solidFill>
                  <a:srgbClr val="005492"/>
                </a:solidFill>
              </a:rPr>
              <a:t>Link to nonprofit listing on Benefacts.ie</a:t>
            </a:r>
          </a:p>
          <a:p>
            <a:pPr>
              <a:lnSpc>
                <a:spcPct val="120000"/>
              </a:lnSpc>
            </a:pPr>
            <a:r>
              <a:rPr lang="en-IE" sz="1900" kern="0" dirty="0">
                <a:solidFill>
                  <a:srgbClr val="005492"/>
                </a:solidFill>
              </a:rPr>
              <a:t>Data available as a CSV file (for humans) or as JSON (for machines)</a:t>
            </a:r>
            <a:endParaRPr lang="en-GB" sz="1900" kern="0" dirty="0">
              <a:solidFill>
                <a:srgbClr val="005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533" y="866013"/>
            <a:ext cx="3301178" cy="2523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" t="18097" r="5383" b="22863"/>
          <a:stretch/>
        </p:blipFill>
        <p:spPr>
          <a:xfrm>
            <a:off x="434472" y="3841388"/>
            <a:ext cx="8445185" cy="884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494" y="745956"/>
            <a:ext cx="4749809" cy="26735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US" sz="2300" b="1" kern="0" dirty="0">
                <a:solidFill>
                  <a:srgbClr val="005492"/>
                </a:solidFill>
              </a:rPr>
              <a:t>Benefacts</a:t>
            </a:r>
            <a:r>
              <a:rPr lang="en-US" sz="2300" b="1" kern="0" dirty="0">
                <a:solidFill>
                  <a:srgbClr val="DB7B1B"/>
                </a:solidFill>
              </a:rPr>
              <a:t>|</a:t>
            </a:r>
          </a:p>
          <a:p>
            <a:pPr defTabSz="685800"/>
            <a:endParaRPr lang="en-US" sz="900" b="1" kern="0" dirty="0">
              <a:solidFill>
                <a:srgbClr val="005492"/>
              </a:solidFill>
            </a:endParaRPr>
          </a:p>
          <a:p>
            <a:pPr defTabSz="685800">
              <a:lnSpc>
                <a:spcPct val="120000"/>
              </a:lnSpc>
            </a:pPr>
            <a:r>
              <a:rPr lang="en-US" sz="2300" kern="0" dirty="0">
                <a:solidFill>
                  <a:srgbClr val="005492"/>
                </a:solidFill>
              </a:rPr>
              <a:t>A strategic collaboration between Irish government and major philanthropies to build an essential data infrastructure for a sector that attracts 10% of public expenditure in Ireland.</a:t>
            </a:r>
            <a:endParaRPr lang="en-US" sz="2300" kern="0" dirty="0">
              <a:solidFill>
                <a:srgbClr val="DB7B1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43" y="150742"/>
            <a:ext cx="2805081" cy="4732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/>
            <a:r>
              <a:rPr lang="en-US" sz="2600" b="1" kern="0" dirty="0">
                <a:solidFill>
                  <a:srgbClr val="D77C1A"/>
                </a:solidFill>
              </a:rPr>
              <a:t>What is Benefacts?</a:t>
            </a:r>
          </a:p>
        </p:txBody>
      </p:sp>
    </p:spTree>
    <p:extLst>
      <p:ext uri="{BB962C8B-B14F-4D97-AF65-F5344CB8AC3E}">
        <p14:creationId xmlns:p14="http://schemas.microsoft.com/office/powerpoint/2010/main" val="424753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668" y="127299"/>
            <a:ext cx="8237319" cy="626367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6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Benefacts Open Data API</a:t>
            </a:r>
            <a:endParaRPr lang="en-GB" sz="26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3260" y="913226"/>
            <a:ext cx="8495330" cy="3587827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indent="0">
              <a:buNone/>
            </a:pPr>
            <a:r>
              <a:rPr lang="en-IE" sz="1900" kern="0" dirty="0">
                <a:solidFill>
                  <a:srgbClr val="005492"/>
                </a:solidFill>
              </a:rPr>
              <a:t>Sample JSON:</a:t>
            </a:r>
          </a:p>
          <a:p>
            <a:pPr marL="0" indent="0">
              <a:buNone/>
            </a:pPr>
            <a:r>
              <a:rPr lang="en-GB" sz="1100" dirty="0">
                <a:latin typeface="Lucida Console" panose="020B060904050402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benefactsId</a:t>
            </a:r>
            <a:r>
              <a:rPr lang="en-GB" sz="1100" dirty="0">
                <a:latin typeface="Lucida Console" panose="020B0609040504020204" pitchFamily="49" charset="0"/>
              </a:rPr>
              <a:t>":"1654780",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name</a:t>
            </a:r>
            <a:r>
              <a:rPr lang="en-GB" sz="1100" dirty="0">
                <a:latin typeface="Lucida Console" panose="020B0609040504020204" pitchFamily="49" charset="0"/>
              </a:rPr>
              <a:t>":"OXFAM REPUBLIC OF IRELAND",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otherNames</a:t>
            </a:r>
            <a:r>
              <a:rPr lang="en-GB" sz="1100" dirty="0">
                <a:latin typeface="Lucida Console" panose="020B0609040504020204" pitchFamily="49" charset="0"/>
              </a:rPr>
              <a:t>":["OXFAM IRELAND"],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subSectorCode</a:t>
            </a:r>
            <a:r>
              <a:rPr lang="en-GB" sz="1100" dirty="0">
                <a:latin typeface="Lucida Console" panose="020B0609040504020204" pitchFamily="49" charset="0"/>
              </a:rPr>
              <a:t>":"10.1",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subSectorName</a:t>
            </a:r>
            <a:r>
              <a:rPr lang="en-GB" sz="1100" dirty="0">
                <a:latin typeface="Lucida Console" panose="020B0609040504020204" pitchFamily="49" charset="0"/>
              </a:rPr>
              <a:t>":"International development",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address</a:t>
            </a:r>
            <a:r>
              <a:rPr lang="en-GB" sz="1100" dirty="0">
                <a:latin typeface="Lucida Console" panose="020B0609040504020204" pitchFamily="49" charset="0"/>
              </a:rPr>
              <a:t>":"2ND FLOOR, PORTVIEW HOUSE, RINGSEND, DUBLIN 4",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eircode</a:t>
            </a:r>
            <a:r>
              <a:rPr lang="en-GB" sz="1100" dirty="0">
                <a:latin typeface="Lucida Console" panose="020B0609040504020204" pitchFamily="49" charset="0"/>
              </a:rPr>
              <a:t>":"D04 V9Y9",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county</a:t>
            </a:r>
            <a:r>
              <a:rPr lang="en-GB" sz="1100" dirty="0">
                <a:latin typeface="Lucida Console" panose="020B0609040504020204" pitchFamily="49" charset="0"/>
              </a:rPr>
              <a:t>":"DUBLIN",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regulators</a:t>
            </a:r>
            <a:r>
              <a:rPr lang="en-GB" sz="1100" dirty="0">
                <a:latin typeface="Lucida Console" panose="020B0609040504020204" pitchFamily="49" charset="0"/>
              </a:rPr>
              <a:t>":[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	{"</a:t>
            </a:r>
            <a:r>
              <a:rPr lang="en-GB" sz="1100" b="1" dirty="0">
                <a:latin typeface="Lucida Console" panose="020B0609040504020204" pitchFamily="49" charset="0"/>
              </a:rPr>
              <a:t>regulatorName</a:t>
            </a:r>
            <a:r>
              <a:rPr lang="en-GB" sz="1100" dirty="0">
                <a:latin typeface="Lucida Console" panose="020B0609040504020204" pitchFamily="49" charset="0"/>
              </a:rPr>
              <a:t>":"Revenue (Charities Unit)",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	 "</a:t>
            </a:r>
            <a:r>
              <a:rPr lang="en-GB" sz="1100" b="1" dirty="0">
                <a:latin typeface="Lucida Console" panose="020B0609040504020204" pitchFamily="49" charset="0"/>
              </a:rPr>
              <a:t>regulatorCode</a:t>
            </a:r>
            <a:r>
              <a:rPr lang="en-GB" sz="1100" dirty="0">
                <a:latin typeface="Lucida Console" panose="020B0609040504020204" pitchFamily="49" charset="0"/>
              </a:rPr>
              <a:t>":"CHY","</a:t>
            </a:r>
            <a:r>
              <a:rPr lang="en-GB" sz="1100" b="1" dirty="0">
                <a:latin typeface="Lucida Console" panose="020B0609040504020204" pitchFamily="49" charset="0"/>
              </a:rPr>
              <a:t>regulatorNumber</a:t>
            </a:r>
            <a:r>
              <a:rPr lang="en-GB" sz="1100" dirty="0">
                <a:latin typeface="Lucida Console" panose="020B0609040504020204" pitchFamily="49" charset="0"/>
              </a:rPr>
              <a:t>":"5988"},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	{"</a:t>
            </a:r>
            <a:r>
              <a:rPr lang="en-GB" sz="1100" b="1" dirty="0">
                <a:latin typeface="Lucida Console" panose="020B0609040504020204" pitchFamily="49" charset="0"/>
              </a:rPr>
              <a:t>regulatorName</a:t>
            </a:r>
            <a:r>
              <a:rPr lang="en-GB" sz="1100" dirty="0">
                <a:latin typeface="Lucida Console" panose="020B0609040504020204" pitchFamily="49" charset="0"/>
              </a:rPr>
              <a:t>":"Companies Registration Office",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	 "</a:t>
            </a:r>
            <a:r>
              <a:rPr lang="en-GB" sz="1100" b="1" dirty="0">
                <a:latin typeface="Lucida Console" panose="020B0609040504020204" pitchFamily="49" charset="0"/>
              </a:rPr>
              <a:t>regulatorCode</a:t>
            </a:r>
            <a:r>
              <a:rPr lang="en-GB" sz="1100" dirty="0">
                <a:latin typeface="Lucida Console" panose="020B0609040504020204" pitchFamily="49" charset="0"/>
              </a:rPr>
              <a:t>":"CRO","</a:t>
            </a:r>
            <a:r>
              <a:rPr lang="en-GB" sz="1100" b="1" dirty="0">
                <a:latin typeface="Lucida Console" panose="020B0609040504020204" pitchFamily="49" charset="0"/>
              </a:rPr>
              <a:t>regulatorNumber</a:t>
            </a:r>
            <a:r>
              <a:rPr lang="en-GB" sz="1100" dirty="0">
                <a:latin typeface="Lucida Console" panose="020B0609040504020204" pitchFamily="49" charset="0"/>
              </a:rPr>
              <a:t>":"284292"},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	{"</a:t>
            </a:r>
            <a:r>
              <a:rPr lang="en-GB" sz="1100" b="1" dirty="0">
                <a:latin typeface="Lucida Console" panose="020B0609040504020204" pitchFamily="49" charset="0"/>
              </a:rPr>
              <a:t>regulatorName</a:t>
            </a:r>
            <a:r>
              <a:rPr lang="en-GB" sz="1100" dirty="0">
                <a:latin typeface="Lucida Console" panose="020B0609040504020204" pitchFamily="49" charset="0"/>
              </a:rPr>
              <a:t>":"Charities Regulatory Authority",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	 "</a:t>
            </a:r>
            <a:r>
              <a:rPr lang="en-GB" sz="1100" b="1" dirty="0">
                <a:latin typeface="Lucida Console" panose="020B0609040504020204" pitchFamily="49" charset="0"/>
              </a:rPr>
              <a:t>regulatorCode</a:t>
            </a:r>
            <a:r>
              <a:rPr lang="en-GB" sz="1100" dirty="0">
                <a:latin typeface="Lucida Console" panose="020B0609040504020204" pitchFamily="49" charset="0"/>
              </a:rPr>
              <a:t>":"CRA","</a:t>
            </a:r>
            <a:r>
              <a:rPr lang="en-GB" sz="1100" b="1" dirty="0">
                <a:latin typeface="Lucida Console" panose="020B0609040504020204" pitchFamily="49" charset="0"/>
              </a:rPr>
              <a:t>regulatorNumber</a:t>
            </a:r>
            <a:r>
              <a:rPr lang="en-GB" sz="1100" dirty="0">
                <a:latin typeface="Lucida Console" panose="020B0609040504020204" pitchFamily="49" charset="0"/>
              </a:rPr>
              <a:t>":"20009946"}],</a:t>
            </a:r>
            <a:br>
              <a:rPr lang="en-GB" sz="1100" dirty="0">
                <a:latin typeface="Lucida Console" panose="020B0609040504020204" pitchFamily="49" charset="0"/>
              </a:rPr>
            </a:br>
            <a:r>
              <a:rPr lang="en-GB" sz="1100" dirty="0">
                <a:latin typeface="Lucida Console" panose="020B0609040504020204" pitchFamily="49" charset="0"/>
              </a:rPr>
              <a:t>"</a:t>
            </a:r>
            <a:r>
              <a:rPr lang="en-GB" sz="1100" b="1" dirty="0">
                <a:latin typeface="Lucida Console" panose="020B0609040504020204" pitchFamily="49" charset="0"/>
              </a:rPr>
              <a:t>benefactsUrl</a:t>
            </a:r>
            <a:r>
              <a:rPr lang="en-GB" sz="1100" dirty="0">
                <a:latin typeface="Lucida Console" panose="020B0609040504020204" pitchFamily="49" charset="0"/>
              </a:rPr>
              <a:t>":</a:t>
            </a:r>
            <a:r>
              <a:rPr lang="en-GB" sz="1100" dirty="0">
                <a:latin typeface="Lucida Console" panose="020B0609040504020204" pitchFamily="49" charset="0"/>
                <a:hlinkClick r:id="rId3"/>
              </a:rPr>
              <a:t>https://benefacts.ie/org/d8b7acc9-303e-4453-90c6-372902e8ef6b?src=open</a:t>
            </a:r>
            <a:endParaRPr lang="en-GB" sz="11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100" dirty="0">
                <a:latin typeface="Lucida Console" panose="020B0609040504020204" pitchFamily="49" charset="0"/>
              </a:rPr>
              <a:t>}</a:t>
            </a:r>
          </a:p>
          <a:p>
            <a:pPr marL="0" indent="0">
              <a:buNone/>
            </a:pPr>
            <a:endParaRPr lang="en-IE" sz="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5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12" y="118057"/>
            <a:ext cx="2983094" cy="47320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sz="2600" b="1" kern="0" dirty="0">
                <a:solidFill>
                  <a:srgbClr val="D77C1A"/>
                </a:solidFill>
                <a:latin typeface="Calibri" charset="0"/>
                <a:ea typeface="MS Mincho" charset="-128"/>
                <a:cs typeface="Times New Roman" charset="0"/>
              </a:rPr>
              <a:t>Benefacts Public API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43" y="1172130"/>
            <a:ext cx="5803896" cy="38000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081" y="698003"/>
            <a:ext cx="338297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IE" dirty="0"/>
              <a:t>Available on </a:t>
            </a:r>
            <a:r>
              <a:rPr lang="en-IE" dirty="0">
                <a:hlinkClick r:id="rId3"/>
              </a:rPr>
              <a:t>https://developer.benefacts.ie/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26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6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Benefacts Public API</a:t>
            </a:r>
            <a:endParaRPr lang="en-GB" sz="26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1220" y="1130292"/>
            <a:ext cx="7625480" cy="243914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IE" sz="1900" kern="0" dirty="0">
                <a:solidFill>
                  <a:srgbClr val="005492"/>
                </a:solidFill>
              </a:rPr>
              <a:t>Provides most of the </a:t>
            </a:r>
            <a:r>
              <a:rPr lang="en-IE" sz="1900" kern="0" dirty="0">
                <a:solidFill>
                  <a:srgbClr val="D77C1A"/>
                </a:solidFill>
              </a:rPr>
              <a:t>data available on benefacts.ie</a:t>
            </a:r>
            <a:r>
              <a:rPr lang="en-IE" sz="1900" kern="0" dirty="0">
                <a:solidFill>
                  <a:srgbClr val="005492"/>
                </a:solidFill>
              </a:rPr>
              <a:t/>
            </a:r>
            <a:br>
              <a:rPr lang="en-IE" sz="1900" kern="0" dirty="0">
                <a:solidFill>
                  <a:srgbClr val="005492"/>
                </a:solidFill>
              </a:rPr>
            </a:br>
            <a:r>
              <a:rPr lang="en-IE" sz="1900" kern="0" dirty="0">
                <a:solidFill>
                  <a:srgbClr val="005492"/>
                </a:solidFill>
              </a:rPr>
              <a:t>(data protection concerns mean we don’t provide directors’ names)</a:t>
            </a:r>
          </a:p>
          <a:p>
            <a:endParaRPr lang="en-IE" sz="1900" kern="0" dirty="0">
              <a:solidFill>
                <a:srgbClr val="005492"/>
              </a:solidFill>
            </a:endParaRPr>
          </a:p>
          <a:p>
            <a:r>
              <a:rPr lang="en-IE" sz="1900" kern="0" dirty="0">
                <a:solidFill>
                  <a:srgbClr val="005492"/>
                </a:solidFill>
              </a:rPr>
              <a:t>Search for organisations using </a:t>
            </a:r>
            <a:r>
              <a:rPr lang="en-IE" sz="1900" kern="0" dirty="0">
                <a:solidFill>
                  <a:srgbClr val="D77C1A"/>
                </a:solidFill>
              </a:rPr>
              <a:t>free-text search</a:t>
            </a:r>
          </a:p>
          <a:p>
            <a:endParaRPr lang="en-IE" sz="1900" kern="0" dirty="0">
              <a:solidFill>
                <a:srgbClr val="005492"/>
              </a:solidFill>
            </a:endParaRPr>
          </a:p>
          <a:p>
            <a:r>
              <a:rPr lang="en-IE" sz="1900" kern="0" dirty="0">
                <a:solidFill>
                  <a:srgbClr val="005492"/>
                </a:solidFill>
              </a:rPr>
              <a:t>Retrieve details of </a:t>
            </a:r>
            <a:r>
              <a:rPr lang="en-IE" sz="1900" kern="0" dirty="0">
                <a:solidFill>
                  <a:srgbClr val="D77C1A"/>
                </a:solidFill>
              </a:rPr>
              <a:t>individual organisations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88" y="4071882"/>
            <a:ext cx="680176" cy="644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556" y="4071882"/>
            <a:ext cx="680176" cy="644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25" y="4071882"/>
            <a:ext cx="680176" cy="64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94" y="4071882"/>
            <a:ext cx="680176" cy="6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3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7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Benefacts Public API (cont’d)</a:t>
            </a:r>
            <a:endParaRPr lang="en-GB" sz="27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206" y="896256"/>
            <a:ext cx="8248583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Benefacts ID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Registered name and alternative names (e.g. trading names)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Benefacts classification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Regulatory information (regulator name &amp; regulatory number) 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Registered address and other addresses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Financial summary (income, net assets, funding, expenditure and number of employees for current and prior year)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Breakdown of funding (funding source, amount)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URL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Constitution Extract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Details of number of directors and the dates of appointment</a:t>
            </a:r>
          </a:p>
          <a:p>
            <a:pPr>
              <a:lnSpc>
                <a:spcPct val="110000"/>
              </a:lnSpc>
            </a:pPr>
            <a:r>
              <a:rPr lang="en-IE" sz="1500" kern="0" dirty="0">
                <a:solidFill>
                  <a:srgbClr val="005492"/>
                </a:solidFill>
              </a:rPr>
              <a:t>Adherence to voluntary codes</a:t>
            </a:r>
          </a:p>
          <a:p>
            <a:pPr>
              <a:lnSpc>
                <a:spcPct val="110000"/>
              </a:lnSpc>
            </a:pPr>
            <a:endParaRPr lang="en-IE" sz="1500" dirty="0"/>
          </a:p>
          <a:p>
            <a:pPr>
              <a:lnSpc>
                <a:spcPct val="110000"/>
              </a:lnSpc>
            </a:pPr>
            <a:endParaRPr lang="en-IE" sz="1500" dirty="0"/>
          </a:p>
          <a:p>
            <a:pPr>
              <a:lnSpc>
                <a:spcPct val="110000"/>
              </a:lnSpc>
            </a:pPr>
            <a:endParaRPr lang="en-IE" sz="1500" dirty="0"/>
          </a:p>
          <a:p>
            <a:pPr>
              <a:lnSpc>
                <a:spcPct val="110000"/>
              </a:lnSpc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92019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601" y="127298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7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Challenges</a:t>
            </a:r>
            <a:endParaRPr lang="en-GB" sz="27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248" y="760461"/>
            <a:ext cx="8099406" cy="355217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IE" sz="1900" b="1" kern="0" dirty="0">
                <a:solidFill>
                  <a:srgbClr val="005492"/>
                </a:solidFill>
              </a:rPr>
              <a:t>Effort involved in providing high quality data</a:t>
            </a:r>
          </a:p>
          <a:p>
            <a:endParaRPr lang="en-IE" sz="1100" kern="0" dirty="0">
              <a:solidFill>
                <a:srgbClr val="005492"/>
              </a:solidFill>
            </a:endParaRPr>
          </a:p>
          <a:p>
            <a:r>
              <a:rPr lang="en-IE" sz="1900" b="1" kern="0" dirty="0">
                <a:solidFill>
                  <a:srgbClr val="005492"/>
                </a:solidFill>
              </a:rPr>
              <a:t>Licensing, liability, data protection</a:t>
            </a:r>
          </a:p>
          <a:p>
            <a:endParaRPr lang="en-IE" sz="1100" kern="0" dirty="0">
              <a:solidFill>
                <a:srgbClr val="005492"/>
              </a:solidFill>
            </a:endParaRPr>
          </a:p>
          <a:p>
            <a:r>
              <a:rPr lang="en-IE" sz="1900" b="1" kern="0" dirty="0">
                <a:solidFill>
                  <a:srgbClr val="005492"/>
                </a:solidFill>
              </a:rPr>
              <a:t>Low take-up of the Public API </a:t>
            </a:r>
          </a:p>
          <a:p>
            <a:pPr lvl="1"/>
            <a:r>
              <a:rPr lang="en-IE" sz="1900" kern="0" dirty="0">
                <a:solidFill>
                  <a:srgbClr val="005492"/>
                </a:solidFill>
              </a:rPr>
              <a:t>Low demand or reliance on IT staff a barrier?</a:t>
            </a:r>
          </a:p>
          <a:p>
            <a:pPr lvl="1"/>
            <a:r>
              <a:rPr lang="en-IE" sz="1900" kern="0" dirty="0">
                <a:solidFill>
                  <a:srgbClr val="005492"/>
                </a:solidFill>
              </a:rPr>
              <a:t>Poorly designed API?</a:t>
            </a:r>
          </a:p>
          <a:p>
            <a:pPr lvl="1"/>
            <a:r>
              <a:rPr lang="en-IE" sz="1900" kern="0" dirty="0">
                <a:solidFill>
                  <a:srgbClr val="005492"/>
                </a:solidFill>
              </a:rPr>
              <a:t>Registration a barrier?</a:t>
            </a:r>
          </a:p>
          <a:p>
            <a:pPr lvl="1"/>
            <a:endParaRPr lang="en-IE" sz="1100" kern="0" dirty="0">
              <a:solidFill>
                <a:srgbClr val="005492"/>
              </a:solidFill>
            </a:endParaRPr>
          </a:p>
          <a:p>
            <a:r>
              <a:rPr lang="en-IE" sz="1900" b="1" kern="0" dirty="0">
                <a:solidFill>
                  <a:srgbClr val="005492"/>
                </a:solidFill>
              </a:rPr>
              <a:t>Good take-up of the Open Data API</a:t>
            </a:r>
          </a:p>
          <a:p>
            <a:pPr lvl="1"/>
            <a:r>
              <a:rPr lang="en-IE" sz="1900" kern="0" dirty="0">
                <a:solidFill>
                  <a:srgbClr val="005492"/>
                </a:solidFill>
              </a:rPr>
              <a:t>People like simple lists?</a:t>
            </a:r>
            <a:endParaRPr lang="en-GB" sz="1900" kern="0" dirty="0">
              <a:solidFill>
                <a:srgbClr val="005492"/>
              </a:solidFill>
            </a:endParaRPr>
          </a:p>
          <a:p>
            <a:pPr lvl="1"/>
            <a:r>
              <a:rPr lang="en-IE" sz="1900" kern="0" dirty="0">
                <a:solidFill>
                  <a:srgbClr val="005492"/>
                </a:solidFill>
              </a:rPr>
              <a:t>Data.gov.ie a popular platform for data enthusiasts?</a:t>
            </a:r>
          </a:p>
        </p:txBody>
      </p:sp>
    </p:spTree>
    <p:extLst>
      <p:ext uri="{BB962C8B-B14F-4D97-AF65-F5344CB8AC3E}">
        <p14:creationId xmlns:p14="http://schemas.microsoft.com/office/powerpoint/2010/main" val="211412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601" y="127298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7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Want to know more?</a:t>
            </a:r>
            <a:endParaRPr lang="en-GB" sz="27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7516" y="1378048"/>
            <a:ext cx="8361074" cy="281944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IE" sz="2300" kern="0" dirty="0">
                <a:solidFill>
                  <a:srgbClr val="005492"/>
                </a:solidFill>
              </a:rPr>
              <a:t>Search and explore on </a:t>
            </a:r>
            <a:r>
              <a:rPr lang="en-IE" sz="2300" u="sng" kern="0" dirty="0">
                <a:solidFill>
                  <a:srgbClr val="005492"/>
                </a:solidFill>
              </a:rPr>
              <a:t>Benefacts.ie </a:t>
            </a:r>
          </a:p>
          <a:p>
            <a:endParaRPr lang="en-IE" sz="2300" kern="0" dirty="0">
              <a:solidFill>
                <a:srgbClr val="005492"/>
              </a:solidFill>
            </a:endParaRPr>
          </a:p>
          <a:p>
            <a:r>
              <a:rPr lang="en-IE" sz="2300" kern="0" dirty="0">
                <a:solidFill>
                  <a:srgbClr val="005492"/>
                </a:solidFill>
              </a:rPr>
              <a:t>Let us know what you think –we love feedback!</a:t>
            </a:r>
          </a:p>
          <a:p>
            <a:endParaRPr lang="en-IE" sz="2300" kern="0" dirty="0">
              <a:solidFill>
                <a:srgbClr val="005492"/>
              </a:solidFill>
            </a:endParaRPr>
          </a:p>
          <a:p>
            <a:r>
              <a:rPr lang="en-IE" sz="2300" kern="0" dirty="0">
                <a:solidFill>
                  <a:srgbClr val="005492"/>
                </a:solidFill>
              </a:rPr>
              <a:t>Follow us on </a:t>
            </a:r>
            <a:r>
              <a:rPr lang="en-IE" sz="2300" b="1" kern="0" dirty="0">
                <a:solidFill>
                  <a:srgbClr val="005492"/>
                </a:solidFill>
              </a:rPr>
              <a:t>Twitter</a:t>
            </a:r>
            <a:r>
              <a:rPr lang="en-IE" sz="2300" kern="0" dirty="0">
                <a:solidFill>
                  <a:srgbClr val="005492"/>
                </a:solidFill>
              </a:rPr>
              <a:t> and </a:t>
            </a:r>
            <a:r>
              <a:rPr lang="en-IE" sz="2300" b="1" kern="0" dirty="0">
                <a:solidFill>
                  <a:srgbClr val="005492"/>
                </a:solidFill>
              </a:rPr>
              <a:t>LinkedIn </a:t>
            </a:r>
          </a:p>
          <a:p>
            <a:pPr lvl="1"/>
            <a:endParaRPr lang="en-IE" sz="2300" kern="0" dirty="0">
              <a:solidFill>
                <a:srgbClr val="005492"/>
              </a:solidFill>
            </a:endParaRPr>
          </a:p>
          <a:p>
            <a:pPr lvl="1"/>
            <a:endParaRPr lang="en-IE" sz="2300" kern="0" dirty="0">
              <a:solidFill>
                <a:srgbClr val="005492"/>
              </a:solidFill>
            </a:endParaRPr>
          </a:p>
          <a:p>
            <a:pPr lvl="1"/>
            <a:endParaRPr lang="en-IE" sz="2300" kern="0" dirty="0">
              <a:solidFill>
                <a:srgbClr val="005492"/>
              </a:solidFill>
            </a:endParaRPr>
          </a:p>
          <a:p>
            <a:pPr lvl="1"/>
            <a:endParaRPr lang="en-IE" sz="2300" kern="0" dirty="0">
              <a:solidFill>
                <a:srgbClr val="005492"/>
              </a:solidFill>
            </a:endParaRPr>
          </a:p>
          <a:p>
            <a:pPr lvl="1"/>
            <a:endParaRPr lang="en-IE" sz="2300" kern="0" dirty="0">
              <a:solidFill>
                <a:srgbClr val="0054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47" y="208994"/>
            <a:ext cx="2532948" cy="1353106"/>
          </a:xfrm>
          <a:prstGeom prst="rect">
            <a:avLst/>
          </a:prstGeom>
        </p:spPr>
      </p:pic>
      <p:pic>
        <p:nvPicPr>
          <p:cNvPr id="9" name="Picture 8" descr="Screen Shot 2017-01-18 at 10.0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75" y="3616104"/>
            <a:ext cx="2233019" cy="14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1449" y="2026300"/>
            <a:ext cx="5552768" cy="35471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US" sz="2700" dirty="0">
              <a:solidFill>
                <a:schemeClr val="bg1"/>
              </a:solidFill>
            </a:endParaRPr>
          </a:p>
          <a:p>
            <a:pPr algn="ctr"/>
            <a:endParaRPr lang="en-US" sz="2700" dirty="0">
              <a:solidFill>
                <a:schemeClr val="bg2"/>
              </a:solidFill>
            </a:endParaRPr>
          </a:p>
          <a:p>
            <a:pPr algn="ctr" defTabSz="685800"/>
            <a:r>
              <a:rPr lang="en-US" sz="2200" kern="0" dirty="0">
                <a:solidFill>
                  <a:srgbClr val="C00000"/>
                </a:solidFill>
                <a:hlinkClick r:id="rId2"/>
              </a:rPr>
              <a:t>John.lyons@benefacts.ie</a:t>
            </a:r>
            <a:endParaRPr lang="en-US" sz="2200" dirty="0">
              <a:solidFill>
                <a:schemeClr val="bg2"/>
              </a:solidFill>
              <a:hlinkClick r:id="rId3"/>
            </a:endParaRPr>
          </a:p>
          <a:p>
            <a:pPr algn="ctr" defTabSz="685800"/>
            <a:r>
              <a:rPr lang="en-US" sz="2200" dirty="0">
                <a:solidFill>
                  <a:schemeClr val="bg2"/>
                </a:solidFill>
                <a:hlinkClick r:id="rId3"/>
              </a:rPr>
              <a:t>info@benefacts.ie</a:t>
            </a:r>
            <a:endParaRPr lang="en-US" sz="2200" dirty="0">
              <a:solidFill>
                <a:schemeClr val="bg2"/>
              </a:solidFill>
            </a:endParaRPr>
          </a:p>
          <a:p>
            <a:pPr algn="ctr" defTabSz="685800"/>
            <a:r>
              <a:rPr lang="en-US" sz="2200" kern="0" dirty="0">
                <a:solidFill>
                  <a:schemeClr val="tx2"/>
                </a:solidFill>
              </a:rPr>
              <a:t>+353 1 536 7130</a:t>
            </a:r>
          </a:p>
          <a:p>
            <a:pPr algn="ctr" defTabSz="685800"/>
            <a:r>
              <a:rPr lang="en-US" sz="2200" kern="0" dirty="0">
                <a:solidFill>
                  <a:schemeClr val="tx2"/>
                </a:solidFill>
              </a:rPr>
              <a:t>6 </a:t>
            </a:r>
            <a:r>
              <a:rPr lang="en-US" sz="2200" kern="0" dirty="0" err="1">
                <a:solidFill>
                  <a:schemeClr val="tx2"/>
                </a:solidFill>
              </a:rPr>
              <a:t>Merrion</a:t>
            </a:r>
            <a:r>
              <a:rPr lang="en-US" sz="2200" kern="0" dirty="0">
                <a:solidFill>
                  <a:schemeClr val="tx2"/>
                </a:solidFill>
              </a:rPr>
              <a:t> Square, Dublin 2</a:t>
            </a:r>
          </a:p>
          <a:p>
            <a:pPr algn="ctr" defTabSz="685800"/>
            <a:r>
              <a:rPr lang="en-US" sz="2200" kern="0" dirty="0">
                <a:solidFill>
                  <a:schemeClr val="tx2"/>
                </a:solidFill>
              </a:rPr>
              <a:t>www.benefacts.ie</a:t>
            </a:r>
          </a:p>
          <a:p>
            <a:pPr algn="ctr"/>
            <a:endParaRPr lang="en-US" sz="2200" dirty="0">
              <a:solidFill>
                <a:schemeClr val="bg2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73432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560" y="1115045"/>
            <a:ext cx="4380294" cy="36602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Community and voluntary associations 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Political, professional and representative bodies 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Trade unions 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Sports bodies 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Schools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Churches and faith bodies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Not-for-profit companies 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Social enterprises </a:t>
            </a:r>
          </a:p>
          <a:p>
            <a:pPr marL="342900" indent="-342900" defTabSz="685800">
              <a:lnSpc>
                <a:spcPct val="120000"/>
              </a:lnSpc>
              <a:buFont typeface="Arial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Charities (today 25%)</a:t>
            </a:r>
            <a:endParaRPr lang="en-IE" sz="19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" y="1322375"/>
            <a:ext cx="4023882" cy="2785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693" y="183164"/>
            <a:ext cx="8825161" cy="8771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en-IE" sz="2600" b="1" kern="0" dirty="0">
                <a:solidFill>
                  <a:srgbClr val="D77C1A"/>
                </a:solidFill>
              </a:rPr>
              <a:t>Every organisation that isn’t part of the market, or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5000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865" y="1261351"/>
            <a:ext cx="7801670" cy="19389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 defTabSz="685800">
              <a:buFont typeface="Arial"/>
              <a:buChar char="•"/>
            </a:pPr>
            <a:r>
              <a:rPr lang="en-IE" sz="2100" kern="0" dirty="0">
                <a:solidFill>
                  <a:srgbClr val="005492"/>
                </a:solidFill>
              </a:rPr>
              <a:t>Build the Database of Irish Nonprofits</a:t>
            </a:r>
          </a:p>
          <a:p>
            <a:pPr marL="685800" lvl="1" indent="-342900" defTabSz="685800">
              <a:buFont typeface="Wingdings" charset="2"/>
              <a:buChar char="Ø"/>
            </a:pPr>
            <a:r>
              <a:rPr lang="en-IE" sz="1900" kern="0" dirty="0">
                <a:solidFill>
                  <a:srgbClr val="005492"/>
                </a:solidFill>
              </a:rPr>
              <a:t>Promote its use </a:t>
            </a:r>
            <a:r>
              <a:rPr lang="en-IE" sz="1900" dirty="0">
                <a:solidFill>
                  <a:srgbClr val="D77C1A"/>
                </a:solidFill>
              </a:rPr>
              <a:t>by the public, nonprofits and their stakeholders in government</a:t>
            </a:r>
            <a:r>
              <a:rPr lang="en-IE" sz="1900" dirty="0"/>
              <a:t> </a:t>
            </a:r>
            <a:r>
              <a:rPr lang="en-IE" sz="1900" kern="0" dirty="0">
                <a:solidFill>
                  <a:srgbClr val="005492"/>
                </a:solidFill>
              </a:rPr>
              <a:t>and elsewhere</a:t>
            </a:r>
          </a:p>
          <a:p>
            <a:pPr marL="342900" indent="-342900" defTabSz="685800">
              <a:buFont typeface="Arial"/>
              <a:buChar char="•"/>
            </a:pPr>
            <a:endParaRPr lang="en-IE" sz="2100" kern="0" dirty="0">
              <a:solidFill>
                <a:srgbClr val="005492"/>
              </a:solidFill>
            </a:endParaRPr>
          </a:p>
          <a:p>
            <a:pPr marL="342900" indent="-342900" defTabSz="685800">
              <a:buFont typeface="Arial"/>
              <a:buChar char="•"/>
            </a:pPr>
            <a:r>
              <a:rPr lang="en-IE" sz="2100" kern="0" dirty="0">
                <a:solidFill>
                  <a:srgbClr val="005492"/>
                </a:solidFill>
              </a:rPr>
              <a:t>To transform the accessibility and visibility of Ireland's civil society organisations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129" y="242087"/>
            <a:ext cx="3554610" cy="47320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IE" sz="2600" b="1" kern="0" dirty="0">
                <a:solidFill>
                  <a:srgbClr val="D77C1A"/>
                </a:solidFill>
              </a:rPr>
              <a:t>Our Project 2015 – 2017: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6421"/>
            <a:ext cx="3495675" cy="1304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49" y="3336421"/>
            <a:ext cx="3495675" cy="1304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" r="11025"/>
          <a:stretch/>
        </p:blipFill>
        <p:spPr>
          <a:xfrm>
            <a:off x="5870165" y="3336421"/>
            <a:ext cx="311029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128" y="1355752"/>
            <a:ext cx="7811429" cy="25155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en-IE" sz="1900" kern="0" dirty="0">
                <a:solidFill>
                  <a:srgbClr val="D77C1A"/>
                </a:solidFill>
              </a:rPr>
              <a:t>Our role is to: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Specify the population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Identify the sources of public data (including open data)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Acquire, clean, analyse, digitise, aggregate and store the data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Classify each entity and add its URL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Publish the data on benefacts.ie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Disseminate the data through other channels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328" y="178193"/>
            <a:ext cx="8735040" cy="8771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IE" sz="2600" b="1" kern="0" dirty="0">
                <a:solidFill>
                  <a:srgbClr val="D77C1A"/>
                </a:solidFill>
              </a:rPr>
              <a:t>Up to now, public understanding of this sector has been very limited</a:t>
            </a:r>
          </a:p>
        </p:txBody>
      </p:sp>
    </p:spTree>
    <p:extLst>
      <p:ext uri="{BB962C8B-B14F-4D97-AF65-F5344CB8AC3E}">
        <p14:creationId xmlns:p14="http://schemas.microsoft.com/office/powerpoint/2010/main" val="419050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16" y="267902"/>
            <a:ext cx="6213101" cy="57336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IE" sz="2600" b="1" kern="0" dirty="0">
                <a:solidFill>
                  <a:srgbClr val="D77C1A"/>
                </a:solidFill>
                <a:latin typeface="+mn-lt"/>
                <a:ea typeface="+mn-ea"/>
                <a:cs typeface="+mn-cs"/>
              </a:rPr>
              <a:t>Quality and Authority	</a:t>
            </a:r>
            <a:endParaRPr lang="en-GB" sz="2600" b="1" kern="0" dirty="0">
              <a:solidFill>
                <a:srgbClr val="D77C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8164" y="1262073"/>
            <a:ext cx="7722155" cy="2412298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We </a:t>
            </a:r>
            <a:r>
              <a:rPr lang="en-IE" sz="1900" kern="0" dirty="0">
                <a:solidFill>
                  <a:srgbClr val="D77C1A"/>
                </a:solidFill>
              </a:rPr>
              <a:t>add value </a:t>
            </a:r>
            <a:r>
              <a:rPr lang="en-IE" sz="1900" kern="0" dirty="0">
                <a:solidFill>
                  <a:srgbClr val="005492"/>
                </a:solidFill>
              </a:rPr>
              <a:t>by combining the data to provide a unique view of the non-profit sector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Significant effort required to </a:t>
            </a:r>
            <a:r>
              <a:rPr lang="en-IE" sz="1900" kern="0" dirty="0">
                <a:solidFill>
                  <a:srgbClr val="D77C1A"/>
                </a:solidFill>
              </a:rPr>
              <a:t>normalise and clean data </a:t>
            </a:r>
            <a:r>
              <a:rPr lang="en-IE" sz="1900" kern="0" dirty="0">
                <a:solidFill>
                  <a:srgbClr val="005492"/>
                </a:solidFill>
              </a:rPr>
              <a:t>from disparate sources</a:t>
            </a:r>
          </a:p>
          <a:p>
            <a:pPr marL="535781" lvl="1" indent="-192881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kern="0" dirty="0">
                <a:solidFill>
                  <a:srgbClr val="005492"/>
                </a:solidFill>
              </a:rPr>
              <a:t>Resulting in a </a:t>
            </a:r>
            <a:r>
              <a:rPr lang="en-IE" sz="1900" kern="0" dirty="0">
                <a:solidFill>
                  <a:srgbClr val="D77C1A"/>
                </a:solidFill>
              </a:rPr>
              <a:t>unique, authoritative body of data </a:t>
            </a:r>
            <a:r>
              <a:rPr lang="en-IE" sz="1900" kern="0" dirty="0">
                <a:solidFill>
                  <a:srgbClr val="005492"/>
                </a:solidFill>
              </a:rPr>
              <a:t>for nearly 20,000 organisations</a:t>
            </a:r>
            <a:endParaRPr lang="en-GB" sz="1900" kern="0" dirty="0">
              <a:solidFill>
                <a:srgbClr val="005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80" y="30132"/>
            <a:ext cx="4925195" cy="48474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spcBef>
                <a:spcPct val="0"/>
              </a:spcBef>
              <a:buNone/>
              <a:defRPr sz="3500" b="1" kern="0">
                <a:solidFill>
                  <a:srgbClr val="D77C1A"/>
                </a:solidFill>
              </a:defRPr>
            </a:lvl1pPr>
          </a:lstStyle>
          <a:p>
            <a:r>
              <a:rPr lang="en-US" dirty="0"/>
              <a:t>We get data from many sources…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7" y="2133731"/>
            <a:ext cx="1943100" cy="823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76" y="1131293"/>
            <a:ext cx="2510118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5" y="3019875"/>
            <a:ext cx="1514475" cy="1314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4" y="1063560"/>
            <a:ext cx="1943100" cy="962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"/>
          <a:stretch/>
        </p:blipFill>
        <p:spPr>
          <a:xfrm>
            <a:off x="6343052" y="738047"/>
            <a:ext cx="2562839" cy="3930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97" y="3353714"/>
            <a:ext cx="2689097" cy="653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55" y="1818390"/>
            <a:ext cx="1524000" cy="87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3598" y="2703521"/>
            <a:ext cx="238791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/>
            <a:r>
              <a:rPr lang="en-US" sz="1200" b="1" kern="0" dirty="0">
                <a:solidFill>
                  <a:sysClr val="windowText" lastClr="000000"/>
                </a:solidFill>
                <a:latin typeface="+mj-lt"/>
                <a:ea typeface="Times New Roman" charset="0"/>
                <a:cs typeface="Times New Roman" charset="0"/>
              </a:rPr>
              <a:t>Department of Education and Skills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400121" y="2580583"/>
            <a:ext cx="658437" cy="4203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363014" y="3845548"/>
            <a:ext cx="658437" cy="4203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400121" y="1336136"/>
            <a:ext cx="658437" cy="4203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081608" y="943633"/>
            <a:ext cx="236936" cy="3720467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6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8 at 11.1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59" y="122521"/>
            <a:ext cx="5394241" cy="4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369" y="1015340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6303"/>
          <a:stretch/>
        </p:blipFill>
        <p:spPr>
          <a:xfrm>
            <a:off x="1334360" y="120956"/>
            <a:ext cx="6965435" cy="48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846</Words>
  <Application>Microsoft Office PowerPoint</Application>
  <PresentationFormat>On-screen Show (16:9)</PresentationFormat>
  <Paragraphs>161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and Authority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Benefacts API Services</vt:lpstr>
      <vt:lpstr>PowerPoint Presentation</vt:lpstr>
      <vt:lpstr>Benefacts Open Data API</vt:lpstr>
      <vt:lpstr>Benefacts Open Data API</vt:lpstr>
      <vt:lpstr>PowerPoint Presentation</vt:lpstr>
      <vt:lpstr>Benefacts Public API</vt:lpstr>
      <vt:lpstr>Benefacts Public API (cont’d)</vt:lpstr>
      <vt:lpstr>Challenges</vt:lpstr>
      <vt:lpstr>Want to know more?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Power</dc:creator>
  <cp:lastModifiedBy>Jeanette O'Leary</cp:lastModifiedBy>
  <cp:revision>281</cp:revision>
  <cp:lastPrinted>2016-11-04T17:00:04Z</cp:lastPrinted>
  <dcterms:created xsi:type="dcterms:W3CDTF">2016-02-02T08:57:18Z</dcterms:created>
  <dcterms:modified xsi:type="dcterms:W3CDTF">2017-01-18T15:54:12Z</dcterms:modified>
</cp:coreProperties>
</file>