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61" r:id="rId3"/>
    <p:sldId id="462" r:id="rId4"/>
    <p:sldId id="470" r:id="rId5"/>
    <p:sldId id="460" r:id="rId6"/>
    <p:sldId id="469" r:id="rId7"/>
    <p:sldId id="463" r:id="rId8"/>
    <p:sldId id="464" r:id="rId9"/>
    <p:sldId id="471" r:id="rId1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y Brady" initials="GB" lastIdx="1" clrIdx="0">
    <p:extLst>
      <p:ext uri="{19B8F6BF-5375-455C-9EA6-DF929625EA0E}">
        <p15:presenceInfo xmlns:p15="http://schemas.microsoft.com/office/powerpoint/2012/main" userId="S::gerry.brady@cso.ie::dcdffb59-6d7c-41e2-8cfb-c06b3771f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4615"/>
    <a:srgbClr val="000000"/>
    <a:srgbClr val="52A6BA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4892" autoAdjust="0"/>
  </p:normalViewPr>
  <p:slideViewPr>
    <p:cSldViewPr>
      <p:cViewPr varScale="1">
        <p:scale>
          <a:sx n="103" d="100"/>
          <a:sy n="103" d="100"/>
        </p:scale>
        <p:origin x="102" y="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03/11/2022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03/11/2022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Domestic wastewater treatment systems include all septic tanks, waste water tanks and treatment systems receiving, storing, treating or disposing of domestic waste water (https://www.protectourwater.ie/Faq.aspx#fk2)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600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87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nh.Nolan@Cso.i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9623"/>
            <a:ext cx="8496944" cy="230425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CSO Administrative Data Centre Seminar</a:t>
            </a:r>
            <a:br>
              <a:rPr lang="en-GB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8 November 2022</a:t>
            </a:r>
            <a:br>
              <a:rPr lang="pt-BR" sz="2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IE" dirty="0"/>
            </a:br>
            <a:r>
              <a:rPr lang="en-IE" sz="1800" dirty="0"/>
              <a:t>7. </a:t>
            </a:r>
            <a:r>
              <a:rPr lang="en-IE" sz="1800" dirty="0">
                <a:latin typeface="Verdana" panose="020B0604030504040204" pitchFamily="34" charset="0"/>
                <a:ea typeface="Verdana" panose="020B0604030504040204" pitchFamily="34" charset="0"/>
              </a:rPr>
              <a:t>Water Statistics</a:t>
            </a:r>
            <a:br>
              <a:rPr lang="en-US" dirty="0"/>
            </a:b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23878"/>
            <a:ext cx="3888432" cy="11704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Linh Nolan</a:t>
            </a:r>
          </a:p>
          <a:p>
            <a:pPr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Environment and Climate Division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7390-E516-4984-A09F-BB38A353859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 dirty="0"/>
              <a:t>Water Statistics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7D80-8A28-4202-A95C-8D80E9267636}"/>
              </a:ext>
            </a:extLst>
          </p:cNvPr>
          <p:cNvSpPr txBox="1">
            <a:spLocks/>
          </p:cNvSpPr>
          <p:nvPr/>
        </p:nvSpPr>
        <p:spPr>
          <a:xfrm>
            <a:off x="457200" y="1063229"/>
            <a:ext cx="8229600" cy="3387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Releases</a:t>
            </a:r>
          </a:p>
          <a:p>
            <a:pPr lvl="1"/>
            <a:r>
              <a:rPr lang="en-IE" dirty="0"/>
              <a:t>Domestic Metered Public Water Consumption</a:t>
            </a:r>
          </a:p>
          <a:p>
            <a:pPr lvl="1"/>
            <a:r>
              <a:rPr lang="en-IE" dirty="0"/>
              <a:t>Domestic Waste Water Treatment Systems</a:t>
            </a:r>
          </a:p>
          <a:p>
            <a:r>
              <a:rPr lang="en-IE" dirty="0"/>
              <a:t>Questionnaires</a:t>
            </a:r>
          </a:p>
          <a:p>
            <a:pPr lvl="1"/>
            <a:r>
              <a:rPr lang="en-IE" dirty="0"/>
              <a:t>OECD/Eurostat Joint Questionnaire on Inland Waters</a:t>
            </a:r>
          </a:p>
          <a:p>
            <a:pPr lvl="2"/>
            <a:r>
              <a:rPr lang="en-IE" dirty="0"/>
              <a:t>FAO, OECD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325719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7390-E516-4984-A09F-BB38A353859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 sz="3000" dirty="0"/>
              <a:t>Domestic Metered Public Water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7D80-8A28-4202-A95C-8D80E9267636}"/>
              </a:ext>
            </a:extLst>
          </p:cNvPr>
          <p:cNvSpPr txBox="1">
            <a:spLocks/>
          </p:cNvSpPr>
          <p:nvPr/>
        </p:nvSpPr>
        <p:spPr>
          <a:xfrm>
            <a:off x="467544" y="826025"/>
            <a:ext cx="7848872" cy="3387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Annual release (first release: reference year 2016)</a:t>
            </a:r>
          </a:p>
          <a:p>
            <a:pPr lvl="1"/>
            <a:r>
              <a:rPr lang="en-US" sz="1600" dirty="0"/>
              <a:t>Water consumption by month, county, Dublin postal district</a:t>
            </a:r>
          </a:p>
          <a:p>
            <a:r>
              <a:rPr lang="en-US" sz="1600" dirty="0"/>
              <a:t>Uses administrative data</a:t>
            </a:r>
          </a:p>
          <a:p>
            <a:r>
              <a:rPr lang="en-US" sz="1600" dirty="0"/>
              <a:t>Data source: Irish Water meter readings</a:t>
            </a:r>
          </a:p>
          <a:p>
            <a:pPr lvl="1"/>
            <a:r>
              <a:rPr lang="en-US" sz="1600" dirty="0"/>
              <a:t>Reading captured through Automatic Meter Reading (AMR) technology </a:t>
            </a:r>
          </a:p>
          <a:p>
            <a:r>
              <a:rPr lang="en-US" sz="1600" dirty="0"/>
              <a:t>Irish Water provides data to CSO on an annual basis</a:t>
            </a:r>
          </a:p>
          <a:p>
            <a:pPr lvl="1"/>
            <a:r>
              <a:rPr lang="en-US" sz="1600" dirty="0"/>
              <a:t>Dates of readings are generally from a date </a:t>
            </a:r>
            <a:br>
              <a:rPr lang="en-US" sz="1600" dirty="0"/>
            </a:br>
            <a:r>
              <a:rPr lang="en-US" sz="1600" dirty="0"/>
              <a:t>at the end of the month</a:t>
            </a:r>
          </a:p>
          <a:p>
            <a:pPr lvl="1"/>
            <a:r>
              <a:rPr lang="en-US" sz="1600" dirty="0"/>
              <a:t>Readings converted into monthly usage figures by </a:t>
            </a:r>
            <a:br>
              <a:rPr lang="en-US" sz="1600" dirty="0"/>
            </a:br>
            <a:r>
              <a:rPr lang="en-US" sz="1600" dirty="0"/>
              <a:t>allocating the difference in two readings proportionately </a:t>
            </a:r>
            <a:br>
              <a:rPr lang="en-US" sz="1600" dirty="0"/>
            </a:br>
            <a:r>
              <a:rPr lang="en-US" sz="1600" dirty="0"/>
              <a:t>between the dates that the meters were read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9C5C0-4075-4ABC-9F9B-86D21A46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715766"/>
            <a:ext cx="2376264" cy="22536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1503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7390-E516-4984-A09F-BB38A353859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 sz="3000" dirty="0"/>
              <a:t>Domestic Metered Public Water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7D80-8A28-4202-A95C-8D80E9267636}"/>
              </a:ext>
            </a:extLst>
          </p:cNvPr>
          <p:cNvSpPr txBox="1">
            <a:spLocks/>
          </p:cNvSpPr>
          <p:nvPr/>
        </p:nvSpPr>
        <p:spPr>
          <a:xfrm>
            <a:off x="467544" y="826025"/>
            <a:ext cx="7848872" cy="25378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Key Findings: Domestic Metered Public Water Consumption 2020</a:t>
            </a:r>
          </a:p>
          <a:p>
            <a:pPr lvl="1"/>
            <a:r>
              <a:rPr lang="en-US" sz="1600" dirty="0"/>
              <a:t>Average consumption was 379 </a:t>
            </a:r>
            <a:r>
              <a:rPr lang="en-US" sz="1600" dirty="0" err="1"/>
              <a:t>litres</a:t>
            </a:r>
            <a:r>
              <a:rPr lang="en-US" sz="1600" dirty="0"/>
              <a:t> per meter per day (+7% from 2019)</a:t>
            </a:r>
          </a:p>
          <a:p>
            <a:pPr lvl="1"/>
            <a:r>
              <a:rPr lang="en-US" sz="1600" dirty="0"/>
              <a:t>Median consumption was 284 </a:t>
            </a:r>
            <a:r>
              <a:rPr lang="en-US" sz="1600" dirty="0" err="1"/>
              <a:t>litres</a:t>
            </a:r>
            <a:r>
              <a:rPr lang="en-US" sz="1600" dirty="0"/>
              <a:t> per meter per day (+11% from 2019)</a:t>
            </a:r>
          </a:p>
          <a:p>
            <a:pPr lvl="1"/>
            <a:r>
              <a:rPr lang="en-US" sz="1600" dirty="0"/>
              <a:t>Average and median consumption was highest in April and May </a:t>
            </a:r>
          </a:p>
          <a:p>
            <a:pPr lvl="1"/>
            <a:r>
              <a:rPr lang="en-US" sz="1600" dirty="0"/>
              <a:t>The highest decile accounted for 34% of total consumption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1D877-C750-4E76-BE4B-6546238DD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9"/>
          <a:stretch/>
        </p:blipFill>
        <p:spPr>
          <a:xfrm>
            <a:off x="1259633" y="2807014"/>
            <a:ext cx="3600402" cy="20001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52FFC4-2717-4EE5-84BD-74F5E06DA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40" b="1153"/>
          <a:stretch/>
        </p:blipFill>
        <p:spPr>
          <a:xfrm>
            <a:off x="5173421" y="2795742"/>
            <a:ext cx="3600402" cy="20066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82B882-1FC8-44E4-8419-86361490885B}"/>
              </a:ext>
            </a:extLst>
          </p:cNvPr>
          <p:cNvSpPr txBox="1"/>
          <p:nvPr/>
        </p:nvSpPr>
        <p:spPr>
          <a:xfrm>
            <a:off x="1547664" y="4807135"/>
            <a:ext cx="3009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>
                <a:solidFill>
                  <a:schemeClr val="bg1"/>
                </a:solidFill>
              </a:rPr>
              <a:t>Average and median consumption 2014-2020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8C223-5651-47E4-96AC-DD8AB4888DCB}"/>
              </a:ext>
            </a:extLst>
          </p:cNvPr>
          <p:cNvSpPr txBox="1"/>
          <p:nvPr/>
        </p:nvSpPr>
        <p:spPr>
          <a:xfrm>
            <a:off x="5482745" y="4799021"/>
            <a:ext cx="3121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 dirty="0">
                <a:solidFill>
                  <a:schemeClr val="bg1"/>
                </a:solidFill>
              </a:rPr>
              <a:t>Average consumption by decile 2019 and 2020</a:t>
            </a:r>
          </a:p>
        </p:txBody>
      </p:sp>
    </p:spTree>
    <p:extLst>
      <p:ext uri="{BB962C8B-B14F-4D97-AF65-F5344CB8AC3E}">
        <p14:creationId xmlns:p14="http://schemas.microsoft.com/office/powerpoint/2010/main" val="418010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7390-E516-4984-A09F-BB38A353859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 dirty="0"/>
              <a:t>Domestic Waste Water Treatment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7D80-8A28-4202-A95C-8D80E9267636}"/>
              </a:ext>
            </a:extLst>
          </p:cNvPr>
          <p:cNvSpPr txBox="1">
            <a:spLocks/>
          </p:cNvSpPr>
          <p:nvPr/>
        </p:nvSpPr>
        <p:spPr>
          <a:xfrm>
            <a:off x="467544" y="984127"/>
            <a:ext cx="7056784" cy="3387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Annual release (first release: reference year 2020)</a:t>
            </a:r>
          </a:p>
          <a:p>
            <a:pPr lvl="1"/>
            <a:r>
              <a:rPr lang="en-US" sz="1700" dirty="0"/>
              <a:t>Number of registrations by county and owner</a:t>
            </a:r>
          </a:p>
          <a:p>
            <a:r>
              <a:rPr lang="en-US" sz="1700" dirty="0"/>
              <a:t>Uses administrative data</a:t>
            </a:r>
          </a:p>
          <a:p>
            <a:r>
              <a:rPr lang="en-US" sz="1700" dirty="0"/>
              <a:t>Data source: Protect Our Water (online registration system)</a:t>
            </a:r>
          </a:p>
          <a:p>
            <a:r>
              <a:rPr lang="en-US" sz="1700" dirty="0"/>
              <a:t>All owners of domestic waste water treatment systems</a:t>
            </a:r>
            <a:br>
              <a:rPr lang="en-US" sz="1700" dirty="0"/>
            </a:br>
            <a:r>
              <a:rPr lang="en-US" sz="1700" dirty="0"/>
              <a:t>are required to register their systems</a:t>
            </a:r>
          </a:p>
          <a:p>
            <a:pPr lvl="1"/>
            <a:r>
              <a:rPr lang="en-US" sz="1700" dirty="0"/>
              <a:t>Introduced under the Water Services (Amendment)</a:t>
            </a:r>
            <a:br>
              <a:rPr lang="en-US" sz="1700" dirty="0"/>
            </a:br>
            <a:r>
              <a:rPr lang="en-US" sz="1700" dirty="0"/>
              <a:t>Act 2012 (to protect ground and surface water quality) </a:t>
            </a:r>
          </a:p>
          <a:p>
            <a:r>
              <a:rPr lang="en-US" sz="1700" dirty="0"/>
              <a:t>Annual data provided to CSO’s ADC from the</a:t>
            </a:r>
            <a:br>
              <a:rPr lang="en-US" sz="1700" dirty="0"/>
            </a:br>
            <a:r>
              <a:rPr lang="en-US" sz="1700" dirty="0"/>
              <a:t>Local Government Management Agency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13503-5C3B-4421-BF5C-038D62B7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82" y="2678038"/>
            <a:ext cx="2356346" cy="225948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343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7390-E516-4984-A09F-BB38A353859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 dirty="0"/>
              <a:t>Domestic Waste Water Treatment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7D80-8A28-4202-A95C-8D80E9267636}"/>
              </a:ext>
            </a:extLst>
          </p:cNvPr>
          <p:cNvSpPr txBox="1">
            <a:spLocks/>
          </p:cNvSpPr>
          <p:nvPr/>
        </p:nvSpPr>
        <p:spPr>
          <a:xfrm>
            <a:off x="467544" y="984127"/>
            <a:ext cx="7560840" cy="3387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Key Findings: Domestic Waste Water Treatment Systems 2021</a:t>
            </a:r>
          </a:p>
          <a:p>
            <a:pPr lvl="1"/>
            <a:r>
              <a:rPr lang="en-US" sz="2000" dirty="0"/>
              <a:t>The number of registered domestic waste water treatment systems: 481,694</a:t>
            </a:r>
          </a:p>
          <a:p>
            <a:pPr lvl="1"/>
            <a:r>
              <a:rPr lang="en-US" sz="2000" dirty="0"/>
              <a:t>Six coastal counties accounted for 45% of </a:t>
            </a:r>
            <a:br>
              <a:rPr lang="en-US" sz="2000" dirty="0"/>
            </a:br>
            <a:r>
              <a:rPr lang="en-US" sz="2000" dirty="0"/>
              <a:t>registrations</a:t>
            </a:r>
          </a:p>
          <a:p>
            <a:pPr lvl="1"/>
            <a:r>
              <a:rPr lang="en-US" sz="2000" dirty="0"/>
              <a:t>Cork had the highest proportion of domestic</a:t>
            </a:r>
            <a:br>
              <a:rPr lang="en-US" sz="2000" dirty="0"/>
            </a:br>
            <a:r>
              <a:rPr lang="en-US" sz="2000" dirty="0"/>
              <a:t>waste water treatment systems at 11%</a:t>
            </a:r>
          </a:p>
          <a:p>
            <a:pPr lvl="1"/>
            <a:r>
              <a:rPr lang="en-US" sz="2000" dirty="0"/>
              <a:t>Household owners accounted for 97% of all </a:t>
            </a:r>
            <a:br>
              <a:rPr lang="en-US" sz="2000" dirty="0"/>
            </a:br>
            <a:r>
              <a:rPr lang="en-US" sz="2000" dirty="0"/>
              <a:t>registered waste water treatment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D4126-D2BC-4FA1-8B9B-57731921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1995686"/>
            <a:ext cx="2656177" cy="3096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988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3F98-7072-4FE0-9038-FE5A4E91F124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 dirty="0"/>
              <a:t>OECD/Eurostat Joint Questionnaire on Inland Waters (JQIW)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12D4-FCBE-4AB6-A599-1AA3828FB0B1}"/>
              </a:ext>
            </a:extLst>
          </p:cNvPr>
          <p:cNvSpPr txBox="1">
            <a:spLocks/>
          </p:cNvSpPr>
          <p:nvPr/>
        </p:nvSpPr>
        <p:spPr>
          <a:xfrm>
            <a:off x="457200" y="1488183"/>
            <a:ext cx="8229600" cy="33878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Annual questionnaire, voluntary</a:t>
            </a:r>
          </a:p>
          <a:p>
            <a:r>
              <a:rPr lang="en-US" sz="1800" dirty="0"/>
              <a:t>Consists of 12 data tables requesting various aspects of water statistics</a:t>
            </a:r>
          </a:p>
          <a:p>
            <a:pPr lvl="1"/>
            <a:r>
              <a:rPr lang="en-US" sz="1800" dirty="0"/>
              <a:t>Water resources, water abstraction, water use, waste water</a:t>
            </a:r>
          </a:p>
          <a:p>
            <a:r>
              <a:rPr lang="en-US" sz="1800" dirty="0"/>
              <a:t>Uses a variety of data sources (e.g. Met Eireann, EPA, Irish Water, CSO Census of Population)</a:t>
            </a:r>
          </a:p>
          <a:p>
            <a:pPr lvl="1"/>
            <a:r>
              <a:rPr lang="en-US" sz="1800" dirty="0"/>
              <a:t>Data provided and compiled in different ways (e.g. directly from source, extracted from reports, extracted from website)</a:t>
            </a:r>
          </a:p>
          <a:p>
            <a:r>
              <a:rPr lang="en-US" sz="1800" dirty="0"/>
              <a:t>Provides data for other water related questionnaires (e.g. FAO, OECD)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983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60B1-D879-46FB-8E78-C610CED8F888}"/>
              </a:ext>
            </a:extLst>
          </p:cNvPr>
          <p:cNvSpPr txBox="1">
            <a:spLocks/>
          </p:cNvSpPr>
          <p:nvPr/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IE"/>
              <a:t>Water Statistics – in development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68F8-0616-4F56-B7CF-401266337A7F}"/>
              </a:ext>
            </a:extLst>
          </p:cNvPr>
          <p:cNvSpPr txBox="1">
            <a:spLocks/>
          </p:cNvSpPr>
          <p:nvPr/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lang="en-US" sz="240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Char char="•"/>
              <a:defRPr sz="12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/>
              <a:t>Releases</a:t>
            </a:r>
          </a:p>
          <a:p>
            <a:pPr lvl="1"/>
            <a:r>
              <a:rPr lang="en-IE" dirty="0"/>
              <a:t>Non-domestic metered public water consumption</a:t>
            </a:r>
          </a:p>
          <a:p>
            <a:pPr lvl="2"/>
            <a:r>
              <a:rPr lang="en-IE" dirty="0"/>
              <a:t>Irish Water meter readings data</a:t>
            </a:r>
          </a:p>
          <a:p>
            <a:pPr lvl="1"/>
            <a:r>
              <a:rPr lang="en-IE" dirty="0"/>
              <a:t>Water abstraction</a:t>
            </a:r>
          </a:p>
          <a:p>
            <a:pPr lvl="2"/>
            <a:r>
              <a:rPr lang="en-IE" dirty="0"/>
              <a:t>EPA water abstraction register (already used for JQIW)</a:t>
            </a:r>
          </a:p>
        </p:txBody>
      </p:sp>
    </p:spTree>
    <p:extLst>
      <p:ext uri="{BB962C8B-B14F-4D97-AF65-F5344CB8AC3E}">
        <p14:creationId xmlns:p14="http://schemas.microsoft.com/office/powerpoint/2010/main" val="345958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8B7D143-5533-434C-B273-E4C88541023B}"/>
              </a:ext>
            </a:extLst>
          </p:cNvPr>
          <p:cNvSpPr txBox="1">
            <a:spLocks/>
          </p:cNvSpPr>
          <p:nvPr/>
        </p:nvSpPr>
        <p:spPr>
          <a:xfrm>
            <a:off x="395536" y="1635646"/>
            <a:ext cx="367240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None/>
              <a:defRPr lang="en-US" sz="2000" b="1" i="0" kern="120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100000"/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0"/>
              </a:lnSpc>
              <a:spcBef>
                <a:spcPts val="600"/>
              </a:spcBef>
            </a:pPr>
            <a:endParaRPr lang="en-IE" sz="32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E" sz="3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Thank you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IE" sz="32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Environment@cso.ie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  <a:hlinkClick r:id="rId2"/>
              </a:rPr>
              <a:t>Linh.Nolan@cso.ie</a:t>
            </a:r>
            <a:endParaRPr lang="en-IE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58144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553</Words>
  <Application>Microsoft Office PowerPoint</Application>
  <PresentationFormat>On-screen Show (16:9)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Lucida Sans Unicode</vt:lpstr>
      <vt:lpstr>Roboto Black</vt:lpstr>
      <vt:lpstr>Roboto Light</vt:lpstr>
      <vt:lpstr>Roboto Slab</vt:lpstr>
      <vt:lpstr>Roboto Slab Light</vt:lpstr>
      <vt:lpstr>Verdana</vt:lpstr>
      <vt:lpstr>CSO Standard Text 2</vt:lpstr>
      <vt:lpstr>CSO Administrative Data Centre Seminar 8 November 2022  7. Water Statistics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UNECE Expert Forum for Producers and Users of Climate Change-Related Statistics 31st August – 3rd September 2021  Snapshots in the Development of Environmental-Social Statistics</dc:title>
  <dc:creator>Linh Nolan</dc:creator>
  <cp:lastModifiedBy>Linh Nolan</cp:lastModifiedBy>
  <cp:revision>180</cp:revision>
  <cp:lastPrinted>2022-09-22T12:28:35Z</cp:lastPrinted>
  <dcterms:created xsi:type="dcterms:W3CDTF">2021-08-09T21:19:51Z</dcterms:created>
  <dcterms:modified xsi:type="dcterms:W3CDTF">2022-11-03T14:27:26Z</dcterms:modified>
</cp:coreProperties>
</file>