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57" r:id="rId3"/>
    <p:sldId id="265" r:id="rId4"/>
    <p:sldId id="295" r:id="rId5"/>
    <p:sldId id="296" r:id="rId6"/>
    <p:sldId id="298" r:id="rId7"/>
    <p:sldId id="288" r:id="rId8"/>
    <p:sldId id="297" r:id="rId9"/>
    <p:sldId id="273" r:id="rId10"/>
    <p:sldId id="274" r:id="rId11"/>
    <p:sldId id="299" r:id="rId12"/>
    <p:sldId id="287" r:id="rId13"/>
    <p:sldId id="286" r:id="rId14"/>
    <p:sldId id="300" r:id="rId15"/>
    <p:sldId id="294" r:id="rId16"/>
    <p:sldId id="278" r:id="rId17"/>
    <p:sldId id="263" r:id="rId18"/>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O'Hara" initials="CO" lastIdx="1" clrIdx="0">
    <p:extLst>
      <p:ext uri="{19B8F6BF-5375-455C-9EA6-DF929625EA0E}">
        <p15:presenceInfo xmlns:p15="http://schemas.microsoft.com/office/powerpoint/2012/main" userId="S::clare.ohara@cso.ie::df2bd21d-6303-461f-b720-ddecc9a03a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6BA"/>
    <a:srgbClr val="40A7CC"/>
    <a:srgbClr val="4BC1BB"/>
    <a:srgbClr val="3EC7CE"/>
    <a:srgbClr val="63A9A1"/>
    <a:srgbClr val="49B4C3"/>
    <a:srgbClr val="57A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96" autoAdjust="0"/>
    <p:restoredTop sz="94660"/>
  </p:normalViewPr>
  <p:slideViewPr>
    <p:cSldViewPr>
      <p:cViewPr varScale="1">
        <p:scale>
          <a:sx n="106" d="100"/>
          <a:sy n="106" d="100"/>
        </p:scale>
        <p:origin x="210"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FAB6C422-590E-9E48-81E4-DE38BE76C08D}" type="datetimeFigureOut">
              <a:rPr lang="en-GB" smtClean="0">
                <a:latin typeface="Roboto Slab Light"/>
              </a:rPr>
              <a:pPr/>
              <a:t>28/10/2022</a:t>
            </a:fld>
            <a:endParaRPr lang="en-GB" dirty="0">
              <a:latin typeface="Roboto Slab Light"/>
            </a:endParaRPr>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atin typeface="Roboto Slab Light"/>
              </a:defRPr>
            </a:lvl1pPr>
          </a:lstStyle>
          <a:p>
            <a:fld id="{5EB32EF4-9F0D-4B18-BFD1-268924FFDE11}" type="datetimeFigureOut">
              <a:rPr lang="en-IE" smtClean="0"/>
              <a:pPr/>
              <a:t>28/10/2022</a:t>
            </a:fld>
            <a:endParaRPr lang="en-IE"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states fossil-fuel subsidies should end and, in the context of the revision of the Energy Taxation Directive, the Commission will look closely at the current tax exemptions including for aviation and maritime fuels; will create the context for broad-based tax reforms, removing subsidies for fossil fuels</a:t>
            </a:r>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211282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4</a:t>
            </a:fld>
            <a:endParaRPr lang="en-IE" dirty="0"/>
          </a:p>
        </p:txBody>
      </p:sp>
    </p:spTree>
    <p:extLst>
      <p:ext uri="{BB962C8B-B14F-4D97-AF65-F5344CB8AC3E}">
        <p14:creationId xmlns:p14="http://schemas.microsoft.com/office/powerpoint/2010/main" val="389782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5</a:t>
            </a:fld>
            <a:endParaRPr lang="en-IE" dirty="0"/>
          </a:p>
        </p:txBody>
      </p:sp>
    </p:spTree>
    <p:extLst>
      <p:ext uri="{BB962C8B-B14F-4D97-AF65-F5344CB8AC3E}">
        <p14:creationId xmlns:p14="http://schemas.microsoft.com/office/powerpoint/2010/main" val="48457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257647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8</a:t>
            </a:fld>
            <a:endParaRPr lang="en-IE" dirty="0"/>
          </a:p>
        </p:txBody>
      </p:sp>
    </p:spTree>
    <p:extLst>
      <p:ext uri="{BB962C8B-B14F-4D97-AF65-F5344CB8AC3E}">
        <p14:creationId xmlns:p14="http://schemas.microsoft.com/office/powerpoint/2010/main" val="240668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11</a:t>
            </a:fld>
            <a:endParaRPr lang="en-IE" dirty="0"/>
          </a:p>
        </p:txBody>
      </p:sp>
    </p:spTree>
    <p:extLst>
      <p:ext uri="{BB962C8B-B14F-4D97-AF65-F5344CB8AC3E}">
        <p14:creationId xmlns:p14="http://schemas.microsoft.com/office/powerpoint/2010/main" val="3285692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Cambria" panose="02040503050406030204" pitchFamily="18" charset="0"/>
                <a:cs typeface="Cambria" panose="02040503050406030204" pitchFamily="18" charset="0"/>
              </a:defRPr>
            </a:lvl1pPr>
          </a:lstStyle>
          <a:p>
            <a:r>
              <a:rPr lang="en-US" dirty="0"/>
              <a:t>Click to edit Master title style</a:t>
            </a:r>
            <a:endParaRPr lang="en-IE" dirty="0"/>
          </a:p>
        </p:txBody>
      </p:sp>
      <p:sp>
        <p:nvSpPr>
          <p:cNvPr id="3" name="Subtitle 2"/>
          <p:cNvSpPr>
            <a:spLocks noGrp="1"/>
          </p:cNvSpPr>
          <p:nvPr>
            <p:ph type="subTitle" idx="1" hasCustomPrompt="1"/>
          </p:nvPr>
        </p:nvSpPr>
        <p:spPr>
          <a:xfrm>
            <a:off x="539552" y="3795886"/>
            <a:ext cx="4032448" cy="1098426"/>
          </a:xfrm>
        </p:spPr>
        <p:txBody>
          <a:bodyPr>
            <a:normAutofit/>
          </a:bodyPr>
          <a:lstStyle>
            <a:lvl1pPr marL="0" indent="0" algn="l">
              <a:lnSpc>
                <a:spcPts val="2200"/>
              </a:lnSpc>
              <a:buNone/>
              <a:defRPr sz="2000" b="1" i="0" baseline="0">
                <a:solidFill>
                  <a:schemeClr val="accent1"/>
                </a:solidFill>
                <a:latin typeface="Cambria" panose="02040503050406030204" pitchFamily="18" charset="0"/>
                <a:cs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 Title</a:t>
            </a:r>
          </a:p>
          <a:p>
            <a:r>
              <a:rPr lang="en-US" dirty="0"/>
              <a:t>The quick brown fox</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4"/>
          <p:cNvSpPr>
            <a:spLocks noGrp="1"/>
          </p:cNvSpPr>
          <p:nvPr>
            <p:ph type="sldNum" sz="quarter" idx="10"/>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5184576" cy="1838025"/>
          </a:xfrm>
        </p:spPr>
        <p:txBody>
          <a:bodyPr>
            <a:noAutofit/>
          </a:bodyPr>
          <a:lstStyle/>
          <a:p>
            <a:r>
              <a:rPr lang="en-US" sz="3200" dirty="0">
                <a:latin typeface="Cambria" panose="02040503050406030204" pitchFamily="18" charset="0"/>
              </a:rPr>
              <a:t>Fossil Fuel Subsidies</a:t>
            </a:r>
          </a:p>
        </p:txBody>
      </p:sp>
      <p:sp>
        <p:nvSpPr>
          <p:cNvPr id="3" name="Subtitle 2"/>
          <p:cNvSpPr>
            <a:spLocks noGrp="1"/>
          </p:cNvSpPr>
          <p:nvPr>
            <p:ph type="subTitle" idx="1"/>
          </p:nvPr>
        </p:nvSpPr>
        <p:spPr>
          <a:xfrm>
            <a:off x="539552" y="3435846"/>
            <a:ext cx="4752528" cy="1098426"/>
          </a:xfrm>
        </p:spPr>
        <p:txBody>
          <a:bodyPr>
            <a:normAutofit fontScale="85000" lnSpcReduction="10000"/>
          </a:bodyPr>
          <a:lstStyle/>
          <a:p>
            <a:r>
              <a:rPr lang="en-US" sz="1600" dirty="0"/>
              <a:t>Clare O’Hara | CSO Environment and Climate Division</a:t>
            </a:r>
          </a:p>
          <a:p>
            <a:r>
              <a:rPr lang="en-US" sz="1600" dirty="0"/>
              <a:t>CSO 11th Administrative Data Seminar </a:t>
            </a:r>
            <a:br>
              <a:rPr lang="en-US" sz="1600" dirty="0"/>
            </a:br>
            <a:r>
              <a:rPr lang="en-US" sz="1600" dirty="0"/>
              <a:t>8</a:t>
            </a:r>
            <a:r>
              <a:rPr lang="en-US" sz="1600" baseline="30000" dirty="0"/>
              <a:t>th</a:t>
            </a:r>
            <a:r>
              <a:rPr lang="en-US" sz="1600" dirty="0"/>
              <a:t> November 2022</a:t>
            </a: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 Fossil Fuel Subsidies</a:t>
            </a: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10</a:t>
            </a:fld>
            <a:endParaRPr lang="en-US" dirty="0"/>
          </a:p>
        </p:txBody>
      </p:sp>
      <p:graphicFrame>
        <p:nvGraphicFramePr>
          <p:cNvPr id="6" name="Content Placeholder 5">
            <a:extLst>
              <a:ext uri="{FF2B5EF4-FFF2-40B4-BE49-F238E27FC236}">
                <a16:creationId xmlns:a16="http://schemas.microsoft.com/office/drawing/2014/main" id="{AA803B82-F661-48D9-BD46-4B925C0FD905}"/>
              </a:ext>
            </a:extLst>
          </p:cNvPr>
          <p:cNvGraphicFramePr>
            <a:graphicFrameLocks noGrp="1"/>
          </p:cNvGraphicFramePr>
          <p:nvPr>
            <p:ph idx="1"/>
            <p:extLst>
              <p:ext uri="{D42A27DB-BD31-4B8C-83A1-F6EECF244321}">
                <p14:modId xmlns:p14="http://schemas.microsoft.com/office/powerpoint/2010/main" val="1777096585"/>
              </p:ext>
            </p:extLst>
          </p:nvPr>
        </p:nvGraphicFramePr>
        <p:xfrm>
          <a:off x="467544" y="1121522"/>
          <a:ext cx="8219256" cy="2962394"/>
        </p:xfrm>
        <a:graphic>
          <a:graphicData uri="http://schemas.openxmlformats.org/drawingml/2006/table">
            <a:tbl>
              <a:tblPr firstRow="1" firstCol="1" bandRow="1">
                <a:tableStyleId>{5C22544A-7EE6-4342-B048-85BDC9FD1C3A}</a:tableStyleId>
              </a:tblPr>
              <a:tblGrid>
                <a:gridCol w="3522538">
                  <a:extLst>
                    <a:ext uri="{9D8B030D-6E8A-4147-A177-3AD203B41FA5}">
                      <a16:colId xmlns:a16="http://schemas.microsoft.com/office/drawing/2014/main" val="2910424127"/>
                    </a:ext>
                  </a:extLst>
                </a:gridCol>
                <a:gridCol w="1425790">
                  <a:extLst>
                    <a:ext uri="{9D8B030D-6E8A-4147-A177-3AD203B41FA5}">
                      <a16:colId xmlns:a16="http://schemas.microsoft.com/office/drawing/2014/main" val="4130461082"/>
                    </a:ext>
                  </a:extLst>
                </a:gridCol>
                <a:gridCol w="3270928">
                  <a:extLst>
                    <a:ext uri="{9D8B030D-6E8A-4147-A177-3AD203B41FA5}">
                      <a16:colId xmlns:a16="http://schemas.microsoft.com/office/drawing/2014/main" val="953598893"/>
                    </a:ext>
                  </a:extLst>
                </a:gridCol>
              </a:tblGrid>
              <a:tr h="480142">
                <a:tc>
                  <a:txBody>
                    <a:bodyPr/>
                    <a:lstStyle/>
                    <a:p>
                      <a:pPr>
                        <a:spcAft>
                          <a:spcPts val="0"/>
                        </a:spcAft>
                      </a:pPr>
                      <a:r>
                        <a:rPr lang="en-MY" sz="1800" dirty="0">
                          <a:solidFill>
                            <a:schemeClr val="bg1">
                              <a:lumMod val="50000"/>
                            </a:schemeClr>
                          </a:solidFill>
                          <a:effectLst/>
                        </a:rPr>
                        <a:t>Fossil Fuel Subsidy</a:t>
                      </a:r>
                    </a:p>
                    <a:p>
                      <a:pPr>
                        <a:spcAft>
                          <a:spcPts val="0"/>
                        </a:spcAft>
                      </a:pPr>
                      <a:endParaRPr lang="en-IE" sz="10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7073" marR="67073" marT="0" marB="0"/>
                </a:tc>
                <a:tc>
                  <a:txBody>
                    <a:bodyPr/>
                    <a:lstStyle/>
                    <a:p>
                      <a:pPr>
                        <a:spcAft>
                          <a:spcPts val="0"/>
                        </a:spcAft>
                      </a:pPr>
                      <a:r>
                        <a:rPr lang="en-MY" sz="1800" dirty="0">
                          <a:solidFill>
                            <a:schemeClr val="bg1">
                              <a:lumMod val="50000"/>
                            </a:schemeClr>
                          </a:solidFill>
                          <a:effectLst/>
                        </a:rPr>
                        <a:t>Type</a:t>
                      </a:r>
                      <a:endParaRPr lang="en-IE" sz="28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7073" marR="67073" marT="0" marB="0"/>
                </a:tc>
                <a:tc>
                  <a:txBody>
                    <a:bodyPr/>
                    <a:lstStyle/>
                    <a:p>
                      <a:pPr>
                        <a:spcAft>
                          <a:spcPts val="0"/>
                        </a:spcAft>
                      </a:pPr>
                      <a:r>
                        <a:rPr lang="en-MY" sz="1800" dirty="0">
                          <a:solidFill>
                            <a:schemeClr val="bg1">
                              <a:lumMod val="50000"/>
                            </a:schemeClr>
                          </a:solidFill>
                          <a:effectLst/>
                        </a:rPr>
                        <a:t>Data Source</a:t>
                      </a:r>
                      <a:endParaRPr lang="en-IE" sz="28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7073" marR="67073" marT="0" marB="0"/>
                </a:tc>
                <a:extLst>
                  <a:ext uri="{0D108BD9-81ED-4DB2-BD59-A6C34878D82A}">
                    <a16:rowId xmlns:a16="http://schemas.microsoft.com/office/drawing/2014/main" val="3734787182"/>
                  </a:ext>
                </a:extLst>
              </a:tr>
              <a:tr h="226658">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Electricity generation from fossil fuels</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Direct subsidy</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Electricity market regulator reports</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34800056"/>
                  </a:ext>
                </a:extLst>
              </a:tr>
              <a:tr h="226658">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Fuel poverty supports</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Social transfers</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Government accounts</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80503922"/>
                  </a:ext>
                </a:extLst>
              </a:tr>
              <a:tr h="411551">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Research and development funding</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Capital grant</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Direct requests to universities and government departments</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17059990"/>
                  </a:ext>
                </a:extLst>
              </a:tr>
              <a:tr h="411551">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Repayments of Excise/Carbon Tax on fossil fuels</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Tax expenditure</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Revenue data</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49697616"/>
                  </a:ext>
                </a:extLst>
              </a:tr>
              <a:tr h="246382">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Revenue foregone: fossil fuel Excise duty</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Tax expenditure</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Estimated using Revenue data</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30054079"/>
                  </a:ext>
                </a:extLst>
              </a:tr>
              <a:tr h="246382">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Revenue foregone on VAT on fossil fuels</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Tax expenditure</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Estimated using CSO and Revenue data</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78068423"/>
                  </a:ext>
                </a:extLst>
              </a:tr>
              <a:tr h="246382">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Gas and oil royalty revenue foregone </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Tax expenditure</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Estimated using industry accounts</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12627869"/>
                  </a:ext>
                </a:extLst>
              </a:tr>
              <a:tr h="246382">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Revenue foregone: free emission permits</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Tax expenditure</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Estimated using EU ETS data</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69094315"/>
                  </a:ext>
                </a:extLst>
              </a:tr>
              <a:tr h="220306">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Expensing of exploration costs </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a:effectLst/>
                          <a:latin typeface="Arial" panose="020B0604020202020204" pitchFamily="34" charset="0"/>
                          <a:ea typeface="SimSun" panose="02010600030101010101" pitchFamily="2" charset="-122"/>
                          <a:cs typeface="Times New Roman" panose="02020603050405020304" pitchFamily="18" charset="0"/>
                        </a:rPr>
                        <a:t>Tax expenditure</a:t>
                      </a:r>
                      <a:endParaRPr lang="en-IE" sz="16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100" dirty="0">
                          <a:effectLst/>
                          <a:latin typeface="Arial" panose="020B0604020202020204" pitchFamily="34" charset="0"/>
                          <a:ea typeface="SimSun" panose="02010600030101010101" pitchFamily="2" charset="-122"/>
                          <a:cs typeface="Times New Roman" panose="02020603050405020304" pitchFamily="18" charset="0"/>
                        </a:rPr>
                        <a:t>No data available</a:t>
                      </a:r>
                      <a:endParaRPr lang="en-IE"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94606165"/>
                  </a:ext>
                </a:extLst>
              </a:tr>
            </a:tbl>
          </a:graphicData>
        </a:graphic>
      </p:graphicFrame>
    </p:spTree>
    <p:extLst>
      <p:ext uri="{BB962C8B-B14F-4D97-AF65-F5344CB8AC3E}">
        <p14:creationId xmlns:p14="http://schemas.microsoft.com/office/powerpoint/2010/main" val="365021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 Effective Carbon Rates/Tax per </a:t>
            </a:r>
            <a:r>
              <a:rPr lang="en-US" dirty="0" err="1"/>
              <a:t>Litre</a:t>
            </a:r>
            <a:endParaRPr lang="en-US" dirty="0"/>
          </a:p>
        </p:txBody>
      </p:sp>
      <p:sp>
        <p:nvSpPr>
          <p:cNvPr id="3" name="Content Placeholder 2"/>
          <p:cNvSpPr>
            <a:spLocks noGrp="1"/>
          </p:cNvSpPr>
          <p:nvPr>
            <p:ph idx="1"/>
          </p:nvPr>
        </p:nvSpPr>
        <p:spPr>
          <a:xfrm>
            <a:off x="467544" y="987574"/>
            <a:ext cx="8229600" cy="2955775"/>
          </a:xfrm>
        </p:spPr>
        <p:txBody>
          <a:bodyPr>
            <a:noAutofit/>
          </a:bodyPr>
          <a:lstStyle/>
          <a:p>
            <a:r>
              <a:rPr lang="en-IE" sz="1400" dirty="0"/>
              <a:t>ECRs: </a:t>
            </a:r>
            <a:r>
              <a:rPr lang="en-MY" sz="1400" dirty="0"/>
              <a:t>net energy tax receipts divided by carbon dioxide emissions from fuel combustion (€/ t CO</a:t>
            </a:r>
            <a:r>
              <a:rPr lang="en-MY" sz="1400" baseline="-25000" dirty="0"/>
              <a:t>2</a:t>
            </a:r>
            <a:r>
              <a:rPr lang="en-MY" sz="1400" dirty="0"/>
              <a:t>)</a:t>
            </a:r>
          </a:p>
          <a:p>
            <a:r>
              <a:rPr lang="en-MY" sz="1400" dirty="0"/>
              <a:t>Energy Tax per Litre: net energy tax receipts divided by fuel volumes</a:t>
            </a:r>
            <a:endParaRPr lang="en-IE" sz="1400" dirty="0"/>
          </a:p>
          <a:p>
            <a:r>
              <a:rPr lang="en-MY" sz="1400" dirty="0"/>
              <a:t>Data on tax receipts by fuel and fuel volumes are available from Revenue</a:t>
            </a:r>
          </a:p>
          <a:p>
            <a:pPr lvl="1"/>
            <a:r>
              <a:rPr lang="en-MY" sz="1400" dirty="0"/>
              <a:t>e.g. Mineral Oil Tax (carbon and non-carbon components) on petrol – net receipts (Euro) and fuel volume (thousand litres)</a:t>
            </a:r>
          </a:p>
          <a:p>
            <a:pPr lvl="1"/>
            <a:r>
              <a:rPr lang="en-MY" sz="1400" dirty="0"/>
              <a:t>for ECRs convert fuel volumes to tonnes of carbon dioxide emitted using SEAI emission factors</a:t>
            </a:r>
          </a:p>
          <a:p>
            <a:r>
              <a:rPr lang="en-MY" sz="1400" dirty="0"/>
              <a:t>Use Energy Balances/Business Energy Use survey data for sector breakdown</a:t>
            </a:r>
          </a:p>
          <a:p>
            <a:pPr marL="0" indent="0">
              <a:buNone/>
            </a:pPr>
            <a:endParaRPr lang="en-MY" sz="14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11</a:t>
            </a:fld>
            <a:endParaRPr lang="en-US" dirty="0"/>
          </a:p>
        </p:txBody>
      </p:sp>
    </p:spTree>
    <p:extLst>
      <p:ext uri="{BB962C8B-B14F-4D97-AF65-F5344CB8AC3E}">
        <p14:creationId xmlns:p14="http://schemas.microsoft.com/office/powerpoint/2010/main" val="128030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197F70-7A98-423E-917D-D900A14C3712}"/>
              </a:ext>
            </a:extLst>
          </p:cNvPr>
          <p:cNvSpPr>
            <a:spLocks noGrp="1"/>
          </p:cNvSpPr>
          <p:nvPr>
            <p:ph type="title"/>
          </p:nvPr>
        </p:nvSpPr>
        <p:spPr>
          <a:xfrm>
            <a:off x="467544" y="195486"/>
            <a:ext cx="8280102" cy="871538"/>
          </a:xfrm>
        </p:spPr>
        <p:txBody>
          <a:bodyPr>
            <a:normAutofit/>
          </a:bodyPr>
          <a:lstStyle/>
          <a:p>
            <a:r>
              <a:rPr lang="en-IE" sz="3200" dirty="0">
                <a:solidFill>
                  <a:schemeClr val="accent1"/>
                </a:solidFill>
              </a:rPr>
              <a:t>Results</a:t>
            </a:r>
          </a:p>
        </p:txBody>
      </p:sp>
      <p:sp>
        <p:nvSpPr>
          <p:cNvPr id="6" name="Text Placeholder 5">
            <a:extLst>
              <a:ext uri="{FF2B5EF4-FFF2-40B4-BE49-F238E27FC236}">
                <a16:creationId xmlns:a16="http://schemas.microsoft.com/office/drawing/2014/main" id="{AF719424-802F-47F8-BF18-A2810DFBC226}"/>
              </a:ext>
            </a:extLst>
          </p:cNvPr>
          <p:cNvSpPr>
            <a:spLocks noGrp="1"/>
          </p:cNvSpPr>
          <p:nvPr>
            <p:ph type="body" sz="half" idx="2"/>
          </p:nvPr>
        </p:nvSpPr>
        <p:spPr>
          <a:xfrm>
            <a:off x="467544" y="1203598"/>
            <a:ext cx="2952328" cy="2851841"/>
          </a:xfrm>
        </p:spPr>
        <p:txBody>
          <a:bodyPr/>
          <a:lstStyle/>
          <a:p>
            <a:pPr marL="285750" indent="-285750">
              <a:buFont typeface="Arial" panose="020B0604020202020204" pitchFamily="34" charset="0"/>
              <a:buChar char="•"/>
            </a:pPr>
            <a:r>
              <a:rPr lang="en-MY" dirty="0"/>
              <a:t>Figure 1 shows average ECRs by sector</a:t>
            </a:r>
          </a:p>
          <a:p>
            <a:pPr marL="285750" indent="-285750">
              <a:buFont typeface="Arial" panose="020B0604020202020204" pitchFamily="34" charset="0"/>
              <a:buChar char="•"/>
            </a:pPr>
            <a:r>
              <a:rPr lang="en-MY" dirty="0"/>
              <a:t>The average ECR on petrol was €267 per tonne of CO</a:t>
            </a:r>
            <a:r>
              <a:rPr lang="en-MY" baseline="-25000" dirty="0"/>
              <a:t>2</a:t>
            </a:r>
            <a:r>
              <a:rPr lang="en-MY" dirty="0"/>
              <a:t> in 2020</a:t>
            </a:r>
          </a:p>
          <a:p>
            <a:pPr marL="285750" indent="-285750">
              <a:buFont typeface="Arial" panose="020B0604020202020204" pitchFamily="34" charset="0"/>
              <a:buChar char="•"/>
            </a:pPr>
            <a:r>
              <a:rPr lang="en-MY" dirty="0"/>
              <a:t>Road Diesel was €190 per t CO</a:t>
            </a:r>
            <a:r>
              <a:rPr lang="en-MY" baseline="-25000" dirty="0"/>
              <a:t>2</a:t>
            </a:r>
          </a:p>
          <a:p>
            <a:pPr marL="285750" indent="-285750">
              <a:buFont typeface="Arial" panose="020B0604020202020204" pitchFamily="34" charset="0"/>
              <a:buChar char="•"/>
            </a:pPr>
            <a:r>
              <a:rPr lang="en-MY" dirty="0"/>
              <a:t>Jet kerosene was €0.09 per t CO</a:t>
            </a:r>
            <a:r>
              <a:rPr lang="en-MY" baseline="-25000" dirty="0"/>
              <a:t>2</a:t>
            </a:r>
          </a:p>
          <a:p>
            <a:endParaRPr lang="en-IE" baseline="-25000" dirty="0"/>
          </a:p>
        </p:txBody>
      </p:sp>
      <p:sp>
        <p:nvSpPr>
          <p:cNvPr id="2" name="Slide Number Placeholder 1">
            <a:extLst>
              <a:ext uri="{FF2B5EF4-FFF2-40B4-BE49-F238E27FC236}">
                <a16:creationId xmlns:a16="http://schemas.microsoft.com/office/drawing/2014/main" id="{561D044F-8207-4BE5-8549-5F997A0C8BE7}"/>
              </a:ext>
            </a:extLst>
          </p:cNvPr>
          <p:cNvSpPr>
            <a:spLocks noGrp="1"/>
          </p:cNvSpPr>
          <p:nvPr>
            <p:ph type="sldNum" sz="quarter" idx="4"/>
          </p:nvPr>
        </p:nvSpPr>
        <p:spPr/>
        <p:txBody>
          <a:bodyPr/>
          <a:lstStyle/>
          <a:p>
            <a:fld id="{F074DFA7-C613-284F-BE8A-46920CEE1047}" type="slidenum">
              <a:rPr lang="en-US" smtClean="0"/>
              <a:pPr/>
              <a:t>12</a:t>
            </a:fld>
            <a:endParaRPr lang="en-US" dirty="0"/>
          </a:p>
        </p:txBody>
      </p:sp>
      <p:pic>
        <p:nvPicPr>
          <p:cNvPr id="13" name="Content Placeholder 12" descr="Chart, waterfall chart&#10;&#10;Description automatically generated">
            <a:extLst>
              <a:ext uri="{FF2B5EF4-FFF2-40B4-BE49-F238E27FC236}">
                <a16:creationId xmlns:a16="http://schemas.microsoft.com/office/drawing/2014/main" id="{9FF61009-97B0-4244-A72D-8A32D4C778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3015" y="204788"/>
            <a:ext cx="4655820" cy="3879850"/>
          </a:xfrm>
          <a:ln>
            <a:solidFill>
              <a:schemeClr val="bg1"/>
            </a:solidFill>
          </a:ln>
        </p:spPr>
      </p:pic>
    </p:spTree>
    <p:extLst>
      <p:ext uri="{BB962C8B-B14F-4D97-AF65-F5344CB8AC3E}">
        <p14:creationId xmlns:p14="http://schemas.microsoft.com/office/powerpoint/2010/main" val="28830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197F70-7A98-423E-917D-D900A14C3712}"/>
              </a:ext>
            </a:extLst>
          </p:cNvPr>
          <p:cNvSpPr>
            <a:spLocks noGrp="1"/>
          </p:cNvSpPr>
          <p:nvPr>
            <p:ph type="title"/>
          </p:nvPr>
        </p:nvSpPr>
        <p:spPr/>
        <p:txBody>
          <a:bodyPr anchor="t">
            <a:normAutofit/>
          </a:bodyPr>
          <a:lstStyle/>
          <a:p>
            <a:r>
              <a:rPr lang="en-IE" dirty="0"/>
              <a:t>Results</a:t>
            </a:r>
          </a:p>
        </p:txBody>
      </p:sp>
      <p:sp>
        <p:nvSpPr>
          <p:cNvPr id="2" name="Slide Number Placeholder 1">
            <a:extLst>
              <a:ext uri="{FF2B5EF4-FFF2-40B4-BE49-F238E27FC236}">
                <a16:creationId xmlns:a16="http://schemas.microsoft.com/office/drawing/2014/main" id="{561D044F-8207-4BE5-8549-5F997A0C8BE7}"/>
              </a:ext>
            </a:extLst>
          </p:cNvPr>
          <p:cNvSpPr>
            <a:spLocks noGrp="1"/>
          </p:cNvSpPr>
          <p:nvPr>
            <p:ph type="sldNum" sz="quarter" idx="4"/>
          </p:nvPr>
        </p:nvSpPr>
        <p:spPr/>
        <p:txBody>
          <a:bodyPr anchor="ctr">
            <a:normAutofit/>
          </a:bodyPr>
          <a:lstStyle/>
          <a:p>
            <a:pPr>
              <a:spcAft>
                <a:spcPts val="600"/>
              </a:spcAft>
            </a:pPr>
            <a:fld id="{F074DFA7-C613-284F-BE8A-46920CEE1047}" type="slidenum">
              <a:rPr lang="en-US" smtClean="0"/>
              <a:pPr>
                <a:spcAft>
                  <a:spcPts val="600"/>
                </a:spcAft>
              </a:pPr>
              <a:t>13</a:t>
            </a:fld>
            <a:endParaRPr lang="en-US"/>
          </a:p>
        </p:txBody>
      </p:sp>
      <p:pic>
        <p:nvPicPr>
          <p:cNvPr id="26" name="Content Placeholder 25" descr="Table&#10;&#10;Description automatically generated">
            <a:extLst>
              <a:ext uri="{FF2B5EF4-FFF2-40B4-BE49-F238E27FC236}">
                <a16:creationId xmlns:a16="http://schemas.microsoft.com/office/drawing/2014/main" id="{5167D259-AD36-4AE2-BCB9-41D2CF170E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355" y="1063229"/>
            <a:ext cx="8229600" cy="1351488"/>
          </a:xfrm>
          <a:ln>
            <a:solidFill>
              <a:schemeClr val="bg1"/>
            </a:solidFill>
          </a:ln>
        </p:spPr>
      </p:pic>
      <p:sp>
        <p:nvSpPr>
          <p:cNvPr id="27" name="TextBox 26">
            <a:extLst>
              <a:ext uri="{FF2B5EF4-FFF2-40B4-BE49-F238E27FC236}">
                <a16:creationId xmlns:a16="http://schemas.microsoft.com/office/drawing/2014/main" id="{2447F5AC-AC05-4B8B-BCEA-667AB7071878}"/>
              </a:ext>
            </a:extLst>
          </p:cNvPr>
          <p:cNvSpPr txBox="1"/>
          <p:nvPr/>
        </p:nvSpPr>
        <p:spPr>
          <a:xfrm>
            <a:off x="462372" y="2769407"/>
            <a:ext cx="8219256" cy="646331"/>
          </a:xfrm>
          <a:prstGeom prst="rect">
            <a:avLst/>
          </a:prstGeom>
          <a:noFill/>
          <a:ln>
            <a:solidFill>
              <a:schemeClr val="bg1"/>
            </a:solidFill>
          </a:ln>
        </p:spPr>
        <p:txBody>
          <a:bodyPr wrap="square" rtlCol="0">
            <a:spAutoFit/>
          </a:bodyPr>
          <a:lstStyle/>
          <a:p>
            <a:r>
              <a:rPr lang="en-IE" dirty="0">
                <a:solidFill>
                  <a:schemeClr val="bg1"/>
                </a:solidFill>
              </a:rPr>
              <a:t>In 2020, the average tax per litre on petrol was 63 cent, of which 55 cent was Excise (excluding Carbon tax), 6 cent was Carbon tax and 2 cent was the NORA Levy</a:t>
            </a:r>
          </a:p>
        </p:txBody>
      </p:sp>
    </p:spTree>
    <p:extLst>
      <p:ext uri="{BB962C8B-B14F-4D97-AF65-F5344CB8AC3E}">
        <p14:creationId xmlns:p14="http://schemas.microsoft.com/office/powerpoint/2010/main" val="8375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197F70-7A98-423E-917D-D900A14C3712}"/>
              </a:ext>
            </a:extLst>
          </p:cNvPr>
          <p:cNvSpPr>
            <a:spLocks noGrp="1"/>
          </p:cNvSpPr>
          <p:nvPr>
            <p:ph type="title"/>
          </p:nvPr>
        </p:nvSpPr>
        <p:spPr>
          <a:xfrm>
            <a:off x="467544" y="195486"/>
            <a:ext cx="8280102" cy="871538"/>
          </a:xfrm>
        </p:spPr>
        <p:txBody>
          <a:bodyPr>
            <a:normAutofit/>
          </a:bodyPr>
          <a:lstStyle/>
          <a:p>
            <a:r>
              <a:rPr lang="en-IE" sz="3200" dirty="0">
                <a:solidFill>
                  <a:schemeClr val="accent1"/>
                </a:solidFill>
              </a:rPr>
              <a:t>Results</a:t>
            </a:r>
          </a:p>
        </p:txBody>
      </p:sp>
      <p:sp>
        <p:nvSpPr>
          <p:cNvPr id="6" name="Text Placeholder 5">
            <a:extLst>
              <a:ext uri="{FF2B5EF4-FFF2-40B4-BE49-F238E27FC236}">
                <a16:creationId xmlns:a16="http://schemas.microsoft.com/office/drawing/2014/main" id="{AF719424-802F-47F8-BF18-A2810DFBC226}"/>
              </a:ext>
            </a:extLst>
          </p:cNvPr>
          <p:cNvSpPr>
            <a:spLocks noGrp="1"/>
          </p:cNvSpPr>
          <p:nvPr>
            <p:ph type="body" sz="half" idx="2"/>
          </p:nvPr>
        </p:nvSpPr>
        <p:spPr>
          <a:xfrm>
            <a:off x="467544" y="1203598"/>
            <a:ext cx="2952328" cy="2851841"/>
          </a:xfrm>
        </p:spPr>
        <p:txBody>
          <a:bodyPr/>
          <a:lstStyle/>
          <a:p>
            <a:pPr marL="285750" indent="-285750">
              <a:buFont typeface="Arial" panose="020B0604020202020204" pitchFamily="34" charset="0"/>
              <a:buChar char="•"/>
            </a:pPr>
            <a:r>
              <a:rPr lang="en-MY" dirty="0"/>
              <a:t>The graph shows the contributions of direct/budgetary supports and tax expenditures</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Tax expenditures dominated and were 87% of fossil fuel subsidies in 2020</a:t>
            </a:r>
            <a:endParaRPr lang="en-IE" dirty="0"/>
          </a:p>
        </p:txBody>
      </p:sp>
      <p:sp>
        <p:nvSpPr>
          <p:cNvPr id="2" name="Slide Number Placeholder 1">
            <a:extLst>
              <a:ext uri="{FF2B5EF4-FFF2-40B4-BE49-F238E27FC236}">
                <a16:creationId xmlns:a16="http://schemas.microsoft.com/office/drawing/2014/main" id="{561D044F-8207-4BE5-8549-5F997A0C8BE7}"/>
              </a:ext>
            </a:extLst>
          </p:cNvPr>
          <p:cNvSpPr>
            <a:spLocks noGrp="1"/>
          </p:cNvSpPr>
          <p:nvPr>
            <p:ph type="sldNum" sz="quarter" idx="4"/>
          </p:nvPr>
        </p:nvSpPr>
        <p:spPr/>
        <p:txBody>
          <a:bodyPr/>
          <a:lstStyle/>
          <a:p>
            <a:fld id="{F074DFA7-C613-284F-BE8A-46920CEE1047}" type="slidenum">
              <a:rPr lang="en-US" smtClean="0"/>
              <a:pPr/>
              <a:t>14</a:t>
            </a:fld>
            <a:endParaRPr lang="en-US" dirty="0"/>
          </a:p>
        </p:txBody>
      </p:sp>
      <p:pic>
        <p:nvPicPr>
          <p:cNvPr id="9" name="Content Placeholder 8" descr="Chart, line chart&#10;&#10;Description automatically generated">
            <a:extLst>
              <a:ext uri="{FF2B5EF4-FFF2-40B4-BE49-F238E27FC236}">
                <a16:creationId xmlns:a16="http://schemas.microsoft.com/office/drawing/2014/main" id="{AF726116-5FF9-473C-AF3E-A11B3AEF69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631255"/>
            <a:ext cx="5111750" cy="3407833"/>
          </a:xfrm>
          <a:ln>
            <a:solidFill>
              <a:schemeClr val="bg1"/>
            </a:solidFill>
          </a:ln>
        </p:spPr>
      </p:pic>
    </p:spTree>
    <p:extLst>
      <p:ext uri="{BB962C8B-B14F-4D97-AF65-F5344CB8AC3E}">
        <p14:creationId xmlns:p14="http://schemas.microsoft.com/office/powerpoint/2010/main" val="423850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197F70-7A98-423E-917D-D900A14C3712}"/>
              </a:ext>
            </a:extLst>
          </p:cNvPr>
          <p:cNvSpPr>
            <a:spLocks noGrp="1"/>
          </p:cNvSpPr>
          <p:nvPr>
            <p:ph type="title"/>
          </p:nvPr>
        </p:nvSpPr>
        <p:spPr>
          <a:xfrm>
            <a:off x="467544" y="195486"/>
            <a:ext cx="8280102" cy="871538"/>
          </a:xfrm>
        </p:spPr>
        <p:txBody>
          <a:bodyPr>
            <a:normAutofit/>
          </a:bodyPr>
          <a:lstStyle/>
          <a:p>
            <a:r>
              <a:rPr lang="en-IE" sz="3200" dirty="0">
                <a:solidFill>
                  <a:schemeClr val="accent1"/>
                </a:solidFill>
              </a:rPr>
              <a:t>Results</a:t>
            </a:r>
          </a:p>
        </p:txBody>
      </p:sp>
      <p:sp>
        <p:nvSpPr>
          <p:cNvPr id="6" name="Text Placeholder 5">
            <a:extLst>
              <a:ext uri="{FF2B5EF4-FFF2-40B4-BE49-F238E27FC236}">
                <a16:creationId xmlns:a16="http://schemas.microsoft.com/office/drawing/2014/main" id="{AF719424-802F-47F8-BF18-A2810DFBC226}"/>
              </a:ext>
            </a:extLst>
          </p:cNvPr>
          <p:cNvSpPr>
            <a:spLocks noGrp="1"/>
          </p:cNvSpPr>
          <p:nvPr>
            <p:ph type="body" sz="half" idx="2"/>
          </p:nvPr>
        </p:nvSpPr>
        <p:spPr>
          <a:xfrm>
            <a:off x="467544" y="1203598"/>
            <a:ext cx="2952328" cy="2851841"/>
          </a:xfrm>
        </p:spPr>
        <p:txBody>
          <a:bodyPr>
            <a:normAutofit/>
          </a:bodyPr>
          <a:lstStyle/>
          <a:p>
            <a:pPr marL="285750" indent="-285750">
              <a:buFont typeface="Arial" panose="020B0604020202020204" pitchFamily="34" charset="0"/>
              <a:buChar char="•"/>
            </a:pPr>
            <a:r>
              <a:rPr lang="en-MY" dirty="0"/>
              <a:t>The graph shows a comparison of energy tax receipts, fossil fuel subsidies and environmental energy subsidies </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US" dirty="0"/>
              <a:t>In 2020 energy taxes were €2.8 billion and €0.4 billion was spent on environmental energy subsidies. Fossil fuel subsidies were €2.2 billion</a:t>
            </a:r>
            <a:endParaRPr lang="en-IE" dirty="0"/>
          </a:p>
        </p:txBody>
      </p:sp>
      <p:sp>
        <p:nvSpPr>
          <p:cNvPr id="2" name="Slide Number Placeholder 1">
            <a:extLst>
              <a:ext uri="{FF2B5EF4-FFF2-40B4-BE49-F238E27FC236}">
                <a16:creationId xmlns:a16="http://schemas.microsoft.com/office/drawing/2014/main" id="{561D044F-8207-4BE5-8549-5F997A0C8BE7}"/>
              </a:ext>
            </a:extLst>
          </p:cNvPr>
          <p:cNvSpPr>
            <a:spLocks noGrp="1"/>
          </p:cNvSpPr>
          <p:nvPr>
            <p:ph type="sldNum" sz="quarter" idx="4"/>
          </p:nvPr>
        </p:nvSpPr>
        <p:spPr/>
        <p:txBody>
          <a:bodyPr/>
          <a:lstStyle/>
          <a:p>
            <a:fld id="{F074DFA7-C613-284F-BE8A-46920CEE1047}" type="slidenum">
              <a:rPr lang="en-US" smtClean="0"/>
              <a:pPr/>
              <a:t>15</a:t>
            </a:fld>
            <a:endParaRPr lang="en-US" dirty="0"/>
          </a:p>
        </p:txBody>
      </p:sp>
      <p:pic>
        <p:nvPicPr>
          <p:cNvPr id="9" name="Content Placeholder 8" descr="Chart, line chart&#10;&#10;Description automatically generated">
            <a:extLst>
              <a:ext uri="{FF2B5EF4-FFF2-40B4-BE49-F238E27FC236}">
                <a16:creationId xmlns:a16="http://schemas.microsoft.com/office/drawing/2014/main" id="{B96FCB3C-61DC-48A1-85E0-5DC27B8EB8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440796"/>
            <a:ext cx="5111750" cy="3407833"/>
          </a:xfrm>
          <a:ln>
            <a:solidFill>
              <a:schemeClr val="bg1"/>
            </a:solidFill>
          </a:ln>
        </p:spPr>
      </p:pic>
    </p:spTree>
    <p:extLst>
      <p:ext uri="{BB962C8B-B14F-4D97-AF65-F5344CB8AC3E}">
        <p14:creationId xmlns:p14="http://schemas.microsoft.com/office/powerpoint/2010/main" val="410784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4E003-6CEB-456E-B93D-0F250651891A}"/>
              </a:ext>
            </a:extLst>
          </p:cNvPr>
          <p:cNvSpPr>
            <a:spLocks noGrp="1"/>
          </p:cNvSpPr>
          <p:nvPr>
            <p:ph type="ctrTitle"/>
          </p:nvPr>
        </p:nvSpPr>
        <p:spPr/>
        <p:txBody>
          <a:bodyPr/>
          <a:lstStyle/>
          <a:p>
            <a:r>
              <a:rPr lang="en-IE" dirty="0"/>
              <a:t>Thank you</a:t>
            </a:r>
            <a:br>
              <a:rPr lang="en-IE" dirty="0"/>
            </a:br>
            <a:br>
              <a:rPr lang="en-IE" dirty="0"/>
            </a:br>
            <a:r>
              <a:rPr lang="en-IE" sz="1600" dirty="0"/>
              <a:t>Email: clare.ohara@cso.ie</a:t>
            </a:r>
            <a:endParaRPr lang="en-IE" dirty="0"/>
          </a:p>
        </p:txBody>
      </p:sp>
      <p:sp>
        <p:nvSpPr>
          <p:cNvPr id="4" name="Slide Number Placeholder 4"/>
          <p:cNvSpPr>
            <a:spLocks noGrp="1"/>
          </p:cNvSpPr>
          <p:nvPr>
            <p:ph type="sldNum" sz="quarter" idx="4294967295"/>
          </p:nvPr>
        </p:nvSpPr>
        <p:spPr>
          <a:xfrm>
            <a:off x="8135938" y="4767263"/>
            <a:ext cx="100806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16</a:t>
            </a:fld>
            <a:endParaRPr lang="en-US" dirty="0"/>
          </a:p>
        </p:txBody>
      </p:sp>
    </p:spTree>
    <p:extLst>
      <p:ext uri="{BB962C8B-B14F-4D97-AF65-F5344CB8AC3E}">
        <p14:creationId xmlns:p14="http://schemas.microsoft.com/office/powerpoint/2010/main" val="109448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45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half" idx="1"/>
          </p:nvPr>
        </p:nvSpPr>
        <p:spPr>
          <a:xfrm>
            <a:off x="259625" y="1342277"/>
            <a:ext cx="3466728" cy="2613029"/>
          </a:xfrm>
        </p:spPr>
        <p:txBody>
          <a:bodyPr>
            <a:normAutofit/>
          </a:bodyPr>
          <a:lstStyle/>
          <a:p>
            <a:pPr marL="514350" indent="-514350">
              <a:buAutoNum type="arabicPeriod"/>
            </a:pPr>
            <a:r>
              <a:rPr lang="en-US" sz="2000" dirty="0"/>
              <a:t>Background </a:t>
            </a:r>
          </a:p>
          <a:p>
            <a:pPr marL="514350" indent="-514350">
              <a:buAutoNum type="arabicPeriod"/>
            </a:pPr>
            <a:r>
              <a:rPr lang="en-US" sz="2000" dirty="0"/>
              <a:t>Scope</a:t>
            </a:r>
          </a:p>
          <a:p>
            <a:pPr marL="514350" indent="-514350">
              <a:buAutoNum type="arabicPeriod"/>
            </a:pPr>
            <a:r>
              <a:rPr lang="en-US" sz="2000" dirty="0"/>
              <a:t>Data Sources</a:t>
            </a:r>
            <a:endParaRPr lang="en-US" sz="1600" dirty="0"/>
          </a:p>
          <a:p>
            <a:pPr marL="514350" indent="-514350">
              <a:buAutoNum type="arabicPeriod"/>
            </a:pPr>
            <a:r>
              <a:rPr lang="en-US" sz="2000" dirty="0"/>
              <a:t>Results </a:t>
            </a: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a:t>
            </a:fld>
            <a:endParaRPr lang="en-US" dirty="0"/>
          </a:p>
        </p:txBody>
      </p:sp>
      <p:pic>
        <p:nvPicPr>
          <p:cNvPr id="8" name="Content Placeholder 7" descr="Graphical user interface, website&#10;&#10;Description automatically generated">
            <a:extLst>
              <a:ext uri="{FF2B5EF4-FFF2-40B4-BE49-F238E27FC236}">
                <a16:creationId xmlns:a16="http://schemas.microsoft.com/office/drawing/2014/main" id="{E44A6713-645D-4033-BCB5-30E8D2BBE2C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627784" y="341061"/>
            <a:ext cx="6408712" cy="3742857"/>
          </a:xfrm>
          <a:ln>
            <a:solidFill>
              <a:schemeClr val="bg1"/>
            </a:solidFill>
          </a:ln>
        </p:spPr>
      </p:pic>
    </p:spTree>
    <p:extLst>
      <p:ext uri="{BB962C8B-B14F-4D97-AF65-F5344CB8AC3E}">
        <p14:creationId xmlns:p14="http://schemas.microsoft.com/office/powerpoint/2010/main" val="291392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67544" y="987574"/>
            <a:ext cx="8229600" cy="3240360"/>
          </a:xfrm>
        </p:spPr>
        <p:txBody>
          <a:bodyPr>
            <a:noAutofit/>
          </a:bodyPr>
          <a:lstStyle/>
          <a:p>
            <a:r>
              <a:rPr lang="en-MY" sz="1400" dirty="0"/>
              <a:t>Eurostat has developed a series of statistical modules based on the </a:t>
            </a:r>
            <a:r>
              <a:rPr lang="en-IE" sz="1400" dirty="0"/>
              <a:t>UN System of Environmental-Economic Accounting (SEEA)</a:t>
            </a:r>
          </a:p>
          <a:p>
            <a:pPr lvl="1"/>
            <a:r>
              <a:rPr lang="en-IE" sz="1400" dirty="0"/>
              <a:t>coherent with each other and with national accounts principles and classifications</a:t>
            </a:r>
          </a:p>
          <a:p>
            <a:pPr lvl="1"/>
            <a:r>
              <a:rPr lang="en-IE" sz="1400" dirty="0"/>
              <a:t>e.g. Environmental Subsidies and Similar Transfers, Environment Taxes, Air Emissions Accounts </a:t>
            </a:r>
          </a:p>
          <a:p>
            <a:r>
              <a:rPr lang="en-MY" sz="1400" dirty="0"/>
              <a:t>However, </a:t>
            </a:r>
            <a:r>
              <a:rPr lang="en-IE" sz="1400" dirty="0"/>
              <a:t>the SEEA does not include a definition of potentially environmentally damaging subsidies </a:t>
            </a:r>
          </a:p>
          <a:p>
            <a:r>
              <a:rPr lang="en-MY" sz="1400" dirty="0"/>
              <a:t>Despite this, there are many demands for data on these subsidies:</a:t>
            </a:r>
          </a:p>
          <a:p>
            <a:pPr lvl="1"/>
            <a:r>
              <a:rPr lang="en-MY" sz="1400" dirty="0"/>
              <a:t>SDG indicator 12.c.1 ‘Amount of fossil fuel subsidies per unit of GDP’</a:t>
            </a:r>
          </a:p>
          <a:p>
            <a:pPr lvl="1"/>
            <a:r>
              <a:rPr lang="en-MY" sz="1400" dirty="0"/>
              <a:t>Green and “brown” budgeting review – Department of Finance</a:t>
            </a:r>
          </a:p>
          <a:p>
            <a:pPr lvl="1"/>
            <a:r>
              <a:rPr lang="en-US" sz="1400" dirty="0"/>
              <a:t>European Green Deal (“fossil-fuel subsidies should end”; “Commission will look closely at the current tax exemptions including for aviation and maritime fuels”)</a:t>
            </a:r>
            <a:endParaRPr lang="en-MY" sz="14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3</a:t>
            </a:fld>
            <a:endParaRPr lang="en-US" dirty="0"/>
          </a:p>
        </p:txBody>
      </p:sp>
    </p:spTree>
    <p:extLst>
      <p:ext uri="{BB962C8B-B14F-4D97-AF65-F5344CB8AC3E}">
        <p14:creationId xmlns:p14="http://schemas.microsoft.com/office/powerpoint/2010/main" val="149456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67544" y="987574"/>
            <a:ext cx="8229600" cy="2955775"/>
          </a:xfrm>
        </p:spPr>
        <p:txBody>
          <a:bodyPr>
            <a:noAutofit/>
          </a:bodyPr>
          <a:lstStyle/>
          <a:p>
            <a:r>
              <a:rPr lang="en-IE" sz="1600" dirty="0"/>
              <a:t>OECD, IMF and IEA all </a:t>
            </a:r>
            <a:r>
              <a:rPr lang="en-MY" sz="1600" dirty="0"/>
              <a:t>produce estimates of fossil fuel subsidies using different approaches</a:t>
            </a:r>
          </a:p>
          <a:p>
            <a:r>
              <a:rPr lang="en-MY" sz="1600" dirty="0"/>
              <a:t>The OECD also publishes data on a related measure: Effective Carbon Rates (ECRs)</a:t>
            </a:r>
          </a:p>
          <a:p>
            <a:r>
              <a:rPr lang="en-MY" sz="1600" dirty="0"/>
              <a:t>Eurostat will carry out a pilot data collection on potentially environmentally damaging subsidies and ECRs in early 2023</a:t>
            </a:r>
          </a:p>
          <a:p>
            <a:r>
              <a:rPr lang="en-MY" sz="1600" dirty="0"/>
              <a:t>CSO Environment and Climate Division worked to develop a annual national statistical release which would </a:t>
            </a:r>
          </a:p>
          <a:p>
            <a:pPr lvl="1"/>
            <a:r>
              <a:rPr lang="en-MY" sz="1600" dirty="0"/>
              <a:t>complement our other releases that are based on Eurostat SEEA modules; and</a:t>
            </a:r>
          </a:p>
          <a:p>
            <a:pPr lvl="1"/>
            <a:r>
              <a:rPr lang="en-MY" sz="1600" dirty="0"/>
              <a:t>provide data for policy needs</a:t>
            </a: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4</a:t>
            </a:fld>
            <a:endParaRPr lang="en-US" dirty="0"/>
          </a:p>
        </p:txBody>
      </p:sp>
    </p:spTree>
    <p:extLst>
      <p:ext uri="{BB962C8B-B14F-4D97-AF65-F5344CB8AC3E}">
        <p14:creationId xmlns:p14="http://schemas.microsoft.com/office/powerpoint/2010/main" val="282372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Content Placeholder 2"/>
          <p:cNvSpPr>
            <a:spLocks noGrp="1"/>
          </p:cNvSpPr>
          <p:nvPr>
            <p:ph idx="1"/>
          </p:nvPr>
        </p:nvSpPr>
        <p:spPr>
          <a:xfrm>
            <a:off x="467544" y="915566"/>
            <a:ext cx="8229600" cy="3240360"/>
          </a:xfrm>
        </p:spPr>
        <p:txBody>
          <a:bodyPr>
            <a:noAutofit/>
          </a:bodyPr>
          <a:lstStyle/>
          <a:p>
            <a:r>
              <a:rPr lang="en-IE" sz="1400" dirty="0"/>
              <a:t>Indicators</a:t>
            </a:r>
          </a:p>
          <a:p>
            <a:pPr lvl="1"/>
            <a:r>
              <a:rPr lang="en-IE" sz="1400" dirty="0"/>
              <a:t>Total Fossil Fuel Subsidies (based on inventory of individual measures)</a:t>
            </a:r>
          </a:p>
          <a:p>
            <a:pPr lvl="1"/>
            <a:r>
              <a:rPr lang="en-IE" sz="1400" dirty="0"/>
              <a:t>Average Effective Carbon Rates (ECRs)</a:t>
            </a:r>
          </a:p>
          <a:p>
            <a:pPr lvl="1"/>
            <a:r>
              <a:rPr lang="en-IE" sz="1400" dirty="0"/>
              <a:t>Energy Tax per Litre of Fuel </a:t>
            </a:r>
          </a:p>
          <a:p>
            <a:r>
              <a:rPr lang="en-IE" sz="1400" dirty="0"/>
              <a:t>Coverage</a:t>
            </a:r>
          </a:p>
          <a:p>
            <a:pPr lvl="1"/>
            <a:r>
              <a:rPr lang="en-IE" sz="1400" dirty="0"/>
              <a:t>ESA 2010 current and capital transfers; tax expenditures; price supports; etc (broad definition)</a:t>
            </a:r>
            <a:endParaRPr lang="en-IE" sz="1800" b="0" i="0" u="none" strike="noStrike" dirty="0">
              <a:effectLst/>
              <a:latin typeface="Arial" panose="020B0604020202020204" pitchFamily="34" charset="0"/>
            </a:endParaRPr>
          </a:p>
          <a:p>
            <a:pPr lvl="1"/>
            <a:r>
              <a:rPr lang="en-IE" sz="1400" dirty="0"/>
              <a:t>All fossil fuels (including peat) and electricity generated from fossil fuels </a:t>
            </a:r>
          </a:p>
          <a:p>
            <a:pPr lvl="1"/>
            <a:r>
              <a:rPr lang="en-IE" sz="1400" dirty="0"/>
              <a:t>ECRs are based on all energy taxes included in the Eurostat Environment Taxes module</a:t>
            </a:r>
          </a:p>
          <a:p>
            <a:pPr lvl="1"/>
            <a:r>
              <a:rPr lang="en-IE" sz="1400" dirty="0"/>
              <a:t>Annual data for 2000-2020 (2021 release due in March 2023)</a:t>
            </a:r>
          </a:p>
          <a:p>
            <a:pPr lvl="1"/>
            <a:r>
              <a:rPr lang="en-IE" sz="1400" dirty="0"/>
              <a:t>Energy tax per litre on selected fuels in 2020</a:t>
            </a: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5</a:t>
            </a:fld>
            <a:endParaRPr lang="en-US" dirty="0"/>
          </a:p>
        </p:txBody>
      </p:sp>
    </p:spTree>
    <p:extLst>
      <p:ext uri="{BB962C8B-B14F-4D97-AF65-F5344CB8AC3E}">
        <p14:creationId xmlns:p14="http://schemas.microsoft.com/office/powerpoint/2010/main" val="129731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Content Placeholder 2"/>
          <p:cNvSpPr>
            <a:spLocks noGrp="1"/>
          </p:cNvSpPr>
          <p:nvPr>
            <p:ph idx="1"/>
          </p:nvPr>
        </p:nvSpPr>
        <p:spPr>
          <a:xfrm>
            <a:off x="467544" y="987574"/>
            <a:ext cx="8229600" cy="2955775"/>
          </a:xfrm>
        </p:spPr>
        <p:txBody>
          <a:bodyPr>
            <a:noAutofit/>
          </a:bodyPr>
          <a:lstStyle/>
          <a:p>
            <a:r>
              <a:rPr lang="en-IE" sz="1600" dirty="0"/>
              <a:t>Classifications</a:t>
            </a:r>
          </a:p>
          <a:p>
            <a:pPr lvl="1"/>
            <a:r>
              <a:rPr lang="en-IE" sz="1600" dirty="0"/>
              <a:t>ECRs classified according to sector (e.g. Road Transport, Aviation, Industry) and fuel</a:t>
            </a:r>
          </a:p>
          <a:p>
            <a:pPr lvl="1"/>
            <a:r>
              <a:rPr lang="en-IE" sz="1600" dirty="0"/>
              <a:t>Plan to introduce NACE classification</a:t>
            </a:r>
            <a:endParaRPr lang="en-MY" sz="1600" dirty="0"/>
          </a:p>
          <a:p>
            <a:pPr lvl="1"/>
            <a:r>
              <a:rPr lang="en-MY" sz="1600" dirty="0"/>
              <a:t>Fossil fuel subsidies classified as production or consumption, and direct (budgetary) or indirect (tax expenditures)</a:t>
            </a:r>
          </a:p>
          <a:p>
            <a:pPr lvl="1"/>
            <a:r>
              <a:rPr lang="en-MY" sz="1600" dirty="0"/>
              <a:t>Energy tax per litre classified according to fuel and type of tax</a:t>
            </a: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6</a:t>
            </a:fld>
            <a:endParaRPr lang="en-US" dirty="0"/>
          </a:p>
        </p:txBody>
      </p:sp>
    </p:spTree>
    <p:extLst>
      <p:ext uri="{BB962C8B-B14F-4D97-AF65-F5344CB8AC3E}">
        <p14:creationId xmlns:p14="http://schemas.microsoft.com/office/powerpoint/2010/main" val="399489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three different indicators?</a:t>
            </a:r>
          </a:p>
        </p:txBody>
      </p:sp>
      <p:sp>
        <p:nvSpPr>
          <p:cNvPr id="5" name="Text Placeholder 4">
            <a:extLst>
              <a:ext uri="{FF2B5EF4-FFF2-40B4-BE49-F238E27FC236}">
                <a16:creationId xmlns:a16="http://schemas.microsoft.com/office/drawing/2014/main" id="{4DABBD14-B8AE-4178-82ED-CC821092CA63}"/>
              </a:ext>
            </a:extLst>
          </p:cNvPr>
          <p:cNvSpPr>
            <a:spLocks noGrp="1"/>
          </p:cNvSpPr>
          <p:nvPr>
            <p:ph type="body" idx="1"/>
          </p:nvPr>
        </p:nvSpPr>
        <p:spPr>
          <a:xfrm>
            <a:off x="255951" y="1152878"/>
            <a:ext cx="2808312" cy="479822"/>
          </a:xfrm>
          <a:ln>
            <a:solidFill>
              <a:schemeClr val="bg1"/>
            </a:solidFill>
          </a:ln>
        </p:spPr>
        <p:txBody>
          <a:bodyPr>
            <a:normAutofit fontScale="70000" lnSpcReduction="20000"/>
          </a:bodyPr>
          <a:lstStyle/>
          <a:p>
            <a:r>
              <a:rPr lang="en-MY" dirty="0"/>
              <a:t>Fossil Fuel Subsidies (inventory approach)</a:t>
            </a:r>
          </a:p>
          <a:p>
            <a:endParaRPr lang="en-IE" dirty="0"/>
          </a:p>
        </p:txBody>
      </p:sp>
      <p:sp>
        <p:nvSpPr>
          <p:cNvPr id="3" name="Content Placeholder 2"/>
          <p:cNvSpPr>
            <a:spLocks noGrp="1"/>
          </p:cNvSpPr>
          <p:nvPr>
            <p:ph sz="half" idx="2"/>
          </p:nvPr>
        </p:nvSpPr>
        <p:spPr>
          <a:xfrm>
            <a:off x="255951" y="1631156"/>
            <a:ext cx="2808312" cy="2524770"/>
          </a:xfrm>
          <a:ln>
            <a:solidFill>
              <a:schemeClr val="bg1"/>
            </a:solidFill>
          </a:ln>
        </p:spPr>
        <p:txBody>
          <a:bodyPr>
            <a:normAutofit/>
          </a:bodyPr>
          <a:lstStyle/>
          <a:p>
            <a:r>
              <a:rPr lang="en-MY" sz="1400" dirty="0"/>
              <a:t>policy makers can evaluate and track individual supports</a:t>
            </a:r>
          </a:p>
          <a:p>
            <a:r>
              <a:rPr lang="en-MY" sz="1400" dirty="0"/>
              <a:t>show contribution of direct subsidies v tax expenditures</a:t>
            </a:r>
          </a:p>
          <a:p>
            <a:r>
              <a:rPr lang="en-MY" sz="1400" dirty="0"/>
              <a:t>can be used to estimate overall national support to fossil fuels</a:t>
            </a:r>
          </a:p>
          <a:p>
            <a:r>
              <a:rPr lang="en-MY" sz="1400" dirty="0"/>
              <a:t>compare with other environmental accounts</a:t>
            </a:r>
          </a:p>
        </p:txBody>
      </p:sp>
      <p:sp>
        <p:nvSpPr>
          <p:cNvPr id="6" name="Text Placeholder 5">
            <a:extLst>
              <a:ext uri="{FF2B5EF4-FFF2-40B4-BE49-F238E27FC236}">
                <a16:creationId xmlns:a16="http://schemas.microsoft.com/office/drawing/2014/main" id="{B6462576-8CED-4FED-B28B-AA75191E5223}"/>
              </a:ext>
            </a:extLst>
          </p:cNvPr>
          <p:cNvSpPr>
            <a:spLocks noGrp="1"/>
          </p:cNvSpPr>
          <p:nvPr>
            <p:ph type="body" sz="quarter" idx="3"/>
          </p:nvPr>
        </p:nvSpPr>
        <p:spPr>
          <a:xfrm>
            <a:off x="3292597" y="1152878"/>
            <a:ext cx="2592287" cy="479822"/>
          </a:xfrm>
          <a:ln>
            <a:solidFill>
              <a:schemeClr val="bg1"/>
            </a:solidFill>
          </a:ln>
        </p:spPr>
        <p:txBody>
          <a:bodyPr>
            <a:normAutofit fontScale="70000" lnSpcReduction="20000"/>
          </a:bodyPr>
          <a:lstStyle/>
          <a:p>
            <a:r>
              <a:rPr lang="en-MY" dirty="0"/>
              <a:t>Effective Carbon Rates</a:t>
            </a:r>
          </a:p>
        </p:txBody>
      </p:sp>
      <p:sp>
        <p:nvSpPr>
          <p:cNvPr id="7" name="Content Placeholder 6">
            <a:extLst>
              <a:ext uri="{FF2B5EF4-FFF2-40B4-BE49-F238E27FC236}">
                <a16:creationId xmlns:a16="http://schemas.microsoft.com/office/drawing/2014/main" id="{2DEC5D2E-9AB2-4F81-9BF7-D08A8CFA88EA}"/>
              </a:ext>
            </a:extLst>
          </p:cNvPr>
          <p:cNvSpPr>
            <a:spLocks noGrp="1"/>
          </p:cNvSpPr>
          <p:nvPr>
            <p:ph sz="quarter" idx="4"/>
          </p:nvPr>
        </p:nvSpPr>
        <p:spPr>
          <a:xfrm>
            <a:off x="3292128" y="1631156"/>
            <a:ext cx="2592287" cy="2524770"/>
          </a:xfrm>
          <a:ln>
            <a:solidFill>
              <a:schemeClr val="bg1"/>
            </a:solidFill>
          </a:ln>
        </p:spPr>
        <p:txBody>
          <a:bodyPr>
            <a:normAutofit/>
          </a:bodyPr>
          <a:lstStyle/>
          <a:p>
            <a:r>
              <a:rPr lang="en-MY" sz="1400" dirty="0"/>
              <a:t>compare taxes paid by different sectors</a:t>
            </a:r>
          </a:p>
          <a:p>
            <a:r>
              <a:rPr lang="en-MY" sz="1400" dirty="0"/>
              <a:t>provide data on specific fuels</a:t>
            </a:r>
          </a:p>
          <a:p>
            <a:r>
              <a:rPr lang="en-MY" sz="1400" dirty="0"/>
              <a:t>useful for cross-country comparisons</a:t>
            </a:r>
          </a:p>
        </p:txBody>
      </p:sp>
      <p:sp>
        <p:nvSpPr>
          <p:cNvPr id="4" name="Slide Number Placeholder 4"/>
          <p:cNvSpPr>
            <a:spLocks noGrp="1"/>
          </p:cNvSpPr>
          <p:nvPr>
            <p:ph type="sldNum" sz="quarter" idx="10"/>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7</a:t>
            </a:fld>
            <a:endParaRPr lang="en-US" dirty="0"/>
          </a:p>
        </p:txBody>
      </p:sp>
      <p:sp>
        <p:nvSpPr>
          <p:cNvPr id="8" name="Content Placeholder 6">
            <a:extLst>
              <a:ext uri="{FF2B5EF4-FFF2-40B4-BE49-F238E27FC236}">
                <a16:creationId xmlns:a16="http://schemas.microsoft.com/office/drawing/2014/main" id="{3C092528-8DCD-4895-A11F-B949F2F47EBA}"/>
              </a:ext>
            </a:extLst>
          </p:cNvPr>
          <p:cNvSpPr txBox="1">
            <a:spLocks/>
          </p:cNvSpPr>
          <p:nvPr/>
        </p:nvSpPr>
        <p:spPr>
          <a:xfrm>
            <a:off x="6094511" y="1631156"/>
            <a:ext cx="2592289" cy="2524770"/>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ts val="1000"/>
              </a:spcBef>
              <a:buClr>
                <a:schemeClr val="accent2"/>
              </a:buClr>
              <a:buSzPct val="100000"/>
              <a:buFont typeface="Arial"/>
              <a:buChar char="•"/>
              <a:defRPr lang="en-US" sz="2000" kern="120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18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MY" sz="1400" dirty="0"/>
              <a:t>should complement knowledge of general public (e.g. price per litre at petrol pump)</a:t>
            </a:r>
          </a:p>
          <a:p>
            <a:r>
              <a:rPr lang="en-MY" sz="1400" dirty="0"/>
              <a:t>provide data on specific fuels</a:t>
            </a:r>
          </a:p>
          <a:p>
            <a:r>
              <a:rPr lang="en-MY" sz="1400" dirty="0"/>
              <a:t>provide data on specific taxes</a:t>
            </a:r>
          </a:p>
        </p:txBody>
      </p:sp>
      <p:sp>
        <p:nvSpPr>
          <p:cNvPr id="9" name="Text Placeholder 5">
            <a:extLst>
              <a:ext uri="{FF2B5EF4-FFF2-40B4-BE49-F238E27FC236}">
                <a16:creationId xmlns:a16="http://schemas.microsoft.com/office/drawing/2014/main" id="{49AAF2F7-B020-4F8A-B0EC-F0BDD6B5F033}"/>
              </a:ext>
            </a:extLst>
          </p:cNvPr>
          <p:cNvSpPr txBox="1">
            <a:spLocks/>
          </p:cNvSpPr>
          <p:nvPr/>
        </p:nvSpPr>
        <p:spPr>
          <a:xfrm>
            <a:off x="6094513" y="1152878"/>
            <a:ext cx="2592287" cy="479822"/>
          </a:xfrm>
          <a:prstGeom prst="rect">
            <a:avLst/>
          </a:prstGeom>
          <a:ln>
            <a:solidFill>
              <a:schemeClr val="bg1"/>
            </a:solidFill>
          </a:ln>
        </p:spPr>
        <p:txBody>
          <a:bodyPr vert="horz" lIns="91440" tIns="45720" rIns="91440" bIns="45720" rtlCol="0" anchor="t" anchorCtr="0">
            <a:normAutofit/>
          </a:bodyPr>
          <a:lstStyle>
            <a:lvl1pPr marL="0" indent="0" algn="l" defTabSz="914400" rtl="0" eaLnBrk="1" latinLnBrk="0" hangingPunct="1">
              <a:spcBef>
                <a:spcPts val="1000"/>
              </a:spcBef>
              <a:buClr>
                <a:schemeClr val="accent2"/>
              </a:buClr>
              <a:buSzPct val="100000"/>
              <a:buFont typeface="Arial"/>
              <a:buNone/>
              <a:defRPr lang="en-US" sz="2000" b="1" kern="1200">
                <a:solidFill>
                  <a:srgbClr val="639FA2"/>
                </a:solidFill>
                <a:latin typeface="Cambria" panose="02040503050406030204" pitchFamily="18" charset="0"/>
                <a:ea typeface="+mj-ea"/>
                <a:cs typeface="+mj-cs"/>
              </a:defRPr>
            </a:lvl1pPr>
            <a:lvl2pPr marL="457200" indent="0" algn="l" defTabSz="914400" rtl="0" eaLnBrk="1" latinLnBrk="0" hangingPunct="1">
              <a:spcBef>
                <a:spcPts val="1000"/>
              </a:spcBef>
              <a:buClr>
                <a:schemeClr val="accent2"/>
              </a:buClr>
              <a:buSzPct val="100000"/>
              <a:buFont typeface="Arial"/>
              <a:buNone/>
              <a:defRPr sz="2000" b="1" kern="1200">
                <a:solidFill>
                  <a:schemeClr val="bg1"/>
                </a:solidFill>
                <a:latin typeface="Cambria" panose="02040503050406030204" pitchFamily="18" charset="0"/>
                <a:ea typeface="+mn-ea"/>
                <a:cs typeface="+mn-cs"/>
              </a:defRPr>
            </a:lvl2pPr>
            <a:lvl3pPr marL="914400" indent="0" algn="l" defTabSz="914400" rtl="0" eaLnBrk="1" latinLnBrk="0" hangingPunct="1">
              <a:spcBef>
                <a:spcPts val="1000"/>
              </a:spcBef>
              <a:buClr>
                <a:schemeClr val="accent2"/>
              </a:buClr>
              <a:buSzPct val="100000"/>
              <a:buFont typeface="Arial"/>
              <a:buNone/>
              <a:defRPr sz="1800" b="1" kern="1200">
                <a:solidFill>
                  <a:schemeClr val="bg1"/>
                </a:solidFill>
                <a:latin typeface="Cambria" panose="02040503050406030204" pitchFamily="18" charset="0"/>
                <a:ea typeface="+mn-ea"/>
                <a:cs typeface="+mn-cs"/>
              </a:defRPr>
            </a:lvl3pPr>
            <a:lvl4pPr marL="1371600" indent="0" algn="l" defTabSz="914400" rtl="0" eaLnBrk="1" latinLnBrk="0" hangingPunct="1">
              <a:spcBef>
                <a:spcPts val="1000"/>
              </a:spcBef>
              <a:buClr>
                <a:schemeClr val="accent2"/>
              </a:buClr>
              <a:buSzPct val="100000"/>
              <a:buFont typeface="Arial"/>
              <a:buNone/>
              <a:defRPr sz="1600" b="1" kern="1200">
                <a:solidFill>
                  <a:schemeClr val="bg1"/>
                </a:solidFill>
                <a:latin typeface="Cambria" panose="02040503050406030204" pitchFamily="18" charset="0"/>
                <a:ea typeface="+mn-ea"/>
                <a:cs typeface="+mn-cs"/>
              </a:defRPr>
            </a:lvl4pPr>
            <a:lvl5pPr marL="1828800" indent="0" algn="l" defTabSz="914400" rtl="0" eaLnBrk="1" latinLnBrk="0" hangingPunct="1">
              <a:spcBef>
                <a:spcPts val="1000"/>
              </a:spcBef>
              <a:buClr>
                <a:schemeClr val="accent2"/>
              </a:buClr>
              <a:buSzPct val="100000"/>
              <a:buFont typeface="Arial"/>
              <a:buNone/>
              <a:defRPr sz="1600" b="1" kern="1200">
                <a:solidFill>
                  <a:schemeClr val="bg1"/>
                </a:solidFill>
                <a:latin typeface="Cambria" panose="02040503050406030204" pitchFamily="18"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MY" sz="1400" dirty="0"/>
              <a:t>Energy Tax per Litre</a:t>
            </a:r>
          </a:p>
        </p:txBody>
      </p:sp>
    </p:spTree>
    <p:extLst>
      <p:ext uri="{BB962C8B-B14F-4D97-AF65-F5344CB8AC3E}">
        <p14:creationId xmlns:p14="http://schemas.microsoft.com/office/powerpoint/2010/main" val="241392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 Fossil Fuel Subsidies</a:t>
            </a:r>
          </a:p>
        </p:txBody>
      </p:sp>
      <p:sp>
        <p:nvSpPr>
          <p:cNvPr id="3" name="Content Placeholder 2"/>
          <p:cNvSpPr>
            <a:spLocks noGrp="1"/>
          </p:cNvSpPr>
          <p:nvPr>
            <p:ph idx="1"/>
          </p:nvPr>
        </p:nvSpPr>
        <p:spPr>
          <a:xfrm>
            <a:off x="467544" y="987574"/>
            <a:ext cx="8229600" cy="3168352"/>
          </a:xfrm>
        </p:spPr>
        <p:txBody>
          <a:bodyPr>
            <a:noAutofit/>
          </a:bodyPr>
          <a:lstStyle/>
          <a:p>
            <a:r>
              <a:rPr lang="en-MY" sz="1400" dirty="0"/>
              <a:t>Data on budgetary transfers </a:t>
            </a:r>
          </a:p>
          <a:p>
            <a:pPr lvl="1"/>
            <a:r>
              <a:rPr lang="en-MY" sz="1400" dirty="0"/>
              <a:t>usually available from accounts/reports of govt departments and public bodies (e.g. appropriation accounts, CRU PSO Levy decision papers)</a:t>
            </a:r>
          </a:p>
          <a:p>
            <a:pPr lvl="1"/>
            <a:r>
              <a:rPr lang="en-MY" sz="1400" dirty="0"/>
              <a:t>or contact relevant govt dept/public body to request data</a:t>
            </a:r>
          </a:p>
          <a:p>
            <a:r>
              <a:rPr lang="en-MY" sz="1400" dirty="0"/>
              <a:t>Data on tax expenditures</a:t>
            </a:r>
          </a:p>
          <a:p>
            <a:pPr lvl="1"/>
            <a:r>
              <a:rPr lang="en-MY" sz="1400" dirty="0"/>
              <a:t>some tax expenditure data is published by Revenue, e.g. Diesel Rebate Scheme</a:t>
            </a:r>
          </a:p>
          <a:p>
            <a:pPr lvl="1"/>
            <a:r>
              <a:rPr lang="en-MY" sz="1400" dirty="0"/>
              <a:t>other estimates involve defining the relevant benchmark tax rates and measuring tax expenditures as deviations from these rates using the revenue foregone approach</a:t>
            </a:r>
          </a:p>
          <a:p>
            <a:pPr marL="514350" lvl="1" indent="0">
              <a:buNone/>
            </a:pPr>
            <a:r>
              <a:rPr lang="en-MY" sz="1400" dirty="0"/>
              <a:t>      =&gt; need data on fuel volumes</a:t>
            </a: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8</a:t>
            </a:fld>
            <a:endParaRPr lang="en-US" dirty="0"/>
          </a:p>
        </p:txBody>
      </p:sp>
    </p:spTree>
    <p:extLst>
      <p:ext uri="{BB962C8B-B14F-4D97-AF65-F5344CB8AC3E}">
        <p14:creationId xmlns:p14="http://schemas.microsoft.com/office/powerpoint/2010/main" val="212086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 Fossil Fuel Subsidies</a:t>
            </a: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9</a:t>
            </a:fld>
            <a:endParaRPr lang="en-US" dirty="0"/>
          </a:p>
        </p:txBody>
      </p:sp>
      <p:graphicFrame>
        <p:nvGraphicFramePr>
          <p:cNvPr id="7" name="Content Placeholder 6">
            <a:extLst>
              <a:ext uri="{FF2B5EF4-FFF2-40B4-BE49-F238E27FC236}">
                <a16:creationId xmlns:a16="http://schemas.microsoft.com/office/drawing/2014/main" id="{2E612E5D-F890-43DA-A7B1-4C12BC2CB143}"/>
              </a:ext>
            </a:extLst>
          </p:cNvPr>
          <p:cNvGraphicFramePr>
            <a:graphicFrameLocks noGrp="1"/>
          </p:cNvGraphicFramePr>
          <p:nvPr>
            <p:ph idx="1"/>
            <p:extLst>
              <p:ext uri="{D42A27DB-BD31-4B8C-83A1-F6EECF244321}">
                <p14:modId xmlns:p14="http://schemas.microsoft.com/office/powerpoint/2010/main" val="506453186"/>
              </p:ext>
            </p:extLst>
          </p:nvPr>
        </p:nvGraphicFramePr>
        <p:xfrm>
          <a:off x="917595" y="1223020"/>
          <a:ext cx="7308810" cy="2016224"/>
        </p:xfrm>
        <a:graphic>
          <a:graphicData uri="http://schemas.openxmlformats.org/drawingml/2006/table">
            <a:tbl>
              <a:tblPr firstRow="1" firstCol="1" bandRow="1">
                <a:tableStyleId>{5C22544A-7EE6-4342-B048-85BDC9FD1C3A}</a:tableStyleId>
              </a:tblPr>
              <a:tblGrid>
                <a:gridCol w="2408447">
                  <a:extLst>
                    <a:ext uri="{9D8B030D-6E8A-4147-A177-3AD203B41FA5}">
                      <a16:colId xmlns:a16="http://schemas.microsoft.com/office/drawing/2014/main" val="638057751"/>
                    </a:ext>
                  </a:extLst>
                </a:gridCol>
                <a:gridCol w="2759341">
                  <a:extLst>
                    <a:ext uri="{9D8B030D-6E8A-4147-A177-3AD203B41FA5}">
                      <a16:colId xmlns:a16="http://schemas.microsoft.com/office/drawing/2014/main" val="3019265055"/>
                    </a:ext>
                  </a:extLst>
                </a:gridCol>
                <a:gridCol w="1034044">
                  <a:extLst>
                    <a:ext uri="{9D8B030D-6E8A-4147-A177-3AD203B41FA5}">
                      <a16:colId xmlns:a16="http://schemas.microsoft.com/office/drawing/2014/main" val="327444846"/>
                    </a:ext>
                  </a:extLst>
                </a:gridCol>
                <a:gridCol w="1106978">
                  <a:extLst>
                    <a:ext uri="{9D8B030D-6E8A-4147-A177-3AD203B41FA5}">
                      <a16:colId xmlns:a16="http://schemas.microsoft.com/office/drawing/2014/main" val="168791066"/>
                    </a:ext>
                  </a:extLst>
                </a:gridCol>
              </a:tblGrid>
              <a:tr h="504056">
                <a:tc>
                  <a:txBody>
                    <a:bodyPr/>
                    <a:lstStyle/>
                    <a:p>
                      <a:pPr>
                        <a:spcAft>
                          <a:spcPts val="0"/>
                        </a:spcAft>
                      </a:pPr>
                      <a:r>
                        <a:rPr lang="en-MY" sz="1200" dirty="0">
                          <a:solidFill>
                            <a:schemeClr val="bg1">
                              <a:lumMod val="50000"/>
                            </a:schemeClr>
                          </a:solidFill>
                          <a:effectLst/>
                        </a:rPr>
                        <a:t>Type of Tax</a:t>
                      </a:r>
                      <a:endParaRPr lang="en-IE" sz="18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dirty="0">
                          <a:solidFill>
                            <a:schemeClr val="bg1">
                              <a:lumMod val="50000"/>
                            </a:schemeClr>
                          </a:solidFill>
                          <a:effectLst/>
                        </a:rPr>
                        <a:t>Specific Tax from Irish Regime</a:t>
                      </a:r>
                      <a:endParaRPr lang="en-IE" sz="18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dirty="0">
                          <a:solidFill>
                            <a:schemeClr val="bg1">
                              <a:lumMod val="50000"/>
                            </a:schemeClr>
                          </a:solidFill>
                          <a:effectLst/>
                        </a:rPr>
                        <a:t>Unit</a:t>
                      </a:r>
                      <a:endParaRPr lang="en-IE" sz="18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dirty="0">
                          <a:solidFill>
                            <a:schemeClr val="bg1">
                              <a:lumMod val="50000"/>
                            </a:schemeClr>
                          </a:solidFill>
                          <a:effectLst/>
                        </a:rPr>
                        <a:t>Benchmark Rate 2020</a:t>
                      </a:r>
                      <a:endParaRPr lang="en-IE" sz="1800" dirty="0">
                        <a:solidFill>
                          <a:schemeClr val="bg1">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06280284"/>
                  </a:ext>
                </a:extLst>
              </a:tr>
              <a:tr h="504056">
                <a:tc>
                  <a:txBody>
                    <a:bodyPr/>
                    <a:lstStyle/>
                    <a:p>
                      <a:pPr>
                        <a:spcAft>
                          <a:spcPts val="0"/>
                        </a:spcAft>
                      </a:pPr>
                      <a:r>
                        <a:rPr lang="en-MY" sz="1200" dirty="0">
                          <a:effectLst/>
                        </a:rPr>
                        <a:t>Excise Duty/Carbon Tax on Hydrocarbon Oils for Transport</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a:effectLst/>
                        </a:rPr>
                        <a:t>Mineral Oil Tax on Petrol (Excise and Carbon Tax)</a:t>
                      </a:r>
                      <a:endParaRPr lang="en-IE"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a:effectLst/>
                        </a:rPr>
                        <a:t>€ per 1,000 litres</a:t>
                      </a:r>
                      <a:endParaRPr lang="en-IE"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MY" sz="1200" dirty="0">
                          <a:effectLst/>
                        </a:rPr>
                        <a:t>601.69</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14941971"/>
                  </a:ext>
                </a:extLst>
              </a:tr>
              <a:tr h="504056">
                <a:tc>
                  <a:txBody>
                    <a:bodyPr/>
                    <a:lstStyle/>
                    <a:p>
                      <a:pPr>
                        <a:spcAft>
                          <a:spcPts val="0"/>
                        </a:spcAft>
                      </a:pPr>
                      <a:r>
                        <a:rPr lang="en-MY" sz="1200" dirty="0">
                          <a:effectLst/>
                        </a:rPr>
                        <a:t>Excise Duty/Carbon Tax on Hydrocarbon Oils for Heating</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dirty="0">
                          <a:effectLst/>
                        </a:rPr>
                        <a:t>Mineral Oil Tax on Marked Gas Oil (Excise and Carbon Tax)</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a:effectLst/>
                        </a:rPr>
                        <a:t>€ per 1,000 litres</a:t>
                      </a:r>
                      <a:endParaRPr lang="en-IE"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MY" sz="1200" dirty="0">
                          <a:effectLst/>
                        </a:rPr>
                        <a:t>117.78</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74542707"/>
                  </a:ext>
                </a:extLst>
              </a:tr>
              <a:tr h="252028">
                <a:tc>
                  <a:txBody>
                    <a:bodyPr/>
                    <a:lstStyle/>
                    <a:p>
                      <a:pPr>
                        <a:spcAft>
                          <a:spcPts val="0"/>
                        </a:spcAft>
                      </a:pPr>
                      <a:r>
                        <a:rPr lang="en-MY" sz="1200">
                          <a:effectLst/>
                        </a:rPr>
                        <a:t>Excise Duty on Electricity</a:t>
                      </a:r>
                      <a:endParaRPr lang="en-IE"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dirty="0">
                          <a:effectLst/>
                        </a:rPr>
                        <a:t>Electricity Tax: Non-Business Use</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a:effectLst/>
                        </a:rPr>
                        <a:t>€ per MWh</a:t>
                      </a:r>
                      <a:endParaRPr lang="en-IE"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MY" sz="1200" dirty="0">
                          <a:effectLst/>
                        </a:rPr>
                        <a:t>1.00</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24683075"/>
                  </a:ext>
                </a:extLst>
              </a:tr>
              <a:tr h="252028">
                <a:tc>
                  <a:txBody>
                    <a:bodyPr/>
                    <a:lstStyle/>
                    <a:p>
                      <a:pPr>
                        <a:spcAft>
                          <a:spcPts val="0"/>
                        </a:spcAft>
                      </a:pPr>
                      <a:r>
                        <a:rPr lang="en-MY" sz="1200">
                          <a:effectLst/>
                        </a:rPr>
                        <a:t>VAT on Energy Products</a:t>
                      </a:r>
                      <a:endParaRPr lang="en-IE"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dirty="0">
                          <a:effectLst/>
                        </a:rPr>
                        <a:t>Standard VAT Rate </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MY" sz="1200" dirty="0">
                          <a:effectLst/>
                        </a:rPr>
                        <a:t>% of price</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r">
                        <a:spcAft>
                          <a:spcPts val="0"/>
                        </a:spcAft>
                      </a:pPr>
                      <a:r>
                        <a:rPr lang="en-MY" sz="1200" dirty="0">
                          <a:effectLst/>
                        </a:rPr>
                        <a:t>23</a:t>
                      </a:r>
                      <a:endParaRPr lang="en-IE"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447939"/>
                  </a:ext>
                </a:extLst>
              </a:tr>
            </a:tbl>
          </a:graphicData>
        </a:graphic>
      </p:graphicFrame>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FDC6398-AB61-41FA-9845-961301091517}"/>
                  </a:ext>
                </a:extLst>
              </p:cNvPr>
              <p:cNvSpPr/>
              <p:nvPr/>
            </p:nvSpPr>
            <p:spPr>
              <a:xfrm>
                <a:off x="287523" y="3570570"/>
                <a:ext cx="856895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IE" smtClean="0">
                          <a:solidFill>
                            <a:schemeClr val="bg1">
                              <a:lumMod val="50000"/>
                            </a:schemeClr>
                          </a:solidFill>
                        </a:rPr>
                        <m:t>Revenue</m:t>
                      </m:r>
                      <m:r>
                        <m:rPr>
                          <m:nor/>
                        </m:rPr>
                        <a:rPr lang="en-IE" smtClean="0">
                          <a:solidFill>
                            <a:schemeClr val="bg1">
                              <a:lumMod val="50000"/>
                            </a:schemeClr>
                          </a:solidFill>
                        </a:rPr>
                        <m:t> </m:t>
                      </m:r>
                      <m:r>
                        <m:rPr>
                          <m:nor/>
                        </m:rPr>
                        <a:rPr lang="en-IE" smtClean="0">
                          <a:solidFill>
                            <a:schemeClr val="bg1">
                              <a:lumMod val="50000"/>
                            </a:schemeClr>
                          </a:solidFill>
                        </a:rPr>
                        <m:t>foregone</m:t>
                      </m:r>
                      <m:r>
                        <m:rPr>
                          <m:nor/>
                        </m:rPr>
                        <a:rPr lang="en-IE" smtClean="0">
                          <a:solidFill>
                            <a:schemeClr val="bg1">
                              <a:lumMod val="50000"/>
                            </a:schemeClr>
                          </a:solidFill>
                        </a:rPr>
                        <m:t> </m:t>
                      </m:r>
                      <m:r>
                        <m:rPr>
                          <m:nor/>
                        </m:rPr>
                        <a:rPr lang="en-IE" smtClean="0">
                          <a:solidFill>
                            <a:schemeClr val="bg1">
                              <a:lumMod val="50000"/>
                            </a:schemeClr>
                          </a:solidFill>
                        </a:rPr>
                        <m:t>on</m:t>
                      </m:r>
                      <m:r>
                        <m:rPr>
                          <m:nor/>
                        </m:rPr>
                        <a:rPr lang="en-IE" smtClean="0">
                          <a:solidFill>
                            <a:schemeClr val="bg1">
                              <a:lumMod val="50000"/>
                            </a:schemeClr>
                          </a:solidFill>
                        </a:rPr>
                        <m:t> </m:t>
                      </m:r>
                      <m:r>
                        <m:rPr>
                          <m:nor/>
                        </m:rPr>
                        <a:rPr lang="en-IE" smtClean="0">
                          <a:solidFill>
                            <a:schemeClr val="bg1">
                              <a:lumMod val="50000"/>
                            </a:schemeClr>
                          </a:solidFill>
                        </a:rPr>
                        <m:t>fuel</m:t>
                      </m:r>
                      <m:r>
                        <m:rPr>
                          <m:nor/>
                        </m:rPr>
                        <a:rPr lang="en-IE" smtClean="0">
                          <a:solidFill>
                            <a:schemeClr val="bg1">
                              <a:lumMod val="50000"/>
                            </a:schemeClr>
                          </a:solidFill>
                        </a:rPr>
                        <m:t> </m:t>
                      </m:r>
                      <m:r>
                        <m:rPr>
                          <m:nor/>
                        </m:rPr>
                        <a:rPr lang="en-IE" smtClean="0">
                          <a:solidFill>
                            <a:schemeClr val="bg1">
                              <a:lumMod val="50000"/>
                            </a:schemeClr>
                          </a:solidFill>
                        </a:rPr>
                        <m:t>A</m:t>
                      </m:r>
                      <m:r>
                        <m:rPr>
                          <m:nor/>
                        </m:rPr>
                        <a:rPr lang="en-IE" smtClean="0">
                          <a:solidFill>
                            <a:schemeClr val="bg1">
                              <a:lumMod val="50000"/>
                            </a:schemeClr>
                          </a:solidFill>
                        </a:rPr>
                        <m:t>  = (</m:t>
                      </m:r>
                      <m:r>
                        <m:rPr>
                          <m:nor/>
                        </m:rPr>
                        <a:rPr lang="en-IE" smtClean="0">
                          <a:solidFill>
                            <a:schemeClr val="bg1">
                              <a:lumMod val="50000"/>
                            </a:schemeClr>
                          </a:solidFill>
                        </a:rPr>
                        <m:t>benchmark</m:t>
                      </m:r>
                      <m:r>
                        <m:rPr>
                          <m:nor/>
                        </m:rPr>
                        <a:rPr lang="en-IE" smtClean="0">
                          <a:solidFill>
                            <a:schemeClr val="bg1">
                              <a:lumMod val="50000"/>
                            </a:schemeClr>
                          </a:solidFill>
                        </a:rPr>
                        <m:t> </m:t>
                      </m:r>
                      <m:r>
                        <m:rPr>
                          <m:nor/>
                        </m:rPr>
                        <a:rPr lang="en-IE" smtClean="0">
                          <a:solidFill>
                            <a:schemeClr val="bg1">
                              <a:lumMod val="50000"/>
                            </a:schemeClr>
                          </a:solidFill>
                        </a:rPr>
                        <m:t>rate</m:t>
                      </m:r>
                      <m:r>
                        <m:rPr>
                          <m:nor/>
                        </m:rPr>
                        <a:rPr lang="en-IE" smtClean="0">
                          <a:solidFill>
                            <a:schemeClr val="bg1">
                              <a:lumMod val="50000"/>
                            </a:schemeClr>
                          </a:solidFill>
                        </a:rPr>
                        <m:t> − </m:t>
                      </m:r>
                      <m:r>
                        <m:rPr>
                          <m:nor/>
                        </m:rPr>
                        <a:rPr lang="en-IE" smtClean="0">
                          <a:solidFill>
                            <a:schemeClr val="bg1">
                              <a:lumMod val="50000"/>
                            </a:schemeClr>
                          </a:solidFill>
                        </a:rPr>
                        <m:t>tax</m:t>
                      </m:r>
                      <m:r>
                        <m:rPr>
                          <m:nor/>
                        </m:rPr>
                        <a:rPr lang="en-IE" smtClean="0">
                          <a:solidFill>
                            <a:schemeClr val="bg1">
                              <a:lumMod val="50000"/>
                            </a:schemeClr>
                          </a:solidFill>
                        </a:rPr>
                        <m:t> </m:t>
                      </m:r>
                      <m:r>
                        <m:rPr>
                          <m:nor/>
                        </m:rPr>
                        <a:rPr lang="en-IE" smtClean="0">
                          <a:solidFill>
                            <a:schemeClr val="bg1">
                              <a:lumMod val="50000"/>
                            </a:schemeClr>
                          </a:solidFill>
                        </a:rPr>
                        <m:t>rate</m:t>
                      </m:r>
                      <m:r>
                        <m:rPr>
                          <m:nor/>
                        </m:rPr>
                        <a:rPr lang="en-IE" smtClean="0">
                          <a:solidFill>
                            <a:schemeClr val="bg1">
                              <a:lumMod val="50000"/>
                            </a:schemeClr>
                          </a:solidFill>
                        </a:rPr>
                        <m:t> </m:t>
                      </m:r>
                      <m:r>
                        <m:rPr>
                          <m:nor/>
                        </m:rPr>
                        <a:rPr lang="en-IE" smtClean="0">
                          <a:solidFill>
                            <a:schemeClr val="bg1">
                              <a:lumMod val="50000"/>
                            </a:schemeClr>
                          </a:solidFill>
                        </a:rPr>
                        <m:t>on</m:t>
                      </m:r>
                      <m:r>
                        <m:rPr>
                          <m:nor/>
                        </m:rPr>
                        <a:rPr lang="en-IE" smtClean="0">
                          <a:solidFill>
                            <a:schemeClr val="bg1">
                              <a:lumMod val="50000"/>
                            </a:schemeClr>
                          </a:solidFill>
                        </a:rPr>
                        <m:t> </m:t>
                      </m:r>
                      <m:r>
                        <m:rPr>
                          <m:nor/>
                        </m:rPr>
                        <a:rPr lang="en-IE" smtClean="0">
                          <a:solidFill>
                            <a:schemeClr val="bg1">
                              <a:lumMod val="50000"/>
                            </a:schemeClr>
                          </a:solidFill>
                        </a:rPr>
                        <m:t>fuel</m:t>
                      </m:r>
                      <m:r>
                        <m:rPr>
                          <m:nor/>
                        </m:rPr>
                        <a:rPr lang="en-IE" smtClean="0">
                          <a:solidFill>
                            <a:schemeClr val="bg1">
                              <a:lumMod val="50000"/>
                            </a:schemeClr>
                          </a:solidFill>
                        </a:rPr>
                        <m:t> </m:t>
                      </m:r>
                      <m:r>
                        <m:rPr>
                          <m:nor/>
                        </m:rPr>
                        <a:rPr lang="en-IE" smtClean="0">
                          <a:solidFill>
                            <a:schemeClr val="bg1">
                              <a:lumMod val="50000"/>
                            </a:schemeClr>
                          </a:solidFill>
                        </a:rPr>
                        <m:t>A</m:t>
                      </m:r>
                      <m:r>
                        <m:rPr>
                          <m:nor/>
                        </m:rPr>
                        <a:rPr lang="en-IE" smtClean="0">
                          <a:solidFill>
                            <a:schemeClr val="bg1">
                              <a:lumMod val="50000"/>
                            </a:schemeClr>
                          </a:solidFill>
                        </a:rPr>
                        <m:t>) × </m:t>
                      </m:r>
                      <m:r>
                        <m:rPr>
                          <m:nor/>
                        </m:rPr>
                        <a:rPr lang="en-IE" smtClean="0">
                          <a:solidFill>
                            <a:schemeClr val="bg1">
                              <a:lumMod val="50000"/>
                            </a:schemeClr>
                          </a:solidFill>
                        </a:rPr>
                        <m:t>volume</m:t>
                      </m:r>
                      <m:r>
                        <m:rPr>
                          <m:nor/>
                        </m:rPr>
                        <a:rPr lang="en-IE" smtClean="0">
                          <a:solidFill>
                            <a:schemeClr val="bg1">
                              <a:lumMod val="50000"/>
                            </a:schemeClr>
                          </a:solidFill>
                        </a:rPr>
                        <m:t> </m:t>
                      </m:r>
                      <m:r>
                        <m:rPr>
                          <m:nor/>
                        </m:rPr>
                        <a:rPr lang="en-IE" smtClean="0">
                          <a:solidFill>
                            <a:schemeClr val="bg1">
                              <a:lumMod val="50000"/>
                            </a:schemeClr>
                          </a:solidFill>
                        </a:rPr>
                        <m:t>of</m:t>
                      </m:r>
                      <m:r>
                        <m:rPr>
                          <m:nor/>
                        </m:rPr>
                        <a:rPr lang="en-IE" smtClean="0">
                          <a:solidFill>
                            <a:schemeClr val="bg1">
                              <a:lumMod val="50000"/>
                            </a:schemeClr>
                          </a:solidFill>
                        </a:rPr>
                        <m:t> </m:t>
                      </m:r>
                      <m:r>
                        <m:rPr>
                          <m:nor/>
                        </m:rPr>
                        <a:rPr lang="en-IE" smtClean="0">
                          <a:solidFill>
                            <a:schemeClr val="bg1">
                              <a:lumMod val="50000"/>
                            </a:schemeClr>
                          </a:solidFill>
                        </a:rPr>
                        <m:t>Fuel</m:t>
                      </m:r>
                      <m:r>
                        <m:rPr>
                          <m:nor/>
                        </m:rPr>
                        <a:rPr lang="en-IE" smtClean="0">
                          <a:solidFill>
                            <a:schemeClr val="bg1">
                              <a:lumMod val="50000"/>
                            </a:schemeClr>
                          </a:solidFill>
                        </a:rPr>
                        <m:t> </m:t>
                      </m:r>
                      <m:r>
                        <m:rPr>
                          <m:nor/>
                        </m:rPr>
                        <a:rPr lang="en-IE" smtClean="0">
                          <a:solidFill>
                            <a:schemeClr val="bg1">
                              <a:lumMod val="50000"/>
                            </a:schemeClr>
                          </a:solidFill>
                        </a:rPr>
                        <m:t>A</m:t>
                      </m:r>
                      <m:r>
                        <a:rPr lang="en-IE" i="0">
                          <a:solidFill>
                            <a:schemeClr val="bg1">
                              <a:lumMod val="50000"/>
                            </a:schemeClr>
                          </a:solidFill>
                          <a:latin typeface="Cambria Math" panose="02040503050406030204" pitchFamily="18" charset="0"/>
                        </a:rPr>
                        <m:t> </m:t>
                      </m:r>
                    </m:oMath>
                  </m:oMathPara>
                </a14:m>
                <a:endParaRPr lang="en-IE" dirty="0">
                  <a:solidFill>
                    <a:schemeClr val="bg1">
                      <a:lumMod val="50000"/>
                    </a:schemeClr>
                  </a:solidFill>
                </a:endParaRPr>
              </a:p>
            </p:txBody>
          </p:sp>
        </mc:Choice>
        <mc:Fallback xmlns="">
          <p:sp>
            <p:nvSpPr>
              <p:cNvPr id="8" name="Rectangle 7">
                <a:extLst>
                  <a:ext uri="{FF2B5EF4-FFF2-40B4-BE49-F238E27FC236}">
                    <a16:creationId xmlns:a16="http://schemas.microsoft.com/office/drawing/2014/main" id="{5FDC6398-AB61-41FA-9845-961301091517}"/>
                  </a:ext>
                </a:extLst>
              </p:cNvPr>
              <p:cNvSpPr>
                <a:spLocks noRot="1" noChangeAspect="1" noMove="1" noResize="1" noEditPoints="1" noAdjustHandles="1" noChangeArrowheads="1" noChangeShapeType="1" noTextEdit="1"/>
              </p:cNvSpPr>
              <p:nvPr/>
            </p:nvSpPr>
            <p:spPr>
              <a:xfrm>
                <a:off x="287523" y="3570570"/>
                <a:ext cx="8568952" cy="369332"/>
              </a:xfrm>
              <a:prstGeom prst="rect">
                <a:avLst/>
              </a:prstGeom>
              <a:blipFill>
                <a:blip r:embed="rId2"/>
                <a:stretch>
                  <a:fillRect b="-11667"/>
                </a:stretch>
              </a:blipFill>
            </p:spPr>
            <p:txBody>
              <a:bodyPr/>
              <a:lstStyle/>
              <a:p>
                <a:r>
                  <a:rPr lang="en-IE">
                    <a:noFill/>
                  </a:rPr>
                  <a:t> </a:t>
                </a:r>
              </a:p>
            </p:txBody>
          </p:sp>
        </mc:Fallback>
      </mc:AlternateContent>
    </p:spTree>
    <p:extLst>
      <p:ext uri="{BB962C8B-B14F-4D97-AF65-F5344CB8AC3E}">
        <p14:creationId xmlns:p14="http://schemas.microsoft.com/office/powerpoint/2010/main" val="4046815138"/>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9626</TotalTime>
  <Words>1154</Words>
  <Application>Microsoft Office PowerPoint</Application>
  <PresentationFormat>On-screen Show (16:9)</PresentationFormat>
  <Paragraphs>161</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Cambria Math</vt:lpstr>
      <vt:lpstr>Roboto Slab Light</vt:lpstr>
      <vt:lpstr>Roboto Slab Regular</vt:lpstr>
      <vt:lpstr>CSO Standard Text 2</vt:lpstr>
      <vt:lpstr>Fossil Fuel Subsidies</vt:lpstr>
      <vt:lpstr>Outline</vt:lpstr>
      <vt:lpstr>Background</vt:lpstr>
      <vt:lpstr>Background</vt:lpstr>
      <vt:lpstr>Scope</vt:lpstr>
      <vt:lpstr>Scope</vt:lpstr>
      <vt:lpstr>Why three different indicators?</vt:lpstr>
      <vt:lpstr>Data – Fossil Fuel Subsidies</vt:lpstr>
      <vt:lpstr>Data – Fossil Fuel Subsidies</vt:lpstr>
      <vt:lpstr>Data – Fossil Fuel Subsidies</vt:lpstr>
      <vt:lpstr>Data – Effective Carbon Rates/Tax per Litre</vt:lpstr>
      <vt:lpstr>Results</vt:lpstr>
      <vt:lpstr>Results</vt:lpstr>
      <vt:lpstr>Results</vt:lpstr>
      <vt:lpstr>Results</vt:lpstr>
      <vt:lpstr>Thank you  Email: clare.ohara@cso.ie</vt:lpstr>
      <vt:lpstr>PowerPoint Presentation</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Clare O'Hara</cp:lastModifiedBy>
  <cp:revision>171</cp:revision>
  <cp:lastPrinted>2017-09-29T11:14:11Z</cp:lastPrinted>
  <dcterms:created xsi:type="dcterms:W3CDTF">2017-12-13T09:54:14Z</dcterms:created>
  <dcterms:modified xsi:type="dcterms:W3CDTF">2022-11-01T20:00:20Z</dcterms:modified>
</cp:coreProperties>
</file>