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5" r:id="rId3"/>
    <p:sldId id="454" r:id="rId4"/>
    <p:sldId id="452" r:id="rId5"/>
    <p:sldId id="458" r:id="rId6"/>
    <p:sldId id="453" r:id="rId7"/>
    <p:sldId id="446" r:id="rId8"/>
    <p:sldId id="449" r:id="rId9"/>
    <p:sldId id="456" r:id="rId10"/>
    <p:sldId id="457" r:id="rId1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y Brady" initials="GB" lastIdx="1" clrIdx="0">
    <p:extLst>
      <p:ext uri="{19B8F6BF-5375-455C-9EA6-DF929625EA0E}">
        <p15:presenceInfo xmlns:p15="http://schemas.microsoft.com/office/powerpoint/2012/main" userId="S::gerry.brady@cso.ie::dcdffb59-6d7c-41e2-8cfb-c06b3771f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615"/>
    <a:srgbClr val="000000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84892" autoAdjust="0"/>
  </p:normalViewPr>
  <p:slideViewPr>
    <p:cSldViewPr>
      <p:cViewPr varScale="1">
        <p:scale>
          <a:sx n="150" d="100"/>
          <a:sy n="150" d="100"/>
        </p:scale>
        <p:origin x="42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04/11/2022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04/11/2022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9623"/>
            <a:ext cx="8496944" cy="230425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CSO Administrative Data Centre Seminar</a:t>
            </a:r>
            <a:br>
              <a:rPr lang="en-GB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8 November 2022</a:t>
            </a:r>
            <a:br>
              <a:rPr lang="pt-BR" sz="2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IE" dirty="0"/>
            </a:br>
            <a:r>
              <a:rPr lang="en-IE" sz="1800" dirty="0"/>
              <a:t>8. </a:t>
            </a:r>
            <a:r>
              <a:rPr lang="en-IE" sz="1800" dirty="0">
                <a:latin typeface="Verdana" panose="020B0604030504040204" pitchFamily="34" charset="0"/>
                <a:ea typeface="Verdana" panose="020B0604030504040204" pitchFamily="34" charset="0"/>
              </a:rPr>
              <a:t>Environment-related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Administrative Microdata</a:t>
            </a:r>
            <a:br>
              <a:rPr lang="en-US" dirty="0"/>
            </a:b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23878"/>
            <a:ext cx="3888432" cy="11704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Gerry Brady</a:t>
            </a:r>
          </a:p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Environment and Climate Division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10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The Road Ahead (long and winding!)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Forecourt fuel sales (Revenue ROM1)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and Non-domestic electricity and gas energy costs (SEAI prices and ESB/GNI meters)</a:t>
            </a:r>
            <a:endParaRPr lang="en-I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SILC and Building Energy Ratings RMF file (SEAI and CSO)</a:t>
            </a:r>
          </a:p>
          <a:p>
            <a:pPr rtl="0"/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Balances (DAFM)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 odometer readings (NCT and CVRT)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Non-domestic metered water consumption (Irish Water)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impact on selected NACE sectors of reducing emissions (EPA, SEAI, CSO)</a:t>
            </a:r>
          </a:p>
          <a:p>
            <a:pPr rtl="0"/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data rescue indicators (Met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IE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ireann</a:t>
            </a: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Protection </a:t>
            </a: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(CSO)</a:t>
            </a:r>
          </a:p>
          <a:p>
            <a:pPr rtl="0"/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Vehicle Transition (Various sources)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Energy Certificates (SEAI)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County Environmental Indicators (Various sources)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 of Wood and Paper Products (PRODCOM)</a:t>
            </a:r>
          </a:p>
          <a:p>
            <a:pPr rtl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accounts for forestry (DAFM,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Teagasc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CSO)</a:t>
            </a:r>
          </a:p>
          <a:p>
            <a:pPr rtl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accounts (Irish Water, EPA, Met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Éireann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3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2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Strategic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We use administrative microdata to publish statistical releases and to complete Eurostat environment accounts and other modules</a:t>
            </a:r>
          </a:p>
          <a:p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We use the Statistics Act, 1993 to obtain access to confidential  microdata files with high statistical potential held by public authorities</a:t>
            </a:r>
          </a:p>
          <a:p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receive electricity, gas, and water meter level data from utility companies</a:t>
            </a:r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Geocode the microdata to more detailed geography to facilitate analyses across datasets at county and Dublin postal district level</a:t>
            </a:r>
          </a:p>
          <a:p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Develop longitudinal files with the administrative microdata</a:t>
            </a:r>
          </a:p>
          <a:p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Thematic analyses using a subset of the microdata e.g. data centres </a:t>
            </a:r>
          </a:p>
        </p:txBody>
      </p:sp>
    </p:spTree>
    <p:extLst>
      <p:ext uri="{BB962C8B-B14F-4D97-AF65-F5344CB8AC3E}">
        <p14:creationId xmlns:p14="http://schemas.microsoft.com/office/powerpoint/2010/main" val="85009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3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Strategic Approach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Encourage the data owners to develop their coverage of unique identifiers such as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Eircodes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Add statistical value by combining related microdata files</a:t>
            </a:r>
          </a:p>
          <a:p>
            <a:r>
              <a:rPr lang="en-I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work closely with EPA and SEAI and use </a:t>
            </a: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their emissions, energy, water, and waste datasets as part of our work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Meet policy needs e.g. a 2021/2022 electricity and gas meter level analysis would show how customers responded to higher energy prices</a:t>
            </a:r>
          </a:p>
          <a:p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Business Energy Use, Waste Generation, and Environmental Expenditure surveys</a:t>
            </a:r>
          </a:p>
          <a:p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CSO Census of Population, Trade, Census of Industrial Production, Annual Services Inquiry, PRODCOM, and Government Accounts</a:t>
            </a:r>
          </a:p>
          <a:p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5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4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Dissemination - CSO Website Environment-related Categories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Agri-Environment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</a:p>
          <a:p>
            <a:r>
              <a:rPr lang="en-GB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 accounts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(separate Division)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Environment economic accounts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Fishery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Forestry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Environmental indicators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Environmental-social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Water and waste water</a:t>
            </a:r>
          </a:p>
          <a:p>
            <a:endParaRPr lang="en-GB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1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5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Main Administrative Microdata Sources (environment-related)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521EDDF-175A-434C-9069-02CF7B5F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79942"/>
              </p:ext>
            </p:extLst>
          </p:nvPr>
        </p:nvGraphicFramePr>
        <p:xfrm>
          <a:off x="611560" y="843558"/>
          <a:ext cx="821925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101690383"/>
                    </a:ext>
                  </a:extLst>
                </a:gridCol>
                <a:gridCol w="4546848">
                  <a:extLst>
                    <a:ext uri="{9D8B030D-6E8A-4147-A177-3AD203B41FA5}">
                      <a16:colId xmlns:a16="http://schemas.microsoft.com/office/drawing/2014/main" val="3252893924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ESB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electricity meters (from 2015)</a:t>
                      </a:r>
                    </a:p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 Networks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meters (from 2011)</a:t>
                      </a:r>
                    </a:p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Irish Water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meters (from 2014)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SEAI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 Energy Ratings (from 2009)</a:t>
                      </a:r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SEAI large industry energy network</a:t>
                      </a:r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SEAI public sector energy programme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emissions trading scheme</a:t>
                      </a:r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water abstraction register</a:t>
                      </a:r>
                    </a:p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EPA licensed waste returns</a:t>
                      </a:r>
                    </a:p>
                    <a:p>
                      <a:endParaRPr lang="en-IE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NWCPO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licensed waste collectors returns</a:t>
                      </a:r>
                    </a:p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LGMA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domestic waste water treatment systems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6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 Service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afforestation premia (from 2007)</a:t>
                      </a: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 Service forestry scheme payments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DAFM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-environment data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 Fisheries Protection Authority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 landings</a:t>
                      </a:r>
                    </a:p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of oil movements (from 2015)</a:t>
                      </a:r>
                    </a:p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NCT and CVRT</a:t>
                      </a: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vehicle tests (from 2007)</a:t>
                      </a:r>
                    </a:p>
                    <a:p>
                      <a:endParaRPr lang="en-IE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60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6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Examples of Using Unique Identifiers to Combine Microdata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MPRN is common to the Building Energy Ratings (BER) and Electricity meter datasets resulting in a very high matching rate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Eircode was used to match the BER file with the 2016 Census of Population and with the gas meter datasets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CRO number used to combine EPA and CSO waste generation data</a:t>
            </a:r>
          </a:p>
          <a:p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Eircodes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give access to X/Y coordinates and other geography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Electricity and gas meter data would be of much greater statistical value if they contained a unique business identifier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Combining BER and electricity meters showed how consumption varied by energy rating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BER/Census analysis showed who lives in low energy-efficiency dwellings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5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1F8D-24F2-4D33-88DC-65063E9A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" y="0"/>
            <a:ext cx="8704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6C8EF-1090-45BA-9AF2-3A19901FC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" y="0"/>
            <a:ext cx="9025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4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20472" y="4876006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pPr defTabSz="914378">
              <a:defRPr/>
            </a:pPr>
            <a:fld id="{F074DFA7-C613-284F-BE8A-46920CEE1047}" type="slidenum">
              <a:rPr lang="en-US">
                <a:solidFill>
                  <a:srgbClr val="006F74"/>
                </a:solidFill>
              </a:rPr>
              <a:pPr defTabSz="914378">
                <a:defRPr/>
              </a:pPr>
              <a:t>9</a:t>
            </a:fld>
            <a:endParaRPr lang="en-US" dirty="0">
              <a:solidFill>
                <a:srgbClr val="006F74"/>
              </a:solidFill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99F29E04-341A-496B-A182-42B963A6678A}"/>
              </a:ext>
            </a:extLst>
          </p:cNvPr>
          <p:cNvSpPr txBox="1">
            <a:spLocks/>
          </p:cNvSpPr>
          <p:nvPr/>
        </p:nvSpPr>
        <p:spPr>
          <a:xfrm>
            <a:off x="457200" y="1063230"/>
            <a:ext cx="4040188" cy="302068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3200" kern="1200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990575" indent="-380990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3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667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2133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ts val="1333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0"/>
              </a:spcBef>
              <a:buClr>
                <a:srgbClr val="FAA21B"/>
              </a:buClr>
              <a:buNone/>
              <a:defRPr/>
            </a:pPr>
            <a:endParaRPr lang="en-IE" sz="2400" dirty="0">
              <a:solidFill>
                <a:srgbClr val="00616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6FD81-0B97-47E1-A53A-398801B726E2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71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New Releases 2022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2940B9-6036-4B6A-A403-24D8055AED02}"/>
              </a:ext>
            </a:extLst>
          </p:cNvPr>
          <p:cNvSpPr txBox="1">
            <a:spLocks/>
          </p:cNvSpPr>
          <p:nvPr/>
        </p:nvSpPr>
        <p:spPr>
          <a:xfrm>
            <a:off x="683568" y="771550"/>
            <a:ext cx="8003232" cy="41659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We made a focused effort to publish new releases this year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Metered Electricity Consumption (</a:t>
            </a:r>
            <a:r>
              <a:rPr lang="en-US" sz="16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- ESB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Metered Electricity Consumption (</a:t>
            </a:r>
            <a:r>
              <a:rPr lang="en-US" sz="16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- ESB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Wood and Paper Exports and Imports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– CSO Trade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Plant Protection Products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- DAFM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Afforestation Area (</a:t>
            </a:r>
            <a:r>
              <a:rPr lang="en-IE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– Forest Service</a:t>
            </a: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Forestry Scheme Payments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IE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Forest Service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Fertiliser Sales (</a:t>
            </a:r>
            <a:r>
              <a:rPr lang="en-IE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- DAFM</a:t>
            </a:r>
            <a:r>
              <a:rPr lang="en-IE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Household Gas Consumption by Building Energy Ratings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– GNI/SEAI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Household Electricity Consumption by Building Energy Ratings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– ESB/SEAI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Non-Domestic Electricity Consumption by Building Energy Ratings (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– ESB/SEAI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215576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754</Words>
  <Application>Microsoft Office PowerPoint</Application>
  <PresentationFormat>On-screen Show (16:9)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Roboto Black</vt:lpstr>
      <vt:lpstr>Roboto Light</vt:lpstr>
      <vt:lpstr>Roboto Slab</vt:lpstr>
      <vt:lpstr>Roboto Slab Light</vt:lpstr>
      <vt:lpstr>Roboto Slab Regular</vt:lpstr>
      <vt:lpstr>Verdana</vt:lpstr>
      <vt:lpstr>CSO Standard Text 2</vt:lpstr>
      <vt:lpstr>CSO Administrative Data Centre Seminar 8 November 2022  8. Environment-related Administrative Microdata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 Administrative Data Centre Seminar 8 November 2022  8. Environment-related Administrative Microdata </dc:title>
  <cp:lastModifiedBy>Gerry Brady</cp:lastModifiedBy>
  <cp:revision>30</cp:revision>
  <cp:lastPrinted>2022-09-22T12:28:35Z</cp:lastPrinted>
  <dcterms:created xsi:type="dcterms:W3CDTF">2021-08-09T21:19:51Z</dcterms:created>
  <dcterms:modified xsi:type="dcterms:W3CDTF">2022-11-04T09:16:37Z</dcterms:modified>
</cp:coreProperties>
</file>