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8" r:id="rId2"/>
    <p:sldId id="257" r:id="rId3"/>
    <p:sldId id="265" r:id="rId4"/>
    <p:sldId id="261" r:id="rId5"/>
    <p:sldId id="272" r:id="rId6"/>
    <p:sldId id="278" r:id="rId7"/>
    <p:sldId id="279" r:id="rId8"/>
    <p:sldId id="304" r:id="rId9"/>
    <p:sldId id="280" r:id="rId10"/>
    <p:sldId id="287" r:id="rId11"/>
    <p:sldId id="282" r:id="rId12"/>
    <p:sldId id="299" r:id="rId13"/>
    <p:sldId id="284" r:id="rId14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96" autoAdjust="0"/>
    <p:restoredTop sz="94660"/>
  </p:normalViewPr>
  <p:slideViewPr>
    <p:cSldViewPr>
      <p:cViewPr varScale="1">
        <p:scale>
          <a:sx n="142" d="100"/>
          <a:sy n="142" d="100"/>
        </p:scale>
        <p:origin x="31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04/11/2022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04/11/2022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055D-8082-4960-A937-F120E3533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6912768" cy="2126057"/>
          </a:xfrm>
        </p:spPr>
        <p:txBody>
          <a:bodyPr>
            <a:normAutofit/>
          </a:bodyPr>
          <a:lstStyle/>
          <a:p>
            <a:r>
              <a:rPr lang="en-IE" sz="2800" dirty="0"/>
              <a:t>CSO Administrative Data Centre Seminar</a:t>
            </a:r>
            <a:br>
              <a:rPr lang="en-IE" sz="2800" dirty="0"/>
            </a:br>
            <a:r>
              <a:rPr lang="en-IE" sz="2800" dirty="0"/>
              <a:t>8</a:t>
            </a:r>
            <a:r>
              <a:rPr lang="en-IE" sz="2800" baseline="30000" dirty="0"/>
              <a:t>th</a:t>
            </a:r>
            <a:r>
              <a:rPr lang="en-IE" sz="2800" dirty="0"/>
              <a:t> November 2022</a:t>
            </a:r>
            <a:br>
              <a:rPr lang="en-IE" sz="2800" dirty="0"/>
            </a:br>
            <a:r>
              <a:rPr lang="en-IE" sz="2800" dirty="0"/>
              <a:t>Environmental Indicators Ireland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6F13B-4053-4629-9F38-F5D8969F8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939902"/>
            <a:ext cx="7920880" cy="1098426"/>
          </a:xfrm>
        </p:spPr>
        <p:txBody>
          <a:bodyPr/>
          <a:lstStyle/>
          <a:p>
            <a:r>
              <a:rPr lang="en-IE" dirty="0"/>
              <a:t>Reamonn McKeever</a:t>
            </a:r>
          </a:p>
          <a:p>
            <a:r>
              <a:rPr lang="en-IE" dirty="0"/>
              <a:t>Environment and Climate Division</a:t>
            </a:r>
          </a:p>
        </p:txBody>
      </p:sp>
    </p:spTree>
    <p:extLst>
      <p:ext uri="{BB962C8B-B14F-4D97-AF65-F5344CB8AC3E}">
        <p14:creationId xmlns:p14="http://schemas.microsoft.com/office/powerpoint/2010/main" val="405745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52AD-B801-47EB-B466-7B8DB946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Urban Waste Water Treatment 1987-2021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6D3A08-7176-4B95-8529-98D2AF6F5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403" y="1200150"/>
            <a:ext cx="4217194" cy="28114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41CF3-6D5D-4AF8-8853-81A1B7EC9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7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0A26-320F-42E3-906F-762E8F27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7EEA-7BA4-4A5E-A431-C79462AA1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Forestry accounted for 11% of Ireland’s total land area in 2020, the third lowest among EU Member States after Malta and the Netherlands. Finland had the highest proportion of land area under forest at 66% in 2020.</a:t>
            </a:r>
          </a:p>
          <a:p>
            <a:r>
              <a:rPr lang="en-I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The area of agricultural land farmed organically in Ireland increased four-fold between 1997 and 2021 when it reached 2% of total agricultural land area. However, Ireland had the second lowest  percentage of land farmed organically in the EU in 2020.</a:t>
            </a:r>
          </a:p>
          <a:p>
            <a:r>
              <a:rPr lang="en-IE" sz="1400" dirty="0"/>
              <a:t>In 2021 Ireland had the third highest number of cattle in the EU27 with 8.8% of the total and the fifth highest  number of sheep in 2019 at 6.1% of the total.</a:t>
            </a:r>
          </a:p>
          <a:p>
            <a:r>
              <a:rPr lang="en-IE" sz="1400" dirty="0"/>
              <a:t>The number of new dwelling completions in Ireland increased by 193% from 6,994 units in 2011 to 20,473 units in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CD20A-36F0-40AB-A1A8-DA340C2DD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0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E589-419D-46A3-886D-8A8E31CE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EU: Forest Cover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934C1-976C-4533-8828-44340D2F1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4DFA7-C613-284F-BE8A-46920CEE10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boto Slab Regular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boto Slab Regular"/>
              <a:ea typeface="+mn-ea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4695EDE-0A3D-41C0-B568-4FA71051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322" y="1063229"/>
            <a:ext cx="7416824" cy="3384376"/>
          </a:xfrm>
        </p:spPr>
      </p:pic>
    </p:spTree>
    <p:extLst>
      <p:ext uri="{BB962C8B-B14F-4D97-AF65-F5344CB8AC3E}">
        <p14:creationId xmlns:p14="http://schemas.microsoft.com/office/powerpoint/2010/main" val="343308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0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421555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3816423"/>
          </a:xfrm>
        </p:spPr>
        <p:txBody>
          <a:bodyPr>
            <a:normAutofit fontScale="55000" lnSpcReduction="20000"/>
          </a:bodyPr>
          <a:lstStyle/>
          <a:p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The Environmental Indicator Report was first published in 2012.</a:t>
            </a:r>
          </a:p>
          <a:p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It is a comprehensive account of key environmental indicators over time in Ireland  in comparison with the EU and other states</a:t>
            </a:r>
          </a:p>
          <a:p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The 2022 Report contains 69 indicators across ten domains:</a:t>
            </a:r>
          </a:p>
          <a:p>
            <a:pPr lvl="2"/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Global Context				</a:t>
            </a:r>
          </a:p>
          <a:p>
            <a:pPr lvl="2"/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Environmental Economy			</a:t>
            </a:r>
          </a:p>
          <a:p>
            <a:pPr lvl="2"/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Air</a:t>
            </a:r>
          </a:p>
          <a:p>
            <a:pPr lvl="2"/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Greenhouse gases and climate change</a:t>
            </a:r>
          </a:p>
          <a:p>
            <a:pPr lvl="2"/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Water</a:t>
            </a:r>
          </a:p>
          <a:p>
            <a:pPr lvl="2"/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Land Use</a:t>
            </a:r>
          </a:p>
          <a:p>
            <a:pPr lvl="2"/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Energy</a:t>
            </a:r>
          </a:p>
          <a:p>
            <a:pPr lvl="2"/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Transport</a:t>
            </a:r>
          </a:p>
          <a:p>
            <a:pPr lvl="2"/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Waste</a:t>
            </a:r>
          </a:p>
          <a:p>
            <a:pPr lvl="2"/>
            <a:r>
              <a:rPr lang="en-IE" sz="2200" dirty="0">
                <a:ea typeface="Cambria" panose="02040503050406030204" pitchFamily="18" charset="0"/>
                <a:cs typeface="Calibri" panose="020F0502020204030204" pitchFamily="34" charset="0"/>
              </a:rPr>
              <a:t>Biodiversity</a:t>
            </a:r>
          </a:p>
          <a:p>
            <a:pPr lvl="2"/>
            <a:endParaRPr lang="en-IE" sz="2200" dirty="0"/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2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94" y="1063229"/>
            <a:ext cx="8229600" cy="281175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1400" dirty="0"/>
              <a:t>Indicators are based on administrative data and survey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1400" dirty="0"/>
              <a:t>Key data sources include the CSO, EPA, SEAI, </a:t>
            </a:r>
            <a:r>
              <a:rPr lang="en-IE" sz="1400" dirty="0" err="1"/>
              <a:t>BirdWatch</a:t>
            </a:r>
            <a:r>
              <a:rPr lang="en-IE" sz="1400" dirty="0"/>
              <a:t> Ireland, DAFM and Eurostat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/>
              <a:t>National data are given in a time series format ideally back to around the year 2000 so as to show long-term trends.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/>
              <a:t>International data are typically for one year and show how Ireland compares with other countries</a:t>
            </a:r>
          </a:p>
          <a:p>
            <a:r>
              <a:rPr lang="en-US" sz="1400" dirty="0"/>
              <a:t>International data are downloaded from Eurostat, United Nations etc. websites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6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Global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240359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Domain looks at World trends by:</a:t>
            </a:r>
          </a:p>
          <a:p>
            <a:pPr marL="0" indent="0">
              <a:buNone/>
            </a:pPr>
            <a:r>
              <a:rPr lang="en-US" sz="1800" dirty="0"/>
              <a:t>	Population -  region, </a:t>
            </a:r>
          </a:p>
          <a:p>
            <a:pPr marL="0" indent="0">
              <a:buNone/>
            </a:pPr>
            <a:r>
              <a:rPr lang="en-US" sz="1800" dirty="0"/>
              <a:t>	Population - child mortality,	</a:t>
            </a:r>
          </a:p>
          <a:p>
            <a:pPr marL="0" indent="0">
              <a:buNone/>
            </a:pPr>
            <a:r>
              <a:rPr lang="en-US" sz="1800" dirty="0"/>
              <a:t>	Population - life expectancy, </a:t>
            </a:r>
          </a:p>
          <a:p>
            <a:pPr marL="0" indent="0">
              <a:buNone/>
            </a:pPr>
            <a:r>
              <a:rPr lang="en-US" sz="1800" dirty="0"/>
              <a:t>	Climate - surface temperature, and</a:t>
            </a:r>
          </a:p>
          <a:p>
            <a:pPr marL="0" indent="0">
              <a:buNone/>
            </a:pPr>
            <a:r>
              <a:rPr lang="en-US" sz="1800" dirty="0"/>
              <a:t>	Greenhouse gas emissions.</a:t>
            </a:r>
          </a:p>
          <a:p>
            <a:r>
              <a:rPr lang="en-US" sz="1800" dirty="0"/>
              <a:t>Indicators show that there are more people and they are living longer.</a:t>
            </a:r>
          </a:p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population increased by 210% from 2.5 billion in 1950 to 7.9 billion in 2021.</a:t>
            </a:r>
          </a:p>
          <a:p>
            <a:r>
              <a:rPr lang="en-IE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</a:t>
            </a:r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expectancy increased form 47 years in 1950-1955 to 72 years in 2015-2020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9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17C93-5695-45BA-8B74-9F7BEC252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973"/>
            <a:ext cx="9144000" cy="28075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0D9922-63DB-47B5-B535-FECBC7D34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6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46C5-4ED9-45D3-B0D3-73C306AF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Environmental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FBED-022D-42AD-A822-919C47248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1400" dirty="0"/>
              <a:t>Domain covers mainly CSO statistics including environmental taxes, environment subsides, fossil fuel subsidies, material flow accounts, building energy ratings and utility meter data</a:t>
            </a:r>
          </a:p>
          <a:p>
            <a:r>
              <a:rPr lang="en-IE" sz="1400" dirty="0"/>
              <a:t>Environmental taxes represented 5.5% of total taxes in 2021</a:t>
            </a:r>
          </a:p>
          <a:p>
            <a:r>
              <a:rPr lang="en-IE" sz="1400" dirty="0"/>
              <a:t>98% of dwellings  built in 2015-2021 were A rated</a:t>
            </a:r>
          </a:p>
          <a:p>
            <a:r>
              <a:rPr lang="en-IE" sz="1400" dirty="0"/>
              <a:t>Power plants accounted for 61% of gas consumption in 2021</a:t>
            </a:r>
          </a:p>
          <a:p>
            <a:r>
              <a:rPr lang="en-IE" sz="1400" dirty="0"/>
              <a:t>Large energy users used 23% of electricity consumption in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C0FC-3B46-4715-A379-E4CFB42A5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0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6778-1B9C-4409-9A9E-5D197C28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Greenhouse Gases and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DCFB3-D56B-4ADD-8F5D-7E2561671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1400" dirty="0"/>
              <a:t>Ireland’s greenhouse gas emissions was 61.5 million tonnes of CO</a:t>
            </a:r>
            <a:r>
              <a:rPr lang="en-IE" sz="1400" baseline="-25000" dirty="0"/>
              <a:t>2</a:t>
            </a:r>
            <a:r>
              <a:rPr lang="en-IE" sz="1400" dirty="0"/>
              <a:t> equivalent in 2021, up by 5% on the 2020 figure of 58.8 million tonnes and by 11% on the 1990 figure of 55.2 million tonnes.</a:t>
            </a:r>
          </a:p>
          <a:p>
            <a:r>
              <a:rPr lang="en-IE" sz="1400" dirty="0"/>
              <a:t>In 2020 Ireland had the second worst emissions of greenhouse gases per capita in the EU27 at 11.6 tonnes of carbon dioxide equivalent per capita.</a:t>
            </a:r>
          </a:p>
          <a:p>
            <a:r>
              <a:rPr lang="en-IE" sz="1400" dirty="0"/>
              <a:t>Agriculture was the sector with the highest greenhouse gas emissions in Ireland in 2021 accounting for 38% of the total emissions. Transport was the next most significant source of greenhouse gas emissions, doubling from 9% of total emissions in  1990 to 18% in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11B8D-61B2-4742-A198-1EB3D6B79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8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FAEC-1F83-4BBF-8A2E-7B073F79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EU : Greenhouse Gas Emissions per Capita 2020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847083-087B-4744-810E-D1DD5F471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294" y="1200150"/>
            <a:ext cx="4527412" cy="28114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0A72A-B9BA-4049-B75E-B96F3372D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3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B785-56DF-49F1-BB94-2D1CFA6E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B2F6D-290E-49C3-A422-7C70B841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1400" dirty="0"/>
              <a:t>In 2021, 91% of bathing water sites surveyed had good water quality and 97% had sufficient water quality.</a:t>
            </a:r>
          </a:p>
          <a:p>
            <a:r>
              <a:rPr lang="en-IE" sz="1400" dirty="0"/>
              <a:t>The quality of drinking Water supplies can be measured by  looking at E.coli and trihalomethane levels. The compliance rate of public water supplies for THM’s was 97.3% in 2020. However, the compliance rate for THM’s in 2020 private group water supplies was 93.5% in 2020. while that for public group water supplies was 89.4%.</a:t>
            </a:r>
          </a:p>
          <a:p>
            <a:r>
              <a:rPr lang="en-IE" sz="1400" dirty="0"/>
              <a:t>There has been a significant improvement in the level of treatment of urban waste water. In 2021 just 1% of urban waste water received either no treatment or preliminary treatment compared with 46% in 1997.</a:t>
            </a:r>
          </a:p>
          <a:p>
            <a:r>
              <a:rPr lang="en-IE" sz="1400" dirty="0"/>
              <a:t>The proportion of rivers and streams with high water quality declined from 27% in 1987-1990 to 17% in 2017-2020.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5D2D1-1C43-47C0-9B67-7557DD273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7893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759</Words>
  <Application>Microsoft Office PowerPoint</Application>
  <PresentationFormat>On-screen Show (16:9)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Roboto Slab Light</vt:lpstr>
      <vt:lpstr>Roboto Slab Regular</vt:lpstr>
      <vt:lpstr>CSO Standard Text 2</vt:lpstr>
      <vt:lpstr>CSO Administrative Data Centre Seminar 8th November 2022 Environmental Indicators Ireland</vt:lpstr>
      <vt:lpstr>Overview</vt:lpstr>
      <vt:lpstr>Data Collection</vt:lpstr>
      <vt:lpstr>Global Context</vt:lpstr>
      <vt:lpstr>PowerPoint Presentation</vt:lpstr>
      <vt:lpstr>Environmental Economy</vt:lpstr>
      <vt:lpstr>Greenhouse Gases and Climate Change</vt:lpstr>
      <vt:lpstr>EU : Greenhouse Gas Emissions per Capita 2020</vt:lpstr>
      <vt:lpstr>Water</vt:lpstr>
      <vt:lpstr>Urban Waste Water Treatment 1987-2021</vt:lpstr>
      <vt:lpstr>Land Use</vt:lpstr>
      <vt:lpstr>EU: Forest Cover 2020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Berna Lawlor</cp:lastModifiedBy>
  <cp:revision>147</cp:revision>
  <cp:lastPrinted>2022-11-03T14:51:08Z</cp:lastPrinted>
  <dcterms:created xsi:type="dcterms:W3CDTF">2017-12-13T09:54:14Z</dcterms:created>
  <dcterms:modified xsi:type="dcterms:W3CDTF">2022-11-04T10:21:50Z</dcterms:modified>
</cp:coreProperties>
</file>