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3" r:id="rId7"/>
    <p:sldId id="265" r:id="rId8"/>
    <p:sldId id="264" r:id="rId9"/>
    <p:sldId id="275" r:id="rId10"/>
    <p:sldId id="267" r:id="rId11"/>
    <p:sldId id="270" r:id="rId12"/>
    <p:sldId id="268" r:id="rId13"/>
    <p:sldId id="269" r:id="rId14"/>
    <p:sldId id="266" r:id="rId15"/>
    <p:sldId id="271" r:id="rId16"/>
    <p:sldId id="272" r:id="rId17"/>
    <p:sldId id="273" r:id="rId18"/>
    <p:sldId id="274" r:id="rId19"/>
    <p:sldId id="276" r:id="rId20"/>
    <p:sldId id="277" r:id="rId21"/>
    <p:sldId id="278" r:id="rId22"/>
    <p:sldId id="279" r:id="rId23"/>
    <p:sldId id="280" r:id="rId24"/>
    <p:sldId id="285" r:id="rId25"/>
    <p:sldId id="286" r:id="rId26"/>
    <p:sldId id="287"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ILESVRA\Users2\Desjardins_R\OECD\PIAAC\Analysis\Ageing\Data%20runs\age%20skill%20profil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FILESVRA\Users2\Desjardins_R\OECD\PIAAC\Analysis\Ageing\Data%20runs\age%20skill%20profil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57833226607348E-2"/>
          <c:y val="5.8389452341201721E-2"/>
          <c:w val="0.78429449066120005"/>
          <c:h val="0.68488504262283356"/>
        </c:manualLayout>
      </c:layout>
      <c:scatterChart>
        <c:scatterStyle val="lineMarker"/>
        <c:ser>
          <c:idx val="0"/>
          <c:order val="0"/>
          <c:tx>
            <c:strRef>
              <c:f>'Australia 11-year'!$BQ$3</c:f>
              <c:strCache>
                <c:ptCount val="1"/>
                <c:pt idx="0">
                  <c:v>Average score in 1996</c:v>
                </c:pt>
              </c:strCache>
            </c:strRef>
          </c:tx>
          <c:spPr>
            <a:ln w="28575">
              <a:noFill/>
            </a:ln>
          </c:spPr>
          <c:marker>
            <c:symbol val="none"/>
          </c:marker>
          <c:trendline>
            <c:name>Trend score in 1996 (adults aged 16-65)</c:name>
            <c:spPr>
              <a:ln w="63500">
                <a:solidFill>
                  <a:schemeClr val="accent1"/>
                </a:solidFill>
              </a:ln>
            </c:spPr>
            <c:trendlineType val="poly"/>
            <c:order val="4"/>
          </c:trendline>
          <c:xVal>
            <c:numRef>
              <c:f>'Australia 11-year'!$AP$4:$AP$53</c:f>
              <c:numCache>
                <c:formatCode>General</c:formatCode>
                <c:ptCount val="5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pt idx="49">
                  <c:v>65</c:v>
                </c:pt>
              </c:numCache>
            </c:numRef>
          </c:xVal>
          <c:yVal>
            <c:numRef>
              <c:f>'Australia 11-year'!$AQ$4:$AQ$53</c:f>
              <c:numCache>
                <c:formatCode>General</c:formatCode>
                <c:ptCount val="50"/>
                <c:pt idx="0">
                  <c:v>276.89999999999969</c:v>
                </c:pt>
                <c:pt idx="1">
                  <c:v>273</c:v>
                </c:pt>
                <c:pt idx="2">
                  <c:v>277.8</c:v>
                </c:pt>
                <c:pt idx="3">
                  <c:v>292</c:v>
                </c:pt>
                <c:pt idx="4">
                  <c:v>288.7</c:v>
                </c:pt>
                <c:pt idx="5">
                  <c:v>299.10000000000002</c:v>
                </c:pt>
                <c:pt idx="6">
                  <c:v>283.2</c:v>
                </c:pt>
                <c:pt idx="7">
                  <c:v>283.8</c:v>
                </c:pt>
                <c:pt idx="8">
                  <c:v>293.39999999999969</c:v>
                </c:pt>
                <c:pt idx="9">
                  <c:v>293.89999999999969</c:v>
                </c:pt>
                <c:pt idx="10">
                  <c:v>291.5</c:v>
                </c:pt>
                <c:pt idx="11">
                  <c:v>288.60000000000002</c:v>
                </c:pt>
                <c:pt idx="12">
                  <c:v>293.5</c:v>
                </c:pt>
                <c:pt idx="13">
                  <c:v>292.60000000000002</c:v>
                </c:pt>
                <c:pt idx="14">
                  <c:v>285</c:v>
                </c:pt>
                <c:pt idx="15">
                  <c:v>287.60000000000002</c:v>
                </c:pt>
                <c:pt idx="16">
                  <c:v>283.89999999999969</c:v>
                </c:pt>
                <c:pt idx="17">
                  <c:v>294</c:v>
                </c:pt>
                <c:pt idx="18">
                  <c:v>288.39999999999969</c:v>
                </c:pt>
                <c:pt idx="19">
                  <c:v>291.5</c:v>
                </c:pt>
                <c:pt idx="20">
                  <c:v>299.60000000000002</c:v>
                </c:pt>
                <c:pt idx="21">
                  <c:v>287.39999999999969</c:v>
                </c:pt>
                <c:pt idx="22">
                  <c:v>295.89999999999969</c:v>
                </c:pt>
                <c:pt idx="23">
                  <c:v>287.3</c:v>
                </c:pt>
                <c:pt idx="24">
                  <c:v>298.39999999999969</c:v>
                </c:pt>
                <c:pt idx="25">
                  <c:v>294</c:v>
                </c:pt>
                <c:pt idx="26">
                  <c:v>289</c:v>
                </c:pt>
                <c:pt idx="27">
                  <c:v>286.7</c:v>
                </c:pt>
                <c:pt idx="28">
                  <c:v>299.60000000000002</c:v>
                </c:pt>
                <c:pt idx="29">
                  <c:v>292.39999999999969</c:v>
                </c:pt>
                <c:pt idx="30">
                  <c:v>286.5</c:v>
                </c:pt>
                <c:pt idx="31">
                  <c:v>279.39999999999969</c:v>
                </c:pt>
                <c:pt idx="32">
                  <c:v>276.7</c:v>
                </c:pt>
                <c:pt idx="33">
                  <c:v>285.89999999999969</c:v>
                </c:pt>
                <c:pt idx="34">
                  <c:v>273.39999999999969</c:v>
                </c:pt>
                <c:pt idx="35">
                  <c:v>283.3</c:v>
                </c:pt>
                <c:pt idx="36">
                  <c:v>276.2</c:v>
                </c:pt>
                <c:pt idx="37">
                  <c:v>268.3</c:v>
                </c:pt>
                <c:pt idx="38">
                  <c:v>267.5</c:v>
                </c:pt>
                <c:pt idx="39">
                  <c:v>280.3</c:v>
                </c:pt>
                <c:pt idx="40">
                  <c:v>252.7</c:v>
                </c:pt>
                <c:pt idx="41">
                  <c:v>263.5</c:v>
                </c:pt>
                <c:pt idx="42">
                  <c:v>256.89999999999969</c:v>
                </c:pt>
                <c:pt idx="43">
                  <c:v>258.3</c:v>
                </c:pt>
                <c:pt idx="44">
                  <c:v>269.5</c:v>
                </c:pt>
                <c:pt idx="45">
                  <c:v>254.3</c:v>
                </c:pt>
                <c:pt idx="46">
                  <c:v>270.7</c:v>
                </c:pt>
                <c:pt idx="47">
                  <c:v>254.4</c:v>
                </c:pt>
                <c:pt idx="48">
                  <c:v>242.7</c:v>
                </c:pt>
                <c:pt idx="49">
                  <c:v>271.8</c:v>
                </c:pt>
              </c:numCache>
            </c:numRef>
          </c:yVal>
        </c:ser>
        <c:ser>
          <c:idx val="1"/>
          <c:order val="1"/>
          <c:tx>
            <c:strRef>
              <c:f>'Australia 11-year'!$BR$3</c:f>
              <c:strCache>
                <c:ptCount val="1"/>
                <c:pt idx="0">
                  <c:v>Average score in 2006</c:v>
                </c:pt>
              </c:strCache>
            </c:strRef>
          </c:tx>
          <c:spPr>
            <a:ln w="28575">
              <a:noFill/>
            </a:ln>
          </c:spPr>
          <c:marker>
            <c:symbol val="none"/>
          </c:marker>
          <c:trendline>
            <c:name>Trend score in 2006 (adults aged 16-65)</c:name>
            <c:spPr>
              <a:ln w="63500">
                <a:solidFill>
                  <a:srgbClr val="FF0000"/>
                </a:solidFill>
                <a:prstDash val="sysDash"/>
              </a:ln>
            </c:spPr>
            <c:trendlineType val="poly"/>
            <c:order val="4"/>
          </c:trendline>
          <c:xVal>
            <c:numRef>
              <c:f>'Australia 11-year'!$AP$4:$AP$53</c:f>
              <c:numCache>
                <c:formatCode>General</c:formatCode>
                <c:ptCount val="5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pt idx="49">
                  <c:v>65</c:v>
                </c:pt>
              </c:numCache>
            </c:numRef>
          </c:xVal>
          <c:yVal>
            <c:numRef>
              <c:f>'Australia 11-year'!$AX$4:$AX$53</c:f>
              <c:numCache>
                <c:formatCode>General</c:formatCode>
                <c:ptCount val="50"/>
                <c:pt idx="0">
                  <c:v>270.27</c:v>
                </c:pt>
                <c:pt idx="1">
                  <c:v>276.52</c:v>
                </c:pt>
                <c:pt idx="2">
                  <c:v>277.02</c:v>
                </c:pt>
                <c:pt idx="3">
                  <c:v>270.31</c:v>
                </c:pt>
                <c:pt idx="4">
                  <c:v>290.81</c:v>
                </c:pt>
                <c:pt idx="5">
                  <c:v>280.81</c:v>
                </c:pt>
                <c:pt idx="6">
                  <c:v>287.13</c:v>
                </c:pt>
                <c:pt idx="7">
                  <c:v>296.24</c:v>
                </c:pt>
                <c:pt idx="8">
                  <c:v>290.22999999999894</c:v>
                </c:pt>
                <c:pt idx="9">
                  <c:v>300.8</c:v>
                </c:pt>
                <c:pt idx="10">
                  <c:v>288.63</c:v>
                </c:pt>
                <c:pt idx="11">
                  <c:v>287.95</c:v>
                </c:pt>
                <c:pt idx="12">
                  <c:v>281.83999999999969</c:v>
                </c:pt>
                <c:pt idx="13">
                  <c:v>282.47999999999894</c:v>
                </c:pt>
                <c:pt idx="14">
                  <c:v>293.68</c:v>
                </c:pt>
                <c:pt idx="15">
                  <c:v>293.60000000000002</c:v>
                </c:pt>
                <c:pt idx="16">
                  <c:v>291.10000000000002</c:v>
                </c:pt>
                <c:pt idx="17">
                  <c:v>295.77</c:v>
                </c:pt>
                <c:pt idx="18">
                  <c:v>292.92999999999893</c:v>
                </c:pt>
                <c:pt idx="19">
                  <c:v>294.27999999999969</c:v>
                </c:pt>
                <c:pt idx="20">
                  <c:v>289.81</c:v>
                </c:pt>
                <c:pt idx="21">
                  <c:v>290.11</c:v>
                </c:pt>
                <c:pt idx="22">
                  <c:v>288.8</c:v>
                </c:pt>
                <c:pt idx="23">
                  <c:v>294.97999999999894</c:v>
                </c:pt>
                <c:pt idx="24">
                  <c:v>287.20999999999964</c:v>
                </c:pt>
                <c:pt idx="25">
                  <c:v>291.8</c:v>
                </c:pt>
                <c:pt idx="26">
                  <c:v>292.55</c:v>
                </c:pt>
                <c:pt idx="27">
                  <c:v>289.51</c:v>
                </c:pt>
                <c:pt idx="28">
                  <c:v>288.69</c:v>
                </c:pt>
                <c:pt idx="29">
                  <c:v>289.82</c:v>
                </c:pt>
                <c:pt idx="30">
                  <c:v>286.16000000000008</c:v>
                </c:pt>
                <c:pt idx="31">
                  <c:v>283.02999999999969</c:v>
                </c:pt>
                <c:pt idx="32">
                  <c:v>292</c:v>
                </c:pt>
                <c:pt idx="33">
                  <c:v>285.83999999999969</c:v>
                </c:pt>
                <c:pt idx="34">
                  <c:v>282.20999999999964</c:v>
                </c:pt>
                <c:pt idx="35">
                  <c:v>283.39999999999969</c:v>
                </c:pt>
                <c:pt idx="36">
                  <c:v>279.33999999999969</c:v>
                </c:pt>
                <c:pt idx="37">
                  <c:v>283.28999999999894</c:v>
                </c:pt>
                <c:pt idx="38">
                  <c:v>289.92999999999893</c:v>
                </c:pt>
                <c:pt idx="39">
                  <c:v>280.87</c:v>
                </c:pt>
                <c:pt idx="40">
                  <c:v>256.14999999999998</c:v>
                </c:pt>
                <c:pt idx="41">
                  <c:v>274.94</c:v>
                </c:pt>
                <c:pt idx="42">
                  <c:v>283.77999999999969</c:v>
                </c:pt>
                <c:pt idx="43">
                  <c:v>269.39</c:v>
                </c:pt>
                <c:pt idx="44">
                  <c:v>258.47999999999894</c:v>
                </c:pt>
                <c:pt idx="45">
                  <c:v>272.08999999999969</c:v>
                </c:pt>
                <c:pt idx="46">
                  <c:v>261.28999999999894</c:v>
                </c:pt>
                <c:pt idx="47">
                  <c:v>258.31</c:v>
                </c:pt>
                <c:pt idx="48">
                  <c:v>251.98000000000027</c:v>
                </c:pt>
                <c:pt idx="49">
                  <c:v>262.64000000000038</c:v>
                </c:pt>
              </c:numCache>
            </c:numRef>
          </c:yVal>
        </c:ser>
        <c:ser>
          <c:idx val="2"/>
          <c:order val="2"/>
          <c:tx>
            <c:v>Positive cohort effects - skill gain</c:v>
          </c:tx>
          <c:spPr>
            <a:ln w="28575">
              <a:noFill/>
            </a:ln>
          </c:spPr>
          <c:marker>
            <c:symbol val="square"/>
            <c:size val="5"/>
            <c:spPr>
              <a:solidFill>
                <a:srgbClr val="7030A0"/>
              </a:solidFill>
              <a:ln>
                <a:solidFill>
                  <a:srgbClr val="7030A0"/>
                </a:solidFill>
              </a:ln>
            </c:spPr>
          </c:marker>
          <c:errBars>
            <c:errDir val="y"/>
            <c:errBarType val="plus"/>
            <c:errValType val="cust"/>
            <c:noEndCap val="1"/>
            <c:plus>
              <c:numRef>
                <c:f>'Australia 11-year'!$AA$173:$AA$214</c:f>
                <c:numCache>
                  <c:formatCode>General</c:formatCode>
                  <c:ptCount val="42"/>
                  <c:pt idx="0">
                    <c:v>0.73602303999985064</c:v>
                  </c:pt>
                  <c:pt idx="1">
                    <c:v>0.542684289999952</c:v>
                  </c:pt>
                  <c:pt idx="2">
                    <c:v>0.33390000000008657</c:v>
                  </c:pt>
                  <c:pt idx="3">
                    <c:v>0.12990588999997499</c:v>
                  </c:pt>
                  <c:pt idx="4">
                    <c:v>-5.1244159999953125E-2</c:v>
                  </c:pt>
                  <c:pt idx="5">
                    <c:v>-0.1936781100000074</c:v>
                  </c:pt>
                  <c:pt idx="6">
                    <c:v>-0.2837057600001458</c:v>
                  </c:pt>
                  <c:pt idx="7">
                    <c:v>-0.30981874999997999</c:v>
                  </c:pt>
                  <c:pt idx="8">
                    <c:v>-0.26269055999983948</c:v>
                  </c:pt>
                  <c:pt idx="9">
                    <c:v>-0.13517650999995018</c:v>
                  </c:pt>
                  <c:pt idx="10">
                    <c:v>7.7686239999934847E-2</c:v>
                  </c:pt>
                  <c:pt idx="11">
                    <c:v>0.37867869000012888</c:v>
                  </c:pt>
                  <c:pt idx="12">
                    <c:v>0.76840000000026976</c:v>
                  </c:pt>
                  <c:pt idx="13">
                    <c:v>1.2452674899998897</c:v>
                  </c:pt>
                  <c:pt idx="14">
                    <c:v>1.8055166400000076</c:v>
                  </c:pt>
                  <c:pt idx="15">
                    <c:v>2.4432010900002297</c:v>
                  </c:pt>
                  <c:pt idx="16">
                    <c:v>3.1501926400000602</c:v>
                  </c:pt>
                  <c:pt idx="17">
                    <c:v>3.9161812499998518</c:v>
                  </c:pt>
                  <c:pt idx="18">
                    <c:v>4.7286750400002076</c:v>
                  </c:pt>
                  <c:pt idx="19">
                    <c:v>5.5730002899998734</c:v>
                  </c:pt>
                  <c:pt idx="20">
                    <c:v>6.4323014399999474</c:v>
                  </c:pt>
                  <c:pt idx="21">
                    <c:v>7.287541090000218</c:v>
                  </c:pt>
                  <c:pt idx="22">
                    <c:v>8.1174999999999748</c:v>
                  </c:pt>
                  <c:pt idx="23">
                    <c:v>8.8987770900001184</c:v>
                  </c:pt>
                  <c:pt idx="24">
                    <c:v>9.6057894399999615</c:v>
                  </c:pt>
                  <c:pt idx="25">
                    <c:v>10.210772290000307</c:v>
                  </c:pt>
                  <c:pt idx="26">
                    <c:v>10.683779040000047</c:v>
                  </c:pt>
                  <c:pt idx="27">
                    <c:v>10.992681250000027</c:v>
                  </c:pt>
                  <c:pt idx="28">
                    <c:v>11.103168639999751</c:v>
                  </c:pt>
                  <c:pt idx="29">
                    <c:v>10.978749090000179</c:v>
                  </c:pt>
                  <c:pt idx="30">
                    <c:v>10.580748639999802</c:v>
                  </c:pt>
                  <c:pt idx="31">
                    <c:v>9.8683114900003339</c:v>
                  </c:pt>
                  <c:pt idx="32">
                    <c:v>8.7984000000004681</c:v>
                  </c:pt>
                  <c:pt idx="33">
                    <c:v>7.3257946900005209</c:v>
                  </c:pt>
                  <c:pt idx="34">
                    <c:v>5.4030942399999065</c:v>
                  </c:pt>
                  <c:pt idx="35">
                    <c:v>2.9807154900003638</c:v>
                  </c:pt>
                  <c:pt idx="36">
                    <c:v>6.8934400002831735E-3</c:v>
                  </c:pt>
                  <c:pt idx="37">
                    <c:v>-3.5723187499998517</c:v>
                  </c:pt>
                  <c:pt idx="38">
                    <c:v>-7.8130497599997284</c:v>
                  </c:pt>
                  <c:pt idx="39">
                    <c:v>-12.773610110000163</c:v>
                  </c:pt>
                  <c:pt idx="40">
                    <c:v>-18.514492160000671</c:v>
                  </c:pt>
                  <c:pt idx="41">
                    <c:v>-25.098370110000491</c:v>
                  </c:pt>
                </c:numCache>
              </c:numRef>
            </c:plus>
            <c:minus>
              <c:numRef>
                <c:f>'Australia 11-year'!$AA$173:$AA$214</c:f>
                <c:numCache>
                  <c:formatCode>General</c:formatCode>
                  <c:ptCount val="42"/>
                  <c:pt idx="0">
                    <c:v>0.73602303999985064</c:v>
                  </c:pt>
                  <c:pt idx="1">
                    <c:v>0.542684289999952</c:v>
                  </c:pt>
                  <c:pt idx="2">
                    <c:v>0.33390000000008657</c:v>
                  </c:pt>
                  <c:pt idx="3">
                    <c:v>0.12990588999997499</c:v>
                  </c:pt>
                  <c:pt idx="4">
                    <c:v>-5.1244159999953125E-2</c:v>
                  </c:pt>
                  <c:pt idx="5">
                    <c:v>-0.1936781100000074</c:v>
                  </c:pt>
                  <c:pt idx="6">
                    <c:v>-0.2837057600001458</c:v>
                  </c:pt>
                  <c:pt idx="7">
                    <c:v>-0.30981874999997999</c:v>
                  </c:pt>
                  <c:pt idx="8">
                    <c:v>-0.26269055999983948</c:v>
                  </c:pt>
                  <c:pt idx="9">
                    <c:v>-0.13517650999995018</c:v>
                  </c:pt>
                  <c:pt idx="10">
                    <c:v>7.7686239999934847E-2</c:v>
                  </c:pt>
                  <c:pt idx="11">
                    <c:v>0.37867869000012888</c:v>
                  </c:pt>
                  <c:pt idx="12">
                    <c:v>0.76840000000026976</c:v>
                  </c:pt>
                  <c:pt idx="13">
                    <c:v>1.2452674899998897</c:v>
                  </c:pt>
                  <c:pt idx="14">
                    <c:v>1.8055166400000076</c:v>
                  </c:pt>
                  <c:pt idx="15">
                    <c:v>2.4432010900002297</c:v>
                  </c:pt>
                  <c:pt idx="16">
                    <c:v>3.1501926400000602</c:v>
                  </c:pt>
                  <c:pt idx="17">
                    <c:v>3.9161812499998518</c:v>
                  </c:pt>
                  <c:pt idx="18">
                    <c:v>4.7286750400002076</c:v>
                  </c:pt>
                  <c:pt idx="19">
                    <c:v>5.5730002899998734</c:v>
                  </c:pt>
                  <c:pt idx="20">
                    <c:v>6.4323014399999474</c:v>
                  </c:pt>
                  <c:pt idx="21">
                    <c:v>7.287541090000218</c:v>
                  </c:pt>
                  <c:pt idx="22">
                    <c:v>8.1174999999999748</c:v>
                  </c:pt>
                  <c:pt idx="23">
                    <c:v>8.8987770900001184</c:v>
                  </c:pt>
                  <c:pt idx="24">
                    <c:v>9.6057894399999615</c:v>
                  </c:pt>
                  <c:pt idx="25">
                    <c:v>10.210772290000307</c:v>
                  </c:pt>
                  <c:pt idx="26">
                    <c:v>10.683779040000047</c:v>
                  </c:pt>
                  <c:pt idx="27">
                    <c:v>10.992681250000027</c:v>
                  </c:pt>
                  <c:pt idx="28">
                    <c:v>11.103168639999751</c:v>
                  </c:pt>
                  <c:pt idx="29">
                    <c:v>10.978749090000179</c:v>
                  </c:pt>
                  <c:pt idx="30">
                    <c:v>10.580748639999802</c:v>
                  </c:pt>
                  <c:pt idx="31">
                    <c:v>9.8683114900003339</c:v>
                  </c:pt>
                  <c:pt idx="32">
                    <c:v>8.7984000000004681</c:v>
                  </c:pt>
                  <c:pt idx="33">
                    <c:v>7.3257946900005209</c:v>
                  </c:pt>
                  <c:pt idx="34">
                    <c:v>5.4030942399999065</c:v>
                  </c:pt>
                  <c:pt idx="35">
                    <c:v>2.9807154900003638</c:v>
                  </c:pt>
                  <c:pt idx="36">
                    <c:v>6.8934400002831735E-3</c:v>
                  </c:pt>
                  <c:pt idx="37">
                    <c:v>-3.5723187499998517</c:v>
                  </c:pt>
                  <c:pt idx="38">
                    <c:v>-7.8130497599997284</c:v>
                  </c:pt>
                  <c:pt idx="39">
                    <c:v>-12.773610110000163</c:v>
                  </c:pt>
                  <c:pt idx="40">
                    <c:v>-18.514492160000671</c:v>
                  </c:pt>
                  <c:pt idx="41">
                    <c:v>-25.098370110000491</c:v>
                  </c:pt>
                </c:numCache>
              </c:numRef>
            </c:minus>
            <c:spPr>
              <a:ln w="139700">
                <a:solidFill>
                  <a:srgbClr val="7030A0"/>
                </a:solidFill>
              </a:ln>
            </c:spPr>
          </c:errBars>
          <c:xVal>
            <c:numRef>
              <c:f>'Australia 11-year'!$T$173:$T$210</c:f>
              <c:numCache>
                <c:formatCode>General</c:formatCode>
                <c:ptCount val="38"/>
                <c:pt idx="0">
                  <c:v>28</c:v>
                </c:pt>
                <c:pt idx="1">
                  <c:v>29</c:v>
                </c:pt>
                <c:pt idx="2">
                  <c:v>30</c:v>
                </c:pt>
                <c:pt idx="3">
                  <c:v>31</c:v>
                </c:pt>
                <c:pt idx="4">
                  <c:v>32</c:v>
                </c:pt>
                <c:pt idx="5">
                  <c:v>33</c:v>
                </c:pt>
                <c:pt idx="6">
                  <c:v>34</c:v>
                </c:pt>
                <c:pt idx="7">
                  <c:v>35</c:v>
                </c:pt>
                <c:pt idx="8">
                  <c:v>36</c:v>
                </c:pt>
                <c:pt idx="9">
                  <c:v>37</c:v>
                </c:pt>
                <c:pt idx="10">
                  <c:v>38</c:v>
                </c:pt>
                <c:pt idx="11">
                  <c:v>39</c:v>
                </c:pt>
                <c:pt idx="12">
                  <c:v>40</c:v>
                </c:pt>
                <c:pt idx="13">
                  <c:v>41</c:v>
                </c:pt>
                <c:pt idx="14">
                  <c:v>42</c:v>
                </c:pt>
                <c:pt idx="15">
                  <c:v>43</c:v>
                </c:pt>
                <c:pt idx="16">
                  <c:v>44</c:v>
                </c:pt>
                <c:pt idx="17">
                  <c:v>45</c:v>
                </c:pt>
                <c:pt idx="18">
                  <c:v>46</c:v>
                </c:pt>
                <c:pt idx="19">
                  <c:v>47</c:v>
                </c:pt>
                <c:pt idx="20">
                  <c:v>48</c:v>
                </c:pt>
                <c:pt idx="21">
                  <c:v>49</c:v>
                </c:pt>
                <c:pt idx="22">
                  <c:v>50</c:v>
                </c:pt>
                <c:pt idx="23">
                  <c:v>51</c:v>
                </c:pt>
                <c:pt idx="24">
                  <c:v>52</c:v>
                </c:pt>
                <c:pt idx="25">
                  <c:v>53</c:v>
                </c:pt>
                <c:pt idx="26">
                  <c:v>54</c:v>
                </c:pt>
                <c:pt idx="27">
                  <c:v>55</c:v>
                </c:pt>
                <c:pt idx="28">
                  <c:v>56</c:v>
                </c:pt>
                <c:pt idx="29">
                  <c:v>57</c:v>
                </c:pt>
                <c:pt idx="30">
                  <c:v>58</c:v>
                </c:pt>
                <c:pt idx="31">
                  <c:v>59</c:v>
                </c:pt>
                <c:pt idx="32">
                  <c:v>60</c:v>
                </c:pt>
                <c:pt idx="33">
                  <c:v>61</c:v>
                </c:pt>
                <c:pt idx="34">
                  <c:v>62</c:v>
                </c:pt>
                <c:pt idx="35">
                  <c:v>63</c:v>
                </c:pt>
                <c:pt idx="36">
                  <c:v>64</c:v>
                </c:pt>
                <c:pt idx="37">
                  <c:v>65</c:v>
                </c:pt>
              </c:numCache>
            </c:numRef>
          </c:xVal>
          <c:yVal>
            <c:numRef>
              <c:f>'Australia 11-year'!$AD$173:$AD$210</c:f>
              <c:numCache>
                <c:formatCode>0.00</c:formatCode>
                <c:ptCount val="38"/>
                <c:pt idx="0">
                  <c:v>291.1811769599982</c:v>
                </c:pt>
                <c:pt idx="1">
                  <c:v>291.83667820999881</c:v>
                </c:pt>
                <c:pt idx="2">
                  <c:v>292.39109999999869</c:v>
                </c:pt>
                <c:pt idx="3">
                  <c:v>292.83485661000032</c:v>
                </c:pt>
                <c:pt idx="4">
                  <c:v>293.15964416000207</c:v>
                </c:pt>
                <c:pt idx="5">
                  <c:v>293.35844061000148</c:v>
                </c:pt>
                <c:pt idx="6">
                  <c:v>293.4255057599982</c:v>
                </c:pt>
                <c:pt idx="7">
                  <c:v>293.35638125000003</c:v>
                </c:pt>
                <c:pt idx="8">
                  <c:v>293.14789056000137</c:v>
                </c:pt>
                <c:pt idx="9">
                  <c:v>292.79813900999773</c:v>
                </c:pt>
                <c:pt idx="10">
                  <c:v>292.30651375999838</c:v>
                </c:pt>
                <c:pt idx="11">
                  <c:v>291.67368381000125</c:v>
                </c:pt>
                <c:pt idx="12">
                  <c:v>290.90159999999827</c:v>
                </c:pt>
                <c:pt idx="13">
                  <c:v>289.99349500999892</c:v>
                </c:pt>
                <c:pt idx="14">
                  <c:v>288.95388336000002</c:v>
                </c:pt>
                <c:pt idx="15">
                  <c:v>287.78856140999869</c:v>
                </c:pt>
                <c:pt idx="16">
                  <c:v>286.50460736000008</c:v>
                </c:pt>
                <c:pt idx="17">
                  <c:v>285.1103812500001</c:v>
                </c:pt>
                <c:pt idx="18">
                  <c:v>283.61552495999899</c:v>
                </c:pt>
                <c:pt idx="19">
                  <c:v>282.0309622100001</c:v>
                </c:pt>
                <c:pt idx="20">
                  <c:v>280.36889855999993</c:v>
                </c:pt>
                <c:pt idx="21">
                  <c:v>278.64282141000126</c:v>
                </c:pt>
                <c:pt idx="22">
                  <c:v>276.86750000000018</c:v>
                </c:pt>
                <c:pt idx="23">
                  <c:v>275.05898540999993</c:v>
                </c:pt>
                <c:pt idx="24">
                  <c:v>273.23461055999923</c:v>
                </c:pt>
                <c:pt idx="25">
                  <c:v>271.41299020999969</c:v>
                </c:pt>
                <c:pt idx="26">
                  <c:v>269.61402096000012</c:v>
                </c:pt>
                <c:pt idx="27">
                  <c:v>267.8588812499998</c:v>
                </c:pt>
                <c:pt idx="28">
                  <c:v>266.17003136000034</c:v>
                </c:pt>
                <c:pt idx="29">
                  <c:v>264.57121340999856</c:v>
                </c:pt>
                <c:pt idx="30">
                  <c:v>263.08745136000027</c:v>
                </c:pt>
                <c:pt idx="31">
                  <c:v>261.74505101</c:v>
                </c:pt>
                <c:pt idx="32">
                  <c:v>260.57159999999863</c:v>
                </c:pt>
                <c:pt idx="33">
                  <c:v>259.59596780999965</c:v>
                </c:pt>
                <c:pt idx="34">
                  <c:v>258.84830575999899</c:v>
                </c:pt>
                <c:pt idx="35">
                  <c:v>258.36004700999996</c:v>
                </c:pt>
                <c:pt idx="36">
                  <c:v>258.16390655999965</c:v>
                </c:pt>
                <c:pt idx="37">
                  <c:v>258.29388124999963</c:v>
                </c:pt>
              </c:numCache>
            </c:numRef>
          </c:yVal>
        </c:ser>
        <c:ser>
          <c:idx val="3"/>
          <c:order val="3"/>
          <c:tx>
            <c:v>Negative cohort effects - skill loss</c:v>
          </c:tx>
          <c:spPr>
            <a:ln w="28575">
              <a:noFill/>
            </a:ln>
          </c:spPr>
          <c:marker>
            <c:symbol val="square"/>
            <c:size val="5"/>
            <c:spPr>
              <a:solidFill>
                <a:schemeClr val="tx2"/>
              </a:solidFill>
              <a:ln>
                <a:solidFill>
                  <a:schemeClr val="tx2"/>
                </a:solidFill>
              </a:ln>
            </c:spPr>
          </c:marker>
          <c:errBars>
            <c:errDir val="y"/>
            <c:errBarType val="minus"/>
            <c:errValType val="cust"/>
            <c:noEndCap val="1"/>
            <c:plus>
              <c:numRef>
                <c:f>'Australia 11-year'!$AA$161:$AA$172</c:f>
                <c:numCache>
                  <c:formatCode>General</c:formatCode>
                  <c:ptCount val="12"/>
                  <c:pt idx="0">
                    <c:v>-8.4926777600000012</c:v>
                  </c:pt>
                  <c:pt idx="1">
                    <c:v>-6.1280941100000605</c:v>
                  </c:pt>
                  <c:pt idx="2">
                    <c:v>-4.1919681599999876</c:v>
                  </c:pt>
                  <c:pt idx="3">
                    <c:v>-2.6378821100000187</c:v>
                  </c:pt>
                  <c:pt idx="4">
                    <c:v>-1.4215999999999474</c:v>
                  </c:pt>
                  <c:pt idx="5">
                    <c:v>-0.50106771000002936</c:v>
                  </c:pt>
                  <c:pt idx="6">
                    <c:v>0.16358703999998173</c:v>
                  </c:pt>
                  <c:pt idx="7">
                    <c:v>0.61005469000002865</c:v>
                  </c:pt>
                  <c:pt idx="8">
                    <c:v>0.87384383999994963</c:v>
                  </c:pt>
                  <c:pt idx="9">
                    <c:v>0.98828124999993983</c:v>
                  </c:pt>
                  <c:pt idx="10">
                    <c:v>0.98451183999998149</c:v>
                  </c:pt>
                  <c:pt idx="11">
                    <c:v>0.8914986899999916</c:v>
                  </c:pt>
                </c:numCache>
              </c:numRef>
            </c:plus>
            <c:minus>
              <c:numRef>
                <c:f>'Australia 11-year'!$AA$161:$AA$172</c:f>
                <c:numCache>
                  <c:formatCode>General</c:formatCode>
                  <c:ptCount val="12"/>
                  <c:pt idx="0">
                    <c:v>-8.4926777600000012</c:v>
                  </c:pt>
                  <c:pt idx="1">
                    <c:v>-6.1280941100000605</c:v>
                  </c:pt>
                  <c:pt idx="2">
                    <c:v>-4.1919681599999876</c:v>
                  </c:pt>
                  <c:pt idx="3">
                    <c:v>-2.6378821100000187</c:v>
                  </c:pt>
                  <c:pt idx="4">
                    <c:v>-1.4215999999999474</c:v>
                  </c:pt>
                  <c:pt idx="5">
                    <c:v>-0.50106771000002936</c:v>
                  </c:pt>
                  <c:pt idx="6">
                    <c:v>0.16358703999998173</c:v>
                  </c:pt>
                  <c:pt idx="7">
                    <c:v>0.61005469000002865</c:v>
                  </c:pt>
                  <c:pt idx="8">
                    <c:v>0.87384383999994963</c:v>
                  </c:pt>
                  <c:pt idx="9">
                    <c:v>0.98828124999993983</c:v>
                  </c:pt>
                  <c:pt idx="10">
                    <c:v>0.98451183999998149</c:v>
                  </c:pt>
                  <c:pt idx="11">
                    <c:v>0.8914986899999916</c:v>
                  </c:pt>
                </c:numCache>
              </c:numRef>
            </c:minus>
            <c:spPr>
              <a:ln w="139700">
                <a:solidFill>
                  <a:schemeClr val="tx2"/>
                </a:solidFill>
              </a:ln>
            </c:spPr>
          </c:errBars>
          <c:xVal>
            <c:numRef>
              <c:f>'Australia 11-year'!$T$161:$T$172</c:f>
              <c:numCache>
                <c:formatCode>General</c:formatCode>
                <c:ptCount val="12"/>
                <c:pt idx="0">
                  <c:v>16</c:v>
                </c:pt>
                <c:pt idx="1">
                  <c:v>17</c:v>
                </c:pt>
                <c:pt idx="2">
                  <c:v>18</c:v>
                </c:pt>
                <c:pt idx="3">
                  <c:v>19</c:v>
                </c:pt>
                <c:pt idx="4">
                  <c:v>20</c:v>
                </c:pt>
                <c:pt idx="5">
                  <c:v>21</c:v>
                </c:pt>
                <c:pt idx="6">
                  <c:v>22</c:v>
                </c:pt>
                <c:pt idx="7">
                  <c:v>23</c:v>
                </c:pt>
                <c:pt idx="8">
                  <c:v>24</c:v>
                </c:pt>
                <c:pt idx="9">
                  <c:v>25</c:v>
                </c:pt>
                <c:pt idx="10">
                  <c:v>26</c:v>
                </c:pt>
                <c:pt idx="11">
                  <c:v>27</c:v>
                </c:pt>
              </c:numCache>
            </c:numRef>
          </c:xVal>
          <c:yVal>
            <c:numRef>
              <c:f>'Australia 11-year'!$Z$161:$Z$172</c:f>
              <c:numCache>
                <c:formatCode>0.00</c:formatCode>
                <c:ptCount val="12"/>
                <c:pt idx="0">
                  <c:v>272.17720000000008</c:v>
                </c:pt>
                <c:pt idx="1">
                  <c:v>275.19596250000001</c:v>
                </c:pt>
                <c:pt idx="2">
                  <c:v>277.90020000000004</c:v>
                </c:pt>
                <c:pt idx="3">
                  <c:v>280.31136250000003</c:v>
                </c:pt>
                <c:pt idx="4">
                  <c:v>282.45000000000005</c:v>
                </c:pt>
                <c:pt idx="5">
                  <c:v>284.33576249999999</c:v>
                </c:pt>
                <c:pt idx="6">
                  <c:v>285.98740000000004</c:v>
                </c:pt>
                <c:pt idx="7">
                  <c:v>287.42276250000003</c:v>
                </c:pt>
                <c:pt idx="8">
                  <c:v>288.65879999999999</c:v>
                </c:pt>
                <c:pt idx="9">
                  <c:v>289.71156249999899</c:v>
                </c:pt>
                <c:pt idx="10">
                  <c:v>290.59619999999813</c:v>
                </c:pt>
                <c:pt idx="11">
                  <c:v>291.32696250000004</c:v>
                </c:pt>
              </c:numCache>
            </c:numRef>
          </c:yVal>
        </c:ser>
        <c:ser>
          <c:idx val="4"/>
          <c:order val="4"/>
          <c:tx>
            <c:v>Increase significant (p&lt;.05)</c:v>
          </c:tx>
          <c:spPr>
            <a:ln w="28575">
              <a:solidFill>
                <a:srgbClr val="7030A0"/>
              </a:solidFill>
            </a:ln>
          </c:spPr>
          <c:marker>
            <c:symbol val="square"/>
            <c:size val="10"/>
            <c:spPr>
              <a:solidFill>
                <a:srgbClr val="7030A0"/>
              </a:solidFill>
              <a:ln>
                <a:solidFill>
                  <a:srgbClr val="7030A0"/>
                </a:solidFill>
              </a:ln>
            </c:spPr>
          </c:marker>
          <c:errBars>
            <c:errDir val="y"/>
            <c:errBarType val="minus"/>
            <c:errValType val="fixedVal"/>
            <c:noEndCap val="1"/>
            <c:val val="400"/>
            <c:spPr>
              <a:ln w="114300">
                <a:solidFill>
                  <a:srgbClr val="7030A0">
                    <a:alpha val="79000"/>
                  </a:srgbClr>
                </a:solidFill>
              </a:ln>
            </c:spPr>
          </c:errBars>
          <c:xVal>
            <c:numRef>
              <c:f>'Australia 11-year'!$AP$4:$AP$53</c:f>
              <c:numCache>
                <c:formatCode>General</c:formatCode>
                <c:ptCount val="5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pt idx="49">
                  <c:v>65</c:v>
                </c:pt>
              </c:numCache>
            </c:numRef>
          </c:xVal>
          <c:yVal>
            <c:numRef>
              <c:f>'Australia 11-year'!$BI$4:$BI$53</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400</c:v>
                </c:pt>
                <c:pt idx="33">
                  <c:v>0</c:v>
                </c:pt>
                <c:pt idx="34">
                  <c:v>0</c:v>
                </c:pt>
                <c:pt idx="35">
                  <c:v>0</c:v>
                </c:pt>
                <c:pt idx="36">
                  <c:v>0</c:v>
                </c:pt>
                <c:pt idx="37">
                  <c:v>400</c:v>
                </c:pt>
                <c:pt idx="38">
                  <c:v>400</c:v>
                </c:pt>
                <c:pt idx="39">
                  <c:v>0</c:v>
                </c:pt>
                <c:pt idx="40">
                  <c:v>0</c:v>
                </c:pt>
                <c:pt idx="41">
                  <c:v>0</c:v>
                </c:pt>
                <c:pt idx="42">
                  <c:v>400</c:v>
                </c:pt>
                <c:pt idx="43">
                  <c:v>0</c:v>
                </c:pt>
                <c:pt idx="44">
                  <c:v>0</c:v>
                </c:pt>
                <c:pt idx="45">
                  <c:v>400</c:v>
                </c:pt>
                <c:pt idx="46">
                  <c:v>0</c:v>
                </c:pt>
                <c:pt idx="47">
                  <c:v>0</c:v>
                </c:pt>
                <c:pt idx="48">
                  <c:v>0</c:v>
                </c:pt>
                <c:pt idx="49">
                  <c:v>0</c:v>
                </c:pt>
              </c:numCache>
            </c:numRef>
          </c:yVal>
        </c:ser>
        <c:ser>
          <c:idx val="5"/>
          <c:order val="5"/>
          <c:tx>
            <c:v>Decrease significant (p&lt;.05)</c:v>
          </c:tx>
          <c:spPr>
            <a:ln w="28575">
              <a:solidFill>
                <a:srgbClr val="FF9933"/>
              </a:solidFill>
            </a:ln>
          </c:spPr>
          <c:marker>
            <c:symbol val="square"/>
            <c:size val="9"/>
            <c:spPr>
              <a:solidFill>
                <a:schemeClr val="tx2"/>
              </a:solidFill>
              <a:ln>
                <a:solidFill>
                  <a:srgbClr val="FF9933"/>
                </a:solidFill>
              </a:ln>
            </c:spPr>
          </c:marker>
          <c:errBars>
            <c:errDir val="y"/>
            <c:errBarType val="minus"/>
            <c:errValType val="fixedVal"/>
            <c:noEndCap val="1"/>
            <c:val val="450"/>
            <c:spPr>
              <a:ln w="107950" cmpd="sng">
                <a:solidFill>
                  <a:srgbClr val="FF9933">
                    <a:alpha val="80000"/>
                  </a:srgbClr>
                </a:solidFill>
              </a:ln>
            </c:spPr>
          </c:errBars>
          <c:xVal>
            <c:numRef>
              <c:f>'Australia 11-year'!$AP$4:$AP$53</c:f>
              <c:numCache>
                <c:formatCode>General</c:formatCode>
                <c:ptCount val="5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pt idx="49">
                  <c:v>65</c:v>
                </c:pt>
              </c:numCache>
            </c:numRef>
          </c:xVal>
          <c:yVal>
            <c:numRef>
              <c:f>'Australia 11-year'!$BJ$4:$BJ$53</c:f>
              <c:numCache>
                <c:formatCode>General</c:formatCode>
                <c:ptCount val="50"/>
                <c:pt idx="0">
                  <c:v>0</c:v>
                </c:pt>
                <c:pt idx="1">
                  <c:v>0</c:v>
                </c:pt>
                <c:pt idx="2">
                  <c:v>0</c:v>
                </c:pt>
                <c:pt idx="3">
                  <c:v>450</c:v>
                </c:pt>
                <c:pt idx="4">
                  <c:v>0</c:v>
                </c:pt>
                <c:pt idx="5">
                  <c:v>450</c:v>
                </c:pt>
                <c:pt idx="6">
                  <c:v>0</c:v>
                </c:pt>
                <c:pt idx="7">
                  <c:v>0</c:v>
                </c:pt>
                <c:pt idx="8">
                  <c:v>0</c:v>
                </c:pt>
                <c:pt idx="9">
                  <c:v>0</c:v>
                </c:pt>
                <c:pt idx="10">
                  <c:v>0</c:v>
                </c:pt>
                <c:pt idx="11">
                  <c:v>0</c:v>
                </c:pt>
                <c:pt idx="12">
                  <c:v>450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yVal>
        </c:ser>
        <c:axId val="153056768"/>
        <c:axId val="153058304"/>
      </c:scatterChart>
      <c:valAx>
        <c:axId val="153056768"/>
        <c:scaling>
          <c:orientation val="minMax"/>
          <c:max val="65"/>
          <c:min val="15"/>
        </c:scaling>
        <c:axPos val="b"/>
        <c:numFmt formatCode="General" sourceLinked="1"/>
        <c:tickLblPos val="nextTo"/>
        <c:txPr>
          <a:bodyPr rot="0" vert="horz"/>
          <a:lstStyle/>
          <a:p>
            <a:pPr>
              <a:defRPr sz="1600" b="1" i="0" u="none" strike="noStrike" baseline="0">
                <a:solidFill>
                  <a:schemeClr val="bg1"/>
                </a:solidFill>
                <a:latin typeface="Calibri"/>
                <a:ea typeface="Calibri"/>
                <a:cs typeface="Calibri"/>
              </a:defRPr>
            </a:pPr>
            <a:endParaRPr lang="en-US"/>
          </a:p>
        </c:txPr>
        <c:crossAx val="153058304"/>
        <c:crosses val="autoZero"/>
        <c:crossBetween val="midCat"/>
        <c:majorUnit val="5"/>
      </c:valAx>
      <c:valAx>
        <c:axId val="153058304"/>
        <c:scaling>
          <c:orientation val="minMax"/>
          <c:max val="310"/>
          <c:min val="210"/>
        </c:scaling>
        <c:axPos val="l"/>
        <c:majorGridlines>
          <c:spPr>
            <a:ln>
              <a:prstDash val="sysDot"/>
            </a:ln>
          </c:spPr>
        </c:majorGridlines>
        <c:numFmt formatCode="General" sourceLinked="1"/>
        <c:tickLblPos val="nextTo"/>
        <c:txPr>
          <a:bodyPr/>
          <a:lstStyle/>
          <a:p>
            <a:pPr>
              <a:defRPr sz="1200" b="1"/>
            </a:pPr>
            <a:endParaRPr lang="en-US"/>
          </a:p>
        </c:txPr>
        <c:crossAx val="153056768"/>
        <c:crosses val="autoZero"/>
        <c:crossBetween val="midCat"/>
        <c:majorUnit val="10"/>
      </c:valAx>
    </c:plotArea>
    <c:legend>
      <c:legendPos val="b"/>
      <c:legendEntry>
        <c:idx val="0"/>
        <c:delete val="1"/>
      </c:legendEntry>
      <c:legendEntry>
        <c:idx val="1"/>
        <c:delete val="1"/>
      </c:legendEntry>
      <c:layout>
        <c:manualLayout>
          <c:xMode val="edge"/>
          <c:yMode val="edge"/>
          <c:x val="0"/>
          <c:y val="0.86266135556585077"/>
          <c:w val="0.99482161060143026"/>
          <c:h val="0.13733864443415161"/>
        </c:manualLayout>
      </c:layout>
      <c:txPr>
        <a:bodyPr/>
        <a:lstStyle/>
        <a:p>
          <a:pPr>
            <a:defRPr sz="1400" b="1"/>
          </a:pPr>
          <a:endParaRPr lang="en-US"/>
        </a:p>
      </c:txPr>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4857837527095522E-2"/>
          <c:y val="6.9730107749689199E-2"/>
          <c:w val="0.78220130981451108"/>
          <c:h val="0.71574716811714323"/>
        </c:manualLayout>
      </c:layout>
      <c:scatterChart>
        <c:scatterStyle val="lineMarker"/>
        <c:ser>
          <c:idx val="0"/>
          <c:order val="0"/>
          <c:tx>
            <c:strRef>
              <c:f>'Australia 11-year'!$BQ$3</c:f>
              <c:strCache>
                <c:ptCount val="1"/>
                <c:pt idx="0">
                  <c:v>Average score in 1996</c:v>
                </c:pt>
              </c:strCache>
            </c:strRef>
          </c:tx>
          <c:spPr>
            <a:ln w="28575">
              <a:noFill/>
            </a:ln>
          </c:spPr>
          <c:marker>
            <c:symbol val="none"/>
          </c:marker>
          <c:trendline>
            <c:name>Trend score in 1996 (adults aged 16-55)</c:name>
            <c:spPr>
              <a:ln w="63500">
                <a:solidFill>
                  <a:schemeClr val="accent1"/>
                </a:solidFill>
              </a:ln>
              <a:effectLst/>
            </c:spPr>
            <c:trendlineType val="poly"/>
            <c:order val="4"/>
          </c:trendline>
          <c:xVal>
            <c:numRef>
              <c:f>'Australia 11-year'!$BP$14:$BP$53</c:f>
              <c:numCache>
                <c:formatCode>General</c:formatCode>
                <c:ptCount val="40"/>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pt idx="23">
                  <c:v>49</c:v>
                </c:pt>
                <c:pt idx="24">
                  <c:v>50</c:v>
                </c:pt>
                <c:pt idx="25">
                  <c:v>51</c:v>
                </c:pt>
                <c:pt idx="26">
                  <c:v>52</c:v>
                </c:pt>
                <c:pt idx="27">
                  <c:v>53</c:v>
                </c:pt>
                <c:pt idx="28">
                  <c:v>54</c:v>
                </c:pt>
                <c:pt idx="29">
                  <c:v>55</c:v>
                </c:pt>
                <c:pt idx="30">
                  <c:v>56</c:v>
                </c:pt>
                <c:pt idx="31">
                  <c:v>57</c:v>
                </c:pt>
                <c:pt idx="32">
                  <c:v>58</c:v>
                </c:pt>
                <c:pt idx="33">
                  <c:v>59</c:v>
                </c:pt>
                <c:pt idx="34">
                  <c:v>60</c:v>
                </c:pt>
                <c:pt idx="35">
                  <c:v>61</c:v>
                </c:pt>
                <c:pt idx="36">
                  <c:v>62</c:v>
                </c:pt>
                <c:pt idx="37">
                  <c:v>63</c:v>
                </c:pt>
                <c:pt idx="38">
                  <c:v>64</c:v>
                </c:pt>
                <c:pt idx="39">
                  <c:v>65</c:v>
                </c:pt>
              </c:numCache>
            </c:numRef>
          </c:xVal>
          <c:yVal>
            <c:numRef>
              <c:f>'Australia 11-year'!$BQ$14:$BQ$53</c:f>
              <c:numCache>
                <c:formatCode>0.0</c:formatCode>
                <c:ptCount val="40"/>
                <c:pt idx="0">
                  <c:v>276.89999999999969</c:v>
                </c:pt>
                <c:pt idx="1">
                  <c:v>273</c:v>
                </c:pt>
                <c:pt idx="2">
                  <c:v>277.8</c:v>
                </c:pt>
                <c:pt idx="3">
                  <c:v>292</c:v>
                </c:pt>
                <c:pt idx="4">
                  <c:v>288.7</c:v>
                </c:pt>
                <c:pt idx="5">
                  <c:v>299.10000000000002</c:v>
                </c:pt>
                <c:pt idx="6">
                  <c:v>283.2</c:v>
                </c:pt>
                <c:pt idx="7">
                  <c:v>283.8</c:v>
                </c:pt>
                <c:pt idx="8">
                  <c:v>293.39999999999969</c:v>
                </c:pt>
                <c:pt idx="9">
                  <c:v>293.89999999999969</c:v>
                </c:pt>
                <c:pt idx="10">
                  <c:v>291.5</c:v>
                </c:pt>
                <c:pt idx="11">
                  <c:v>288.60000000000002</c:v>
                </c:pt>
                <c:pt idx="12">
                  <c:v>293.5</c:v>
                </c:pt>
                <c:pt idx="13">
                  <c:v>292.60000000000002</c:v>
                </c:pt>
                <c:pt idx="14">
                  <c:v>285</c:v>
                </c:pt>
                <c:pt idx="15">
                  <c:v>287.60000000000002</c:v>
                </c:pt>
                <c:pt idx="16">
                  <c:v>283.89999999999969</c:v>
                </c:pt>
                <c:pt idx="17">
                  <c:v>294</c:v>
                </c:pt>
                <c:pt idx="18">
                  <c:v>288.39999999999969</c:v>
                </c:pt>
                <c:pt idx="19">
                  <c:v>291.5</c:v>
                </c:pt>
                <c:pt idx="20">
                  <c:v>299.60000000000002</c:v>
                </c:pt>
                <c:pt idx="21">
                  <c:v>287.39999999999969</c:v>
                </c:pt>
                <c:pt idx="22">
                  <c:v>295.89999999999969</c:v>
                </c:pt>
                <c:pt idx="23">
                  <c:v>287.3</c:v>
                </c:pt>
                <c:pt idx="24">
                  <c:v>298.39999999999969</c:v>
                </c:pt>
                <c:pt idx="25">
                  <c:v>294</c:v>
                </c:pt>
                <c:pt idx="26">
                  <c:v>289</c:v>
                </c:pt>
                <c:pt idx="27">
                  <c:v>286.7</c:v>
                </c:pt>
                <c:pt idx="28">
                  <c:v>299.60000000000002</c:v>
                </c:pt>
                <c:pt idx="29">
                  <c:v>292.39999999999969</c:v>
                </c:pt>
                <c:pt idx="30">
                  <c:v>286.5</c:v>
                </c:pt>
                <c:pt idx="31">
                  <c:v>279.39999999999969</c:v>
                </c:pt>
                <c:pt idx="32">
                  <c:v>276.7</c:v>
                </c:pt>
                <c:pt idx="33">
                  <c:v>285.89999999999969</c:v>
                </c:pt>
                <c:pt idx="34">
                  <c:v>273.39999999999969</c:v>
                </c:pt>
                <c:pt idx="35">
                  <c:v>283.3</c:v>
                </c:pt>
                <c:pt idx="36">
                  <c:v>276.2</c:v>
                </c:pt>
                <c:pt idx="37">
                  <c:v>268.3</c:v>
                </c:pt>
                <c:pt idx="38">
                  <c:v>267.5</c:v>
                </c:pt>
                <c:pt idx="39">
                  <c:v>280.3</c:v>
                </c:pt>
              </c:numCache>
            </c:numRef>
          </c:yVal>
        </c:ser>
        <c:ser>
          <c:idx val="1"/>
          <c:order val="1"/>
          <c:tx>
            <c:strRef>
              <c:f>'Australia 11-year'!$BR$3</c:f>
              <c:strCache>
                <c:ptCount val="1"/>
                <c:pt idx="0">
                  <c:v>Average score in 2006</c:v>
                </c:pt>
              </c:strCache>
            </c:strRef>
          </c:tx>
          <c:spPr>
            <a:ln w="28575">
              <a:noFill/>
            </a:ln>
          </c:spPr>
          <c:marker>
            <c:symbol val="none"/>
          </c:marker>
          <c:trendline>
            <c:name>Trend score in 2006 (adults aged 26-65)</c:name>
            <c:spPr>
              <a:ln w="63500">
                <a:solidFill>
                  <a:srgbClr val="FF0000"/>
                </a:solidFill>
                <a:prstDash val="sysDash"/>
              </a:ln>
            </c:spPr>
            <c:trendlineType val="poly"/>
            <c:order val="4"/>
          </c:trendline>
          <c:xVal>
            <c:numRef>
              <c:f>'Australia 11-year'!$BP$4:$BP$53</c:f>
              <c:numCache>
                <c:formatCode>General</c:formatCode>
                <c:ptCount val="5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pt idx="49">
                  <c:v>65</c:v>
                </c:pt>
              </c:numCache>
            </c:numRef>
          </c:xVal>
          <c:yVal>
            <c:numRef>
              <c:f>'Australia 11-year'!$BR$4:$BR$53</c:f>
              <c:numCache>
                <c:formatCode>General</c:formatCode>
                <c:ptCount val="50"/>
                <c:pt idx="0">
                  <c:v>270.27</c:v>
                </c:pt>
                <c:pt idx="1">
                  <c:v>276.52</c:v>
                </c:pt>
                <c:pt idx="2">
                  <c:v>277.02</c:v>
                </c:pt>
                <c:pt idx="3">
                  <c:v>270.31</c:v>
                </c:pt>
                <c:pt idx="4">
                  <c:v>290.81</c:v>
                </c:pt>
                <c:pt idx="5">
                  <c:v>280.81</c:v>
                </c:pt>
                <c:pt idx="6">
                  <c:v>287.13</c:v>
                </c:pt>
                <c:pt idx="7">
                  <c:v>296.24</c:v>
                </c:pt>
                <c:pt idx="8">
                  <c:v>290.22999999999894</c:v>
                </c:pt>
                <c:pt idx="9">
                  <c:v>300.8</c:v>
                </c:pt>
                <c:pt idx="10">
                  <c:v>288.63</c:v>
                </c:pt>
                <c:pt idx="11">
                  <c:v>287.95</c:v>
                </c:pt>
                <c:pt idx="12">
                  <c:v>281.83999999999969</c:v>
                </c:pt>
                <c:pt idx="13">
                  <c:v>282.47999999999894</c:v>
                </c:pt>
                <c:pt idx="14">
                  <c:v>293.68</c:v>
                </c:pt>
                <c:pt idx="15">
                  <c:v>293.60000000000002</c:v>
                </c:pt>
                <c:pt idx="16">
                  <c:v>291.10000000000002</c:v>
                </c:pt>
                <c:pt idx="17">
                  <c:v>295.77</c:v>
                </c:pt>
                <c:pt idx="18">
                  <c:v>292.92999999999893</c:v>
                </c:pt>
                <c:pt idx="19">
                  <c:v>294.27999999999969</c:v>
                </c:pt>
                <c:pt idx="20">
                  <c:v>289.81</c:v>
                </c:pt>
                <c:pt idx="21">
                  <c:v>290.11</c:v>
                </c:pt>
                <c:pt idx="22">
                  <c:v>288.8</c:v>
                </c:pt>
                <c:pt idx="23">
                  <c:v>294.97999999999894</c:v>
                </c:pt>
                <c:pt idx="24">
                  <c:v>287.20999999999964</c:v>
                </c:pt>
                <c:pt idx="25">
                  <c:v>291.8</c:v>
                </c:pt>
                <c:pt idx="26">
                  <c:v>292.55</c:v>
                </c:pt>
                <c:pt idx="27">
                  <c:v>289.51</c:v>
                </c:pt>
                <c:pt idx="28">
                  <c:v>288.69</c:v>
                </c:pt>
                <c:pt idx="29">
                  <c:v>289.82</c:v>
                </c:pt>
                <c:pt idx="30">
                  <c:v>286.16000000000008</c:v>
                </c:pt>
                <c:pt idx="31">
                  <c:v>283.02999999999969</c:v>
                </c:pt>
                <c:pt idx="32">
                  <c:v>292</c:v>
                </c:pt>
                <c:pt idx="33">
                  <c:v>285.83999999999969</c:v>
                </c:pt>
                <c:pt idx="34">
                  <c:v>282.20999999999964</c:v>
                </c:pt>
                <c:pt idx="35">
                  <c:v>283.39999999999969</c:v>
                </c:pt>
                <c:pt idx="36">
                  <c:v>279.33999999999969</c:v>
                </c:pt>
                <c:pt idx="37">
                  <c:v>283.28999999999894</c:v>
                </c:pt>
                <c:pt idx="38">
                  <c:v>289.92999999999893</c:v>
                </c:pt>
                <c:pt idx="39">
                  <c:v>280.87</c:v>
                </c:pt>
                <c:pt idx="40">
                  <c:v>256.14999999999998</c:v>
                </c:pt>
                <c:pt idx="41">
                  <c:v>274.94</c:v>
                </c:pt>
                <c:pt idx="42">
                  <c:v>283.77999999999969</c:v>
                </c:pt>
                <c:pt idx="43">
                  <c:v>269.39</c:v>
                </c:pt>
                <c:pt idx="44">
                  <c:v>258.47999999999894</c:v>
                </c:pt>
                <c:pt idx="45">
                  <c:v>272.08999999999969</c:v>
                </c:pt>
                <c:pt idx="46">
                  <c:v>261.28999999999894</c:v>
                </c:pt>
                <c:pt idx="47">
                  <c:v>258.31</c:v>
                </c:pt>
                <c:pt idx="48">
                  <c:v>251.98000000000027</c:v>
                </c:pt>
                <c:pt idx="49">
                  <c:v>262.64000000000038</c:v>
                </c:pt>
              </c:numCache>
            </c:numRef>
          </c:yVal>
        </c:ser>
        <c:ser>
          <c:idx val="2"/>
          <c:order val="2"/>
          <c:tx>
            <c:v>Negative ageing effects - skill loss</c:v>
          </c:tx>
          <c:spPr>
            <a:ln w="28575">
              <a:noFill/>
            </a:ln>
          </c:spPr>
          <c:marker>
            <c:symbol val="square"/>
            <c:size val="5"/>
            <c:spPr>
              <a:solidFill>
                <a:schemeClr val="tx2"/>
              </a:solidFill>
              <a:ln>
                <a:solidFill>
                  <a:schemeClr val="tx2"/>
                </a:solidFill>
              </a:ln>
            </c:spPr>
          </c:marker>
          <c:errBars>
            <c:errDir val="y"/>
            <c:errBarType val="plus"/>
            <c:errValType val="cust"/>
            <c:noEndCap val="1"/>
            <c:plus>
              <c:numRef>
                <c:f>'Australia 11-year'!$AM$184:$AM$210</c:f>
                <c:numCache>
                  <c:formatCode>General</c:formatCode>
                  <c:ptCount val="27"/>
                  <c:pt idx="0">
                    <c:v>-0.27664222999993632</c:v>
                  </c:pt>
                  <c:pt idx="1">
                    <c:v>-0.8689999999999739</c:v>
                  </c:pt>
                  <c:pt idx="2">
                    <c:v>-1.4438918299999228</c:v>
                  </c:pt>
                  <c:pt idx="3">
                    <c:v>-2.0067348799998399</c:v>
                  </c:pt>
                  <c:pt idx="4">
                    <c:v>-2.5624430299996432</c:v>
                  </c:pt>
                  <c:pt idx="5">
                    <c:v>-3.1154268800000287</c:v>
                  </c:pt>
                  <c:pt idx="6">
                    <c:v>-3.6695937500001703</c:v>
                  </c:pt>
                  <c:pt idx="7">
                    <c:v>-4.2283476800002404</c:v>
                  </c:pt>
                  <c:pt idx="8">
                    <c:v>-4.7945894300004746</c:v>
                  </c:pt>
                  <c:pt idx="9">
                    <c:v>-5.3707164799998282</c:v>
                  </c:pt>
                  <c:pt idx="10">
                    <c:v>-5.9586230299999574</c:v>
                  </c:pt>
                  <c:pt idx="11">
                    <c:v>-6.5596999999997534</c:v>
                  </c:pt>
                  <c:pt idx="12">
                    <c:v>-7.1748350299999668</c:v>
                  </c:pt>
                  <c:pt idx="13">
                    <c:v>-7.8044124800001704</c:v>
                  </c:pt>
                  <c:pt idx="14">
                    <c:v>-8.4483134299996454</c:v>
                  </c:pt>
                  <c:pt idx="15">
                    <c:v>-9.1059156799995549</c:v>
                  </c:pt>
                  <c:pt idx="16">
                    <c:v>-9.7760937499999176</c:v>
                  </c:pt>
                  <c:pt idx="17">
                    <c:v>-10.457218879999974</c:v>
                  </c:pt>
                  <c:pt idx="18">
                    <c:v>-11.147159029999719</c:v>
                  </c:pt>
                  <c:pt idx="19">
                    <c:v>-11.843278880000241</c:v>
                  </c:pt>
                  <c:pt idx="20">
                    <c:v>-12.542439829999461</c:v>
                  </c:pt>
                  <c:pt idx="21">
                    <c:v>-13.240999999999469</c:v>
                  </c:pt>
                  <c:pt idx="22">
                    <c:v>-13.934814230000086</c:v>
                  </c:pt>
                  <c:pt idx="23">
                    <c:v>-14.61923407999971</c:v>
                  </c:pt>
                  <c:pt idx="24">
                    <c:v>-15.289107830000226</c:v>
                  </c:pt>
                  <c:pt idx="25">
                    <c:v>-15.938780479999934</c:v>
                  </c:pt>
                  <c:pt idx="26">
                    <c:v>-16.562093750000312</c:v>
                  </c:pt>
                </c:numCache>
              </c:numRef>
            </c:plus>
            <c:minus>
              <c:numRef>
                <c:f>'Australia 11-year'!$AM$184:$AM$210</c:f>
                <c:numCache>
                  <c:formatCode>General</c:formatCode>
                  <c:ptCount val="27"/>
                  <c:pt idx="0">
                    <c:v>-0.27664222999993632</c:v>
                  </c:pt>
                  <c:pt idx="1">
                    <c:v>-0.8689999999999739</c:v>
                  </c:pt>
                  <c:pt idx="2">
                    <c:v>-1.4438918299999228</c:v>
                  </c:pt>
                  <c:pt idx="3">
                    <c:v>-2.0067348799998399</c:v>
                  </c:pt>
                  <c:pt idx="4">
                    <c:v>-2.5624430299996432</c:v>
                  </c:pt>
                  <c:pt idx="5">
                    <c:v>-3.1154268800000287</c:v>
                  </c:pt>
                  <c:pt idx="6">
                    <c:v>-3.6695937500001703</c:v>
                  </c:pt>
                  <c:pt idx="7">
                    <c:v>-4.2283476800002404</c:v>
                  </c:pt>
                  <c:pt idx="8">
                    <c:v>-4.7945894300004746</c:v>
                  </c:pt>
                  <c:pt idx="9">
                    <c:v>-5.3707164799998282</c:v>
                  </c:pt>
                  <c:pt idx="10">
                    <c:v>-5.9586230299999574</c:v>
                  </c:pt>
                  <c:pt idx="11">
                    <c:v>-6.5596999999997534</c:v>
                  </c:pt>
                  <c:pt idx="12">
                    <c:v>-7.1748350299999668</c:v>
                  </c:pt>
                  <c:pt idx="13">
                    <c:v>-7.8044124800001704</c:v>
                  </c:pt>
                  <c:pt idx="14">
                    <c:v>-8.4483134299996454</c:v>
                  </c:pt>
                  <c:pt idx="15">
                    <c:v>-9.1059156799995549</c:v>
                  </c:pt>
                  <c:pt idx="16">
                    <c:v>-9.7760937499999176</c:v>
                  </c:pt>
                  <c:pt idx="17">
                    <c:v>-10.457218879999974</c:v>
                  </c:pt>
                  <c:pt idx="18">
                    <c:v>-11.147159029999719</c:v>
                  </c:pt>
                  <c:pt idx="19">
                    <c:v>-11.843278880000241</c:v>
                  </c:pt>
                  <c:pt idx="20">
                    <c:v>-12.542439829999461</c:v>
                  </c:pt>
                  <c:pt idx="21">
                    <c:v>-13.240999999999469</c:v>
                  </c:pt>
                  <c:pt idx="22">
                    <c:v>-13.934814230000086</c:v>
                  </c:pt>
                  <c:pt idx="23">
                    <c:v>-14.61923407999971</c:v>
                  </c:pt>
                  <c:pt idx="24">
                    <c:v>-15.289107830000226</c:v>
                  </c:pt>
                  <c:pt idx="25">
                    <c:v>-15.938780479999934</c:v>
                  </c:pt>
                  <c:pt idx="26">
                    <c:v>-16.562093750000312</c:v>
                  </c:pt>
                </c:numCache>
              </c:numRef>
            </c:minus>
            <c:spPr>
              <a:ln w="139700">
                <a:solidFill>
                  <a:schemeClr val="tx2"/>
                </a:solidFill>
              </a:ln>
            </c:spPr>
          </c:errBars>
          <c:xVal>
            <c:numRef>
              <c:f>'Australia 11-year'!$AF$184:$AF$210</c:f>
              <c:numCache>
                <c:formatCode>General</c:formatCode>
                <c:ptCount val="27"/>
                <c:pt idx="0">
                  <c:v>39</c:v>
                </c:pt>
                <c:pt idx="1">
                  <c:v>40</c:v>
                </c:pt>
                <c:pt idx="2">
                  <c:v>41</c:v>
                </c:pt>
                <c:pt idx="3">
                  <c:v>42</c:v>
                </c:pt>
                <c:pt idx="4">
                  <c:v>43</c:v>
                </c:pt>
                <c:pt idx="5">
                  <c:v>44</c:v>
                </c:pt>
                <c:pt idx="6">
                  <c:v>45</c:v>
                </c:pt>
                <c:pt idx="7">
                  <c:v>46</c:v>
                </c:pt>
                <c:pt idx="8">
                  <c:v>47</c:v>
                </c:pt>
                <c:pt idx="9">
                  <c:v>48</c:v>
                </c:pt>
                <c:pt idx="10">
                  <c:v>49</c:v>
                </c:pt>
                <c:pt idx="11">
                  <c:v>50</c:v>
                </c:pt>
                <c:pt idx="12">
                  <c:v>51</c:v>
                </c:pt>
                <c:pt idx="13">
                  <c:v>52</c:v>
                </c:pt>
                <c:pt idx="14">
                  <c:v>53</c:v>
                </c:pt>
                <c:pt idx="15">
                  <c:v>54</c:v>
                </c:pt>
                <c:pt idx="16">
                  <c:v>55</c:v>
                </c:pt>
                <c:pt idx="17">
                  <c:v>56</c:v>
                </c:pt>
                <c:pt idx="18">
                  <c:v>57</c:v>
                </c:pt>
                <c:pt idx="19">
                  <c:v>58</c:v>
                </c:pt>
                <c:pt idx="20">
                  <c:v>59</c:v>
                </c:pt>
                <c:pt idx="21">
                  <c:v>60</c:v>
                </c:pt>
                <c:pt idx="22">
                  <c:v>61</c:v>
                </c:pt>
                <c:pt idx="23">
                  <c:v>62</c:v>
                </c:pt>
                <c:pt idx="24">
                  <c:v>63</c:v>
                </c:pt>
                <c:pt idx="25">
                  <c:v>64</c:v>
                </c:pt>
                <c:pt idx="26">
                  <c:v>65</c:v>
                </c:pt>
              </c:numCache>
            </c:numRef>
          </c:xVal>
          <c:yVal>
            <c:numRef>
              <c:f>'Australia 11-year'!$AP$184:$AP$210</c:f>
              <c:numCache>
                <c:formatCode>0.00</c:formatCode>
                <c:ptCount val="27"/>
                <c:pt idx="0">
                  <c:v>292.12079503999996</c:v>
                </c:pt>
                <c:pt idx="1">
                  <c:v>292.30860000000018</c:v>
                </c:pt>
                <c:pt idx="2">
                  <c:v>292.42833583999857</c:v>
                </c:pt>
                <c:pt idx="3">
                  <c:v>292.48608223999969</c:v>
                </c:pt>
                <c:pt idx="4">
                  <c:v>292.48651343999785</c:v>
                </c:pt>
                <c:pt idx="5">
                  <c:v>292.43289823999999</c:v>
                </c:pt>
                <c:pt idx="6">
                  <c:v>292.32710000000014</c:v>
                </c:pt>
                <c:pt idx="7">
                  <c:v>292.16957664000034</c:v>
                </c:pt>
                <c:pt idx="8">
                  <c:v>291.95938064000046</c:v>
                </c:pt>
                <c:pt idx="9">
                  <c:v>291.69415903999965</c:v>
                </c:pt>
                <c:pt idx="10">
                  <c:v>291.37015343999963</c:v>
                </c:pt>
                <c:pt idx="11">
                  <c:v>290.98219999999827</c:v>
                </c:pt>
                <c:pt idx="12">
                  <c:v>290.52372943999899</c:v>
                </c:pt>
                <c:pt idx="13">
                  <c:v>289.98676703999899</c:v>
                </c:pt>
                <c:pt idx="14">
                  <c:v>289.36193263999979</c:v>
                </c:pt>
                <c:pt idx="15">
                  <c:v>288.63844063999971</c:v>
                </c:pt>
                <c:pt idx="16">
                  <c:v>287.80409999999966</c:v>
                </c:pt>
                <c:pt idx="17">
                  <c:v>286.84531423999999</c:v>
                </c:pt>
                <c:pt idx="18">
                  <c:v>285.74708143999982</c:v>
                </c:pt>
                <c:pt idx="19">
                  <c:v>284.49299423999969</c:v>
                </c:pt>
                <c:pt idx="20">
                  <c:v>283.06523983999966</c:v>
                </c:pt>
                <c:pt idx="21">
                  <c:v>281.44459999999964</c:v>
                </c:pt>
                <c:pt idx="22">
                  <c:v>279.61045104000044</c:v>
                </c:pt>
                <c:pt idx="23">
                  <c:v>277.54076383999978</c:v>
                </c:pt>
                <c:pt idx="24">
                  <c:v>275.21210383999994</c:v>
                </c:pt>
                <c:pt idx="25">
                  <c:v>272.59963103999996</c:v>
                </c:pt>
                <c:pt idx="26">
                  <c:v>269.67710000000005</c:v>
                </c:pt>
              </c:numCache>
            </c:numRef>
          </c:yVal>
        </c:ser>
        <c:ser>
          <c:idx val="3"/>
          <c:order val="3"/>
          <c:tx>
            <c:v>Positive ageing effects - skill gain</c:v>
          </c:tx>
          <c:spPr>
            <a:ln w="28575">
              <a:noFill/>
            </a:ln>
          </c:spPr>
          <c:marker>
            <c:symbol val="square"/>
            <c:size val="5"/>
            <c:spPr>
              <a:solidFill>
                <a:srgbClr val="7030A0"/>
              </a:solidFill>
              <a:ln>
                <a:solidFill>
                  <a:srgbClr val="7030A0"/>
                </a:solidFill>
              </a:ln>
            </c:spPr>
          </c:marker>
          <c:errBars>
            <c:errDir val="y"/>
            <c:errBarType val="minus"/>
            <c:errValType val="cust"/>
            <c:noEndCap val="1"/>
            <c:plus>
              <c:numRef>
                <c:f>'Australia 11-year'!$AM$171:$AM$183</c:f>
                <c:numCache>
                  <c:formatCode>General</c:formatCode>
                  <c:ptCount val="13"/>
                  <c:pt idx="0">
                    <c:v>12.394186719999988</c:v>
                  </c:pt>
                  <c:pt idx="1">
                    <c:v>10.852817770000172</c:v>
                  </c:pt>
                  <c:pt idx="2">
                    <c:v>9.4451363200000742</c:v>
                  </c:pt>
                  <c:pt idx="3">
                    <c:v>8.1591825700000857</c:v>
                  </c:pt>
                  <c:pt idx="4">
                    <c:v>6.9835000000001815</c:v>
                  </c:pt>
                  <c:pt idx="5">
                    <c:v>5.90713537000003</c:v>
                  </c:pt>
                  <c:pt idx="6">
                    <c:v>4.9196387200000444</c:v>
                  </c:pt>
                  <c:pt idx="7">
                    <c:v>4.011063369999988</c:v>
                  </c:pt>
                  <c:pt idx="8">
                    <c:v>3.1719659199998098</c:v>
                  </c:pt>
                  <c:pt idx="9">
                    <c:v>2.3934062499997708</c:v>
                  </c:pt>
                  <c:pt idx="10">
                    <c:v>1.6669475200000159</c:v>
                  </c:pt>
                  <c:pt idx="11">
                    <c:v>0.98465616999982086</c:v>
                  </c:pt>
                  <c:pt idx="12">
                    <c:v>0.3391019199999647</c:v>
                  </c:pt>
                </c:numCache>
              </c:numRef>
            </c:plus>
            <c:minus>
              <c:numRef>
                <c:f>'Australia 11-year'!$AM$171:$AM$183</c:f>
                <c:numCache>
                  <c:formatCode>General</c:formatCode>
                  <c:ptCount val="13"/>
                  <c:pt idx="0">
                    <c:v>12.394186719999988</c:v>
                  </c:pt>
                  <c:pt idx="1">
                    <c:v>10.852817770000172</c:v>
                  </c:pt>
                  <c:pt idx="2">
                    <c:v>9.4451363200000742</c:v>
                  </c:pt>
                  <c:pt idx="3">
                    <c:v>8.1591825700000857</c:v>
                  </c:pt>
                  <c:pt idx="4">
                    <c:v>6.9835000000001815</c:v>
                  </c:pt>
                  <c:pt idx="5">
                    <c:v>5.90713537000003</c:v>
                  </c:pt>
                  <c:pt idx="6">
                    <c:v>4.9196387200000444</c:v>
                  </c:pt>
                  <c:pt idx="7">
                    <c:v>4.011063369999988</c:v>
                  </c:pt>
                  <c:pt idx="8">
                    <c:v>3.1719659199998098</c:v>
                  </c:pt>
                  <c:pt idx="9">
                    <c:v>2.3934062499997708</c:v>
                  </c:pt>
                  <c:pt idx="10">
                    <c:v>1.6669475200000159</c:v>
                  </c:pt>
                  <c:pt idx="11">
                    <c:v>0.98465616999982086</c:v>
                  </c:pt>
                  <c:pt idx="12">
                    <c:v>0.3391019199999647</c:v>
                  </c:pt>
                </c:numCache>
              </c:numRef>
            </c:minus>
            <c:spPr>
              <a:ln w="136525">
                <a:solidFill>
                  <a:srgbClr val="7030A0"/>
                </a:solidFill>
              </a:ln>
            </c:spPr>
          </c:errBars>
          <c:xVal>
            <c:numRef>
              <c:f>'Australia 11-year'!$AF$171:$AF$183</c:f>
              <c:numCache>
                <c:formatCode>General</c:formatCode>
                <c:ptCount val="13"/>
                <c:pt idx="0">
                  <c:v>26</c:v>
                </c:pt>
                <c:pt idx="1">
                  <c:v>27</c:v>
                </c:pt>
                <c:pt idx="2">
                  <c:v>28</c:v>
                </c:pt>
                <c:pt idx="3">
                  <c:v>29</c:v>
                </c:pt>
                <c:pt idx="4">
                  <c:v>30</c:v>
                </c:pt>
                <c:pt idx="5">
                  <c:v>31</c:v>
                </c:pt>
                <c:pt idx="6">
                  <c:v>32</c:v>
                </c:pt>
                <c:pt idx="7">
                  <c:v>33</c:v>
                </c:pt>
                <c:pt idx="8">
                  <c:v>34</c:v>
                </c:pt>
                <c:pt idx="9">
                  <c:v>35</c:v>
                </c:pt>
                <c:pt idx="10">
                  <c:v>36</c:v>
                </c:pt>
                <c:pt idx="11">
                  <c:v>37</c:v>
                </c:pt>
                <c:pt idx="12">
                  <c:v>38</c:v>
                </c:pt>
              </c:numCache>
            </c:numRef>
          </c:xVal>
          <c:yVal>
            <c:numRef>
              <c:f>'Australia 11-year'!$AL$171:$AL$183</c:f>
              <c:numCache>
                <c:formatCode>0.00</c:formatCode>
                <c:ptCount val="13"/>
                <c:pt idx="0">
                  <c:v>290.55507216000001</c:v>
                </c:pt>
                <c:pt idx="1">
                  <c:v>291.27913280999923</c:v>
                </c:pt>
                <c:pt idx="2">
                  <c:v>291.86188096000001</c:v>
                </c:pt>
                <c:pt idx="3">
                  <c:v>292.31570721000003</c:v>
                </c:pt>
                <c:pt idx="4">
                  <c:v>292.6521000000003</c:v>
                </c:pt>
                <c:pt idx="5">
                  <c:v>292.88164561000002</c:v>
                </c:pt>
                <c:pt idx="6">
                  <c:v>293.01402816000007</c:v>
                </c:pt>
                <c:pt idx="7">
                  <c:v>293.05802961000006</c:v>
                </c:pt>
                <c:pt idx="8">
                  <c:v>293.02152975999815</c:v>
                </c:pt>
                <c:pt idx="9">
                  <c:v>292.91150624999784</c:v>
                </c:pt>
                <c:pt idx="10">
                  <c:v>292.7340345599988</c:v>
                </c:pt>
                <c:pt idx="11">
                  <c:v>292.49428800999999</c:v>
                </c:pt>
                <c:pt idx="12">
                  <c:v>292.19653775999814</c:v>
                </c:pt>
              </c:numCache>
            </c:numRef>
          </c:yVal>
        </c:ser>
        <c:ser>
          <c:idx val="4"/>
          <c:order val="4"/>
          <c:tx>
            <c:strRef>
              <c:f>'Australia 11-year'!$BV$3</c:f>
              <c:strCache>
                <c:ptCount val="1"/>
                <c:pt idx="0">
                  <c:v>Increase significant (p&lt;.05)</c:v>
                </c:pt>
              </c:strCache>
            </c:strRef>
          </c:tx>
          <c:spPr>
            <a:ln w="28575">
              <a:solidFill>
                <a:srgbClr val="7030A0"/>
              </a:solidFill>
            </a:ln>
          </c:spPr>
          <c:marker>
            <c:symbol val="square"/>
            <c:size val="10"/>
            <c:spPr>
              <a:solidFill>
                <a:srgbClr val="7030A0"/>
              </a:solidFill>
              <a:ln>
                <a:solidFill>
                  <a:srgbClr val="7030A0"/>
                </a:solidFill>
              </a:ln>
            </c:spPr>
          </c:marker>
          <c:errBars>
            <c:errDir val="y"/>
            <c:errBarType val="minus"/>
            <c:errValType val="fixedVal"/>
            <c:noEndCap val="1"/>
            <c:val val="400"/>
            <c:spPr>
              <a:ln w="127000">
                <a:solidFill>
                  <a:srgbClr val="7030A0">
                    <a:alpha val="79000"/>
                  </a:srgbClr>
                </a:solidFill>
              </a:ln>
            </c:spPr>
          </c:errBars>
          <c:xVal>
            <c:numRef>
              <c:f>'Australia 11-year'!$BP$14:$BP$53</c:f>
              <c:numCache>
                <c:formatCode>General</c:formatCode>
                <c:ptCount val="40"/>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pt idx="23">
                  <c:v>49</c:v>
                </c:pt>
                <c:pt idx="24">
                  <c:v>50</c:v>
                </c:pt>
                <c:pt idx="25">
                  <c:v>51</c:v>
                </c:pt>
                <c:pt idx="26">
                  <c:v>52</c:v>
                </c:pt>
                <c:pt idx="27">
                  <c:v>53</c:v>
                </c:pt>
                <c:pt idx="28">
                  <c:v>54</c:v>
                </c:pt>
                <c:pt idx="29">
                  <c:v>55</c:v>
                </c:pt>
                <c:pt idx="30">
                  <c:v>56</c:v>
                </c:pt>
                <c:pt idx="31">
                  <c:v>57</c:v>
                </c:pt>
                <c:pt idx="32">
                  <c:v>58</c:v>
                </c:pt>
                <c:pt idx="33">
                  <c:v>59</c:v>
                </c:pt>
                <c:pt idx="34">
                  <c:v>60</c:v>
                </c:pt>
                <c:pt idx="35">
                  <c:v>61</c:v>
                </c:pt>
                <c:pt idx="36">
                  <c:v>62</c:v>
                </c:pt>
                <c:pt idx="37">
                  <c:v>63</c:v>
                </c:pt>
                <c:pt idx="38">
                  <c:v>64</c:v>
                </c:pt>
                <c:pt idx="39">
                  <c:v>65</c:v>
                </c:pt>
              </c:numCache>
            </c:numRef>
          </c:xVal>
          <c:yVal>
            <c:numRef>
              <c:f>'Australia 11-year'!$BV$14:$BV$53</c:f>
              <c:numCache>
                <c:formatCode>General</c:formatCode>
                <c:ptCount val="40"/>
                <c:pt idx="0">
                  <c:v>400</c:v>
                </c:pt>
                <c:pt idx="1">
                  <c:v>400</c:v>
                </c:pt>
                <c:pt idx="2">
                  <c:v>0</c:v>
                </c:pt>
                <c:pt idx="3">
                  <c:v>0</c:v>
                </c:pt>
                <c:pt idx="4">
                  <c:v>0</c:v>
                </c:pt>
                <c:pt idx="5">
                  <c:v>0</c:v>
                </c:pt>
                <c:pt idx="6">
                  <c:v>0</c:v>
                </c:pt>
                <c:pt idx="7">
                  <c:v>400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er>
        <c:ser>
          <c:idx val="5"/>
          <c:order val="5"/>
          <c:tx>
            <c:strRef>
              <c:f>'Australia 11-year'!$BW$3</c:f>
              <c:strCache>
                <c:ptCount val="1"/>
                <c:pt idx="0">
                  <c:v>Decrease significant (p&lt;.05)</c:v>
                </c:pt>
              </c:strCache>
            </c:strRef>
          </c:tx>
          <c:spPr>
            <a:ln w="28575">
              <a:solidFill>
                <a:srgbClr val="FF9933"/>
              </a:solidFill>
            </a:ln>
          </c:spPr>
          <c:marker>
            <c:symbol val="square"/>
            <c:size val="10"/>
            <c:spPr>
              <a:solidFill>
                <a:schemeClr val="tx2"/>
              </a:solidFill>
              <a:ln>
                <a:solidFill>
                  <a:schemeClr val="tx2"/>
                </a:solidFill>
              </a:ln>
            </c:spPr>
          </c:marker>
          <c:errBars>
            <c:errDir val="y"/>
            <c:errBarType val="minus"/>
            <c:errValType val="fixedVal"/>
            <c:noEndCap val="1"/>
            <c:val val="450"/>
            <c:spPr>
              <a:ln w="127000">
                <a:solidFill>
                  <a:srgbClr val="F79646">
                    <a:alpha val="79000"/>
                  </a:srgbClr>
                </a:solidFill>
              </a:ln>
            </c:spPr>
          </c:errBars>
          <c:xVal>
            <c:numRef>
              <c:f>'Australia 11-year'!$BP$14:$BP$53</c:f>
              <c:numCache>
                <c:formatCode>General</c:formatCode>
                <c:ptCount val="40"/>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pt idx="23">
                  <c:v>49</c:v>
                </c:pt>
                <c:pt idx="24">
                  <c:v>50</c:v>
                </c:pt>
                <c:pt idx="25">
                  <c:v>51</c:v>
                </c:pt>
                <c:pt idx="26">
                  <c:v>52</c:v>
                </c:pt>
                <c:pt idx="27">
                  <c:v>53</c:v>
                </c:pt>
                <c:pt idx="28">
                  <c:v>54</c:v>
                </c:pt>
                <c:pt idx="29">
                  <c:v>55</c:v>
                </c:pt>
                <c:pt idx="30">
                  <c:v>56</c:v>
                </c:pt>
                <c:pt idx="31">
                  <c:v>57</c:v>
                </c:pt>
                <c:pt idx="32">
                  <c:v>58</c:v>
                </c:pt>
                <c:pt idx="33">
                  <c:v>59</c:v>
                </c:pt>
                <c:pt idx="34">
                  <c:v>60</c:v>
                </c:pt>
                <c:pt idx="35">
                  <c:v>61</c:v>
                </c:pt>
                <c:pt idx="36">
                  <c:v>62</c:v>
                </c:pt>
                <c:pt idx="37">
                  <c:v>63</c:v>
                </c:pt>
                <c:pt idx="38">
                  <c:v>64</c:v>
                </c:pt>
                <c:pt idx="39">
                  <c:v>65</c:v>
                </c:pt>
              </c:numCache>
            </c:numRef>
          </c:xVal>
          <c:yVal>
            <c:numRef>
              <c:f>'Australia 11-year'!$BW$14:$BW$53</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450</c:v>
                </c:pt>
                <c:pt idx="21">
                  <c:v>0</c:v>
                </c:pt>
                <c:pt idx="22">
                  <c:v>0</c:v>
                </c:pt>
                <c:pt idx="23">
                  <c:v>0</c:v>
                </c:pt>
                <c:pt idx="24">
                  <c:v>450</c:v>
                </c:pt>
                <c:pt idx="25">
                  <c:v>0</c:v>
                </c:pt>
                <c:pt idx="26">
                  <c:v>0</c:v>
                </c:pt>
                <c:pt idx="27">
                  <c:v>0</c:v>
                </c:pt>
                <c:pt idx="28">
                  <c:v>0</c:v>
                </c:pt>
                <c:pt idx="29">
                  <c:v>450</c:v>
                </c:pt>
                <c:pt idx="30">
                  <c:v>450</c:v>
                </c:pt>
                <c:pt idx="31">
                  <c:v>0</c:v>
                </c:pt>
                <c:pt idx="32">
                  <c:v>0</c:v>
                </c:pt>
                <c:pt idx="33">
                  <c:v>450</c:v>
                </c:pt>
                <c:pt idx="34">
                  <c:v>450</c:v>
                </c:pt>
                <c:pt idx="35">
                  <c:v>0</c:v>
                </c:pt>
                <c:pt idx="36">
                  <c:v>450</c:v>
                </c:pt>
                <c:pt idx="37">
                  <c:v>0</c:v>
                </c:pt>
                <c:pt idx="38">
                  <c:v>0</c:v>
                </c:pt>
                <c:pt idx="39">
                  <c:v>450</c:v>
                </c:pt>
              </c:numCache>
            </c:numRef>
          </c:yVal>
        </c:ser>
        <c:axId val="153127936"/>
        <c:axId val="153146112"/>
      </c:scatterChart>
      <c:valAx>
        <c:axId val="153127936"/>
        <c:scaling>
          <c:orientation val="minMax"/>
          <c:max val="65"/>
          <c:min val="15"/>
        </c:scaling>
        <c:axPos val="b"/>
        <c:numFmt formatCode="General" sourceLinked="1"/>
        <c:majorTickMark val="cross"/>
        <c:tickLblPos val="low"/>
        <c:txPr>
          <a:bodyPr rot="0" vert="horz"/>
          <a:lstStyle/>
          <a:p>
            <a:pPr>
              <a:defRPr sz="1400" b="1" i="0" u="none" strike="noStrike" baseline="0">
                <a:solidFill>
                  <a:schemeClr val="bg1"/>
                </a:solidFill>
                <a:latin typeface="Calibri"/>
                <a:ea typeface="Calibri"/>
                <a:cs typeface="Calibri"/>
              </a:defRPr>
            </a:pPr>
            <a:endParaRPr lang="en-US"/>
          </a:p>
        </c:txPr>
        <c:crossAx val="153146112"/>
        <c:crosses val="autoZero"/>
        <c:crossBetween val="midCat"/>
        <c:majorUnit val="5"/>
      </c:valAx>
      <c:valAx>
        <c:axId val="153146112"/>
        <c:scaling>
          <c:orientation val="minMax"/>
          <c:max val="310"/>
          <c:min val="210"/>
        </c:scaling>
        <c:axPos val="l"/>
        <c:majorGridlines>
          <c:spPr>
            <a:ln>
              <a:prstDash val="sysDot"/>
            </a:ln>
          </c:spPr>
        </c:majorGridlines>
        <c:numFmt formatCode="General" sourceLinked="0"/>
        <c:tickLblPos val="nextTo"/>
        <c:txPr>
          <a:bodyPr/>
          <a:lstStyle/>
          <a:p>
            <a:pPr>
              <a:defRPr sz="1400" b="1"/>
            </a:pPr>
            <a:endParaRPr lang="en-US"/>
          </a:p>
        </c:txPr>
        <c:crossAx val="153127936"/>
        <c:crosses val="autoZero"/>
        <c:crossBetween val="midCat"/>
        <c:majorUnit val="10"/>
      </c:valAx>
      <c:spPr>
        <a:noFill/>
        <a:ln w="25400">
          <a:noFill/>
        </a:ln>
      </c:spPr>
    </c:plotArea>
    <c:legend>
      <c:legendPos val="b"/>
      <c:legendEntry>
        <c:idx val="0"/>
        <c:delete val="1"/>
      </c:legendEntry>
      <c:legendEntry>
        <c:idx val="1"/>
        <c:delete val="1"/>
      </c:legendEntry>
      <c:layout>
        <c:manualLayout>
          <c:xMode val="edge"/>
          <c:yMode val="edge"/>
          <c:x val="0"/>
          <c:y val="0.85625290942405752"/>
          <c:w val="0.99686034658511724"/>
          <c:h val="0.14374709057594351"/>
        </c:manualLayout>
      </c:layout>
      <c:txPr>
        <a:bodyPr/>
        <a:lstStyle/>
        <a:p>
          <a:pPr>
            <a:defRPr sz="1400" b="1"/>
          </a:pPr>
          <a:endParaRPr lang="en-US"/>
        </a:p>
      </c:txPr>
    </c:legend>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0.86656</cdr:x>
      <cdr:y>0.74258</cdr:y>
    </cdr:from>
    <cdr:to>
      <cdr:x>1</cdr:x>
      <cdr:y>0.80355</cdr:y>
    </cdr:to>
    <cdr:sp macro="" textlink="">
      <cdr:nvSpPr>
        <cdr:cNvPr id="3" name="TextBox 1"/>
        <cdr:cNvSpPr txBox="1"/>
      </cdr:nvSpPr>
      <cdr:spPr>
        <a:xfrm xmlns:a="http://schemas.openxmlformats.org/drawingml/2006/main">
          <a:off x="7314300" y="4230807"/>
          <a:ext cx="1126316" cy="347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solidFill>
                <a:schemeClr val="bg1"/>
              </a:solidFill>
            </a:rPr>
            <a:t>Age in 2006</a:t>
          </a:r>
        </a:p>
      </cdr:txBody>
    </cdr:sp>
  </cdr:relSizeAnchor>
  <cdr:relSizeAnchor xmlns:cdr="http://schemas.openxmlformats.org/drawingml/2006/chartDrawing">
    <cdr:from>
      <cdr:x>0.87648</cdr:x>
      <cdr:y>0.17818</cdr:y>
    </cdr:from>
    <cdr:to>
      <cdr:x>0.98587</cdr:x>
      <cdr:y>0.52863</cdr:y>
    </cdr:to>
    <cdr:sp macro="" textlink="">
      <cdr:nvSpPr>
        <cdr:cNvPr id="6" name="TextBox 1"/>
        <cdr:cNvSpPr txBox="1"/>
      </cdr:nvSpPr>
      <cdr:spPr>
        <a:xfrm xmlns:a="http://schemas.openxmlformats.org/drawingml/2006/main">
          <a:off x="7398026" y="967144"/>
          <a:ext cx="923330" cy="1902124"/>
        </a:xfrm>
        <a:prstGeom xmlns:a="http://schemas.openxmlformats.org/drawingml/2006/main" prst="rect">
          <a:avLst/>
        </a:prstGeom>
      </cdr:spPr>
      <cdr:txBody>
        <a:bodyPr xmlns:a="http://schemas.openxmlformats.org/drawingml/2006/main" vert="vert" wrap="none" rtlCol="0" anchor="ctr">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a:solidFill>
                <a:schemeClr val="bg1"/>
              </a:solidFill>
            </a:rPr>
            <a:t>Cohort</a:t>
          </a:r>
          <a:r>
            <a:rPr lang="en-US" sz="2400" b="1" baseline="0" dirty="0">
              <a:solidFill>
                <a:schemeClr val="bg1"/>
              </a:solidFill>
            </a:rPr>
            <a:t> effects</a:t>
          </a:r>
        </a:p>
        <a:p xmlns:a="http://schemas.openxmlformats.org/drawingml/2006/main">
          <a:pPr algn="ctr"/>
          <a:r>
            <a:rPr lang="en-US" sz="2400" b="1" baseline="0" dirty="0">
              <a:solidFill>
                <a:schemeClr val="bg1"/>
              </a:solidFill>
            </a:rPr>
            <a:t>AUSTRALIA</a:t>
          </a:r>
          <a:endParaRPr lang="en-US" sz="2400" b="1" dirty="0">
            <a:solidFill>
              <a:schemeClr val="bg1"/>
            </a:solidFill>
          </a:endParaRPr>
        </a:p>
      </cdr:txBody>
    </cdr:sp>
  </cdr:relSizeAnchor>
  <cdr:relSizeAnchor xmlns:cdr="http://schemas.openxmlformats.org/drawingml/2006/chartDrawing">
    <cdr:from>
      <cdr:x>0</cdr:x>
      <cdr:y>0</cdr:y>
    </cdr:from>
    <cdr:to>
      <cdr:x>0.2198</cdr:x>
      <cdr:y>0.04147</cdr:y>
    </cdr:to>
    <cdr:sp macro="" textlink="">
      <cdr:nvSpPr>
        <cdr:cNvPr id="7" name="TextBox 1"/>
        <cdr:cNvSpPr txBox="1"/>
      </cdr:nvSpPr>
      <cdr:spPr>
        <a:xfrm xmlns:a="http://schemas.openxmlformats.org/drawingml/2006/main">
          <a:off x="0" y="0"/>
          <a:ext cx="1855242" cy="215444"/>
        </a:xfrm>
        <a:prstGeom xmlns:a="http://schemas.openxmlformats.org/drawingml/2006/main" prst="rect">
          <a:avLst/>
        </a:prstGeom>
      </cdr:spPr>
      <cdr:txBody>
        <a:bodyPr xmlns:a="http://schemas.openxmlformats.org/drawingml/2006/main" wrap="none" lIns="36000" tIns="0" rIns="3600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solidFill>
                <a:schemeClr val="bg1"/>
              </a:solidFill>
            </a:rPr>
            <a:t>Literacy skill proficiency</a:t>
          </a:r>
        </a:p>
      </cdr:txBody>
    </cdr:sp>
  </cdr:relSizeAnchor>
  <cdr:relSizeAnchor xmlns:cdr="http://schemas.openxmlformats.org/drawingml/2006/chartDrawing">
    <cdr:from>
      <cdr:x>0.06661</cdr:x>
      <cdr:y>0.68904</cdr:y>
    </cdr:from>
    <cdr:to>
      <cdr:x>1</cdr:x>
      <cdr:y>0.75299</cdr:y>
    </cdr:to>
    <cdr:sp macro="" textlink="">
      <cdr:nvSpPr>
        <cdr:cNvPr id="8" name="TextBox 21"/>
        <cdr:cNvSpPr txBox="1"/>
      </cdr:nvSpPr>
      <cdr:spPr>
        <a:xfrm xmlns:a="http://schemas.openxmlformats.org/drawingml/2006/main">
          <a:off x="562230" y="3925767"/>
          <a:ext cx="7878386" cy="36435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36000" rIns="0" bIns="36000"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dirty="0">
              <a:solidFill>
                <a:schemeClr val="bg1"/>
              </a:solidFill>
            </a:rPr>
            <a:t>          </a:t>
          </a:r>
          <a:r>
            <a:rPr lang="en-US" sz="1600" b="1" dirty="0" smtClean="0">
              <a:solidFill>
                <a:schemeClr val="bg1"/>
              </a:solidFill>
            </a:rPr>
            <a:t>  </a:t>
          </a:r>
          <a:r>
            <a:rPr lang="en-US" sz="1600" b="1" dirty="0">
              <a:solidFill>
                <a:schemeClr val="bg1"/>
              </a:solidFill>
            </a:rPr>
            <a:t>20       </a:t>
          </a:r>
          <a:r>
            <a:rPr lang="en-US" sz="1600" b="1" dirty="0" smtClean="0">
              <a:solidFill>
                <a:schemeClr val="bg1"/>
              </a:solidFill>
            </a:rPr>
            <a:t>   </a:t>
          </a:r>
          <a:r>
            <a:rPr lang="en-US" sz="1600" b="1" dirty="0">
              <a:solidFill>
                <a:schemeClr val="bg1"/>
              </a:solidFill>
            </a:rPr>
            <a:t>25     </a:t>
          </a:r>
          <a:r>
            <a:rPr lang="en-US" sz="1600" b="1" dirty="0" smtClean="0">
              <a:solidFill>
                <a:schemeClr val="bg1"/>
              </a:solidFill>
            </a:rPr>
            <a:t>     </a:t>
          </a:r>
          <a:r>
            <a:rPr lang="en-US" sz="1600" b="1" dirty="0">
              <a:solidFill>
                <a:schemeClr val="bg1"/>
              </a:solidFill>
            </a:rPr>
            <a:t>30          </a:t>
          </a:r>
          <a:r>
            <a:rPr lang="en-US" sz="1600" b="1" dirty="0" smtClean="0">
              <a:solidFill>
                <a:schemeClr val="bg1"/>
              </a:solidFill>
            </a:rPr>
            <a:t>35          </a:t>
          </a:r>
          <a:r>
            <a:rPr lang="en-US" sz="1600" b="1" dirty="0">
              <a:solidFill>
                <a:schemeClr val="bg1"/>
              </a:solidFill>
            </a:rPr>
            <a:t>40    </a:t>
          </a:r>
          <a:r>
            <a:rPr lang="en-US" sz="1600" b="1" dirty="0" smtClean="0">
              <a:solidFill>
                <a:schemeClr val="bg1"/>
              </a:solidFill>
            </a:rPr>
            <a:t>      </a:t>
          </a:r>
          <a:r>
            <a:rPr lang="en-US" sz="1600" b="1" dirty="0">
              <a:solidFill>
                <a:schemeClr val="bg1"/>
              </a:solidFill>
            </a:rPr>
            <a:t>45    </a:t>
          </a:r>
          <a:r>
            <a:rPr lang="en-US" sz="1600" b="1" dirty="0" smtClean="0">
              <a:solidFill>
                <a:schemeClr val="bg1"/>
              </a:solidFill>
            </a:rPr>
            <a:t>     </a:t>
          </a:r>
          <a:r>
            <a:rPr lang="en-US" sz="1600" b="1" dirty="0">
              <a:solidFill>
                <a:schemeClr val="bg1"/>
              </a:solidFill>
            </a:rPr>
            <a:t>50       </a:t>
          </a:r>
          <a:r>
            <a:rPr lang="en-US" sz="1600" b="1" dirty="0" smtClean="0">
              <a:solidFill>
                <a:schemeClr val="bg1"/>
              </a:solidFill>
            </a:rPr>
            <a:t>   </a:t>
          </a:r>
          <a:r>
            <a:rPr lang="en-US" sz="1600" b="1" dirty="0">
              <a:solidFill>
                <a:schemeClr val="bg1"/>
              </a:solidFill>
            </a:rPr>
            <a:t>55   </a:t>
          </a:r>
          <a:r>
            <a:rPr lang="en-US" sz="1600" b="1" dirty="0" smtClean="0">
              <a:solidFill>
                <a:schemeClr val="bg1"/>
              </a:solidFill>
            </a:rPr>
            <a:t>       </a:t>
          </a:r>
          <a:r>
            <a:rPr lang="en-US" sz="1600" b="1" dirty="0">
              <a:solidFill>
                <a:schemeClr val="bg1"/>
              </a:solidFill>
            </a:rPr>
            <a:t>60    </a:t>
          </a:r>
          <a:r>
            <a:rPr lang="en-US" sz="1600" b="1" dirty="0" smtClean="0">
              <a:solidFill>
                <a:schemeClr val="bg1"/>
              </a:solidFill>
            </a:rPr>
            <a:t>      65   </a:t>
          </a:r>
          <a:r>
            <a:rPr lang="en-US" sz="1600" b="1" dirty="0">
              <a:solidFill>
                <a:schemeClr val="bg1"/>
              </a:solidFill>
            </a:rPr>
            <a:t>Age in 1996</a:t>
          </a:r>
        </a:p>
      </cdr:txBody>
    </cdr:sp>
  </cdr:relSizeAnchor>
</c:userShapes>
</file>

<file path=ppt/drawings/drawing2.xml><?xml version="1.0" encoding="utf-8"?>
<c:userShapes xmlns:c="http://schemas.openxmlformats.org/drawingml/2006/chart">
  <cdr:relSizeAnchor xmlns:cdr="http://schemas.openxmlformats.org/drawingml/2006/chartDrawing">
    <cdr:from>
      <cdr:x>0.86656</cdr:x>
      <cdr:y>0.79736</cdr:y>
    </cdr:from>
    <cdr:to>
      <cdr:x>1</cdr:x>
      <cdr:y>0.85863</cdr:y>
    </cdr:to>
    <cdr:sp macro="" textlink="">
      <cdr:nvSpPr>
        <cdr:cNvPr id="4" name="TextBox 3"/>
        <cdr:cNvSpPr txBox="1"/>
      </cdr:nvSpPr>
      <cdr:spPr>
        <a:xfrm xmlns:a="http://schemas.openxmlformats.org/drawingml/2006/main">
          <a:off x="7283824" y="4617697"/>
          <a:ext cx="1121622" cy="3548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bg1"/>
              </a:solidFill>
              <a:latin typeface="Calibri" pitchFamily="34" charset="0"/>
            </a:rPr>
            <a:t>Age in 2006</a:t>
          </a:r>
        </a:p>
      </cdr:txBody>
    </cdr:sp>
  </cdr:relSizeAnchor>
  <cdr:relSizeAnchor xmlns:cdr="http://schemas.openxmlformats.org/drawingml/2006/chartDrawing">
    <cdr:from>
      <cdr:x>0.08477</cdr:x>
      <cdr:y>0.72452</cdr:y>
    </cdr:from>
    <cdr:to>
      <cdr:x>1</cdr:x>
      <cdr:y>0.77844</cdr:y>
    </cdr:to>
    <cdr:sp macro="" textlink="">
      <cdr:nvSpPr>
        <cdr:cNvPr id="5" name="TextBox 21"/>
        <cdr:cNvSpPr txBox="1"/>
      </cdr:nvSpPr>
      <cdr:spPr>
        <a:xfrm xmlns:a="http://schemas.openxmlformats.org/drawingml/2006/main">
          <a:off x="528062" y="2926063"/>
          <a:ext cx="5701288" cy="217762"/>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400" b="1" dirty="0">
              <a:solidFill>
                <a:schemeClr val="bg1"/>
              </a:solidFill>
            </a:rPr>
            <a:t>                        15            20      </a:t>
          </a:r>
          <a:r>
            <a:rPr lang="en-US" sz="1400" b="1" dirty="0" smtClean="0">
              <a:solidFill>
                <a:schemeClr val="bg1"/>
              </a:solidFill>
            </a:rPr>
            <a:t>      </a:t>
          </a:r>
          <a:r>
            <a:rPr lang="en-US" sz="1400" b="1" dirty="0">
              <a:solidFill>
                <a:schemeClr val="bg1"/>
              </a:solidFill>
            </a:rPr>
            <a:t>25        </a:t>
          </a:r>
          <a:r>
            <a:rPr lang="en-US" sz="1400" b="1" dirty="0" smtClean="0">
              <a:solidFill>
                <a:schemeClr val="bg1"/>
              </a:solidFill>
            </a:rPr>
            <a:t>    </a:t>
          </a:r>
          <a:r>
            <a:rPr lang="en-US" sz="1400" b="1" dirty="0">
              <a:solidFill>
                <a:schemeClr val="bg1"/>
              </a:solidFill>
            </a:rPr>
            <a:t>30            35             40            45    </a:t>
          </a:r>
          <a:r>
            <a:rPr lang="en-US" sz="1400" b="1" dirty="0" smtClean="0">
              <a:solidFill>
                <a:schemeClr val="bg1"/>
              </a:solidFill>
            </a:rPr>
            <a:t>       </a:t>
          </a:r>
          <a:r>
            <a:rPr lang="en-US" sz="1400" b="1" dirty="0">
              <a:solidFill>
                <a:schemeClr val="bg1"/>
              </a:solidFill>
            </a:rPr>
            <a:t>50            55    Age in 1996</a:t>
          </a:r>
        </a:p>
      </cdr:txBody>
    </cdr:sp>
  </cdr:relSizeAnchor>
  <cdr:relSizeAnchor xmlns:cdr="http://schemas.openxmlformats.org/drawingml/2006/chartDrawing">
    <cdr:from>
      <cdr:x>0.87755</cdr:x>
      <cdr:y>0.17267</cdr:y>
    </cdr:from>
    <cdr:to>
      <cdr:x>0.9874</cdr:x>
      <cdr:y>0.50085</cdr:y>
    </cdr:to>
    <cdr:sp macro="" textlink="">
      <cdr:nvSpPr>
        <cdr:cNvPr id="8" name="TextBox 1"/>
        <cdr:cNvSpPr txBox="1"/>
      </cdr:nvSpPr>
      <cdr:spPr>
        <a:xfrm xmlns:a="http://schemas.openxmlformats.org/drawingml/2006/main">
          <a:off x="7376203" y="999984"/>
          <a:ext cx="923330" cy="1900520"/>
        </a:xfrm>
        <a:prstGeom xmlns:a="http://schemas.openxmlformats.org/drawingml/2006/main" prst="rect">
          <a:avLst/>
        </a:prstGeom>
      </cdr:spPr>
      <cdr:txBody>
        <a:bodyPr xmlns:a="http://schemas.openxmlformats.org/drawingml/2006/main" vert="vert" wrap="none" rtlCol="0" anchor="ctr">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a:solidFill>
                <a:schemeClr val="bg1"/>
              </a:solidFill>
            </a:rPr>
            <a:t>Ageing effects</a:t>
          </a:r>
          <a:endParaRPr lang="en-US" sz="2400" b="1" baseline="0" dirty="0">
            <a:solidFill>
              <a:schemeClr val="bg1"/>
            </a:solidFill>
          </a:endParaRPr>
        </a:p>
        <a:p xmlns:a="http://schemas.openxmlformats.org/drawingml/2006/main">
          <a:pPr algn="ctr"/>
          <a:r>
            <a:rPr lang="en-US" sz="2400" b="1" baseline="0" dirty="0">
              <a:solidFill>
                <a:schemeClr val="bg1"/>
              </a:solidFill>
            </a:rPr>
            <a:t>AUSTRALIA</a:t>
          </a:r>
          <a:endParaRPr lang="en-US" sz="2400" b="1" dirty="0">
            <a:solidFill>
              <a:schemeClr val="bg1"/>
            </a:solidFill>
          </a:endParaRPr>
        </a:p>
      </cdr:txBody>
    </cdr:sp>
  </cdr:relSizeAnchor>
  <cdr:relSizeAnchor xmlns:cdr="http://schemas.openxmlformats.org/drawingml/2006/chartDrawing">
    <cdr:from>
      <cdr:x>0</cdr:x>
      <cdr:y>0</cdr:y>
    </cdr:from>
    <cdr:to>
      <cdr:x>0.22072</cdr:x>
      <cdr:y>0.0372</cdr:y>
    </cdr:to>
    <cdr:sp macro="" textlink="">
      <cdr:nvSpPr>
        <cdr:cNvPr id="9" name="TextBox 1"/>
        <cdr:cNvSpPr txBox="1"/>
      </cdr:nvSpPr>
      <cdr:spPr>
        <a:xfrm xmlns:a="http://schemas.openxmlformats.org/drawingml/2006/main">
          <a:off x="0" y="0"/>
          <a:ext cx="1855242" cy="215444"/>
        </a:xfrm>
        <a:prstGeom xmlns:a="http://schemas.openxmlformats.org/drawingml/2006/main" prst="rect">
          <a:avLst/>
        </a:prstGeom>
      </cdr:spPr>
      <cdr:txBody>
        <a:bodyPr xmlns:a="http://schemas.openxmlformats.org/drawingml/2006/main" wrap="none" lIns="36000" tIns="0" rIns="3600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solidFill>
                <a:schemeClr val="bg1"/>
              </a:solidFill>
            </a:rPr>
            <a:t>Literacy skill proficiency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4F1BD-57AC-44FA-AF12-E51AC57BCCDA}"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49E7F-9128-4EB3-AA3B-0E30BFABAB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GB" smtClean="0"/>
              <a:t>As is mentioned in the literature review, very interesting work has been done using IALS in conjunction with other data sets. </a:t>
            </a:r>
          </a:p>
          <a:p>
            <a:endParaRPr lang="en-GB" smtClean="0"/>
          </a:p>
          <a:p>
            <a:r>
              <a:rPr lang="en-GB" smtClean="0"/>
              <a:t>Obviously, one of the interesting about PIAAC is that it will give us information about the age groups that have undertaken PISA. As can be seen from the table, the PISA 2000 cohort will be aged 27-28 at the time the main data collection for PIAAC is taking place. </a:t>
            </a:r>
            <a:endParaRPr lang="en-US" smtClean="0"/>
          </a:p>
        </p:txBody>
      </p:sp>
      <p:sp>
        <p:nvSpPr>
          <p:cNvPr id="4" name="Slide Number Placeholder 3"/>
          <p:cNvSpPr>
            <a:spLocks noGrp="1"/>
          </p:cNvSpPr>
          <p:nvPr>
            <p:ph type="sldNum" sz="quarter" idx="5"/>
          </p:nvPr>
        </p:nvSpPr>
        <p:spPr/>
        <p:txBody>
          <a:bodyPr/>
          <a:lstStyle/>
          <a:p>
            <a:pPr>
              <a:defRPr/>
            </a:pPr>
            <a:fld id="{7B6AA5F6-D917-41E8-8C1E-5D2C4B87F91A}"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p:spPr>
        <p:txBody>
          <a:bodyPr/>
          <a:lstStyle/>
          <a:p>
            <a:endParaRPr lang="en-US" sz="11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006299"/>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0" y="508"/>
            <a:ext cx="2628000" cy="4229631"/>
          </a:xfrm>
          <a:prstGeom prst="rect">
            <a:avLst/>
          </a:prstGeom>
        </p:spPr>
      </p:pic>
      <p:pic>
        <p:nvPicPr>
          <p:cNvPr id="12" name="Image 11"/>
          <p:cNvPicPr>
            <a:picLocks noChangeAspect="1"/>
          </p:cNvPicPr>
          <p:nvPr/>
        </p:nvPicPr>
        <p:blipFill>
          <a:blip r:embed="rId3" cstate="print"/>
          <a:stretch>
            <a:fillRect/>
          </a:stretch>
        </p:blipFill>
        <p:spPr>
          <a:xfrm>
            <a:off x="511200" y="432000"/>
            <a:ext cx="692307" cy="1440000"/>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16000" y="2628508"/>
            <a:ext cx="2628000" cy="4229631"/>
          </a:xfrm>
          <a:prstGeom prst="rect">
            <a:avLst/>
          </a:prstGeom>
        </p:spPr>
      </p:pic>
      <p:sp>
        <p:nvSpPr>
          <p:cNvPr id="2" name="Title 1"/>
          <p:cNvSpPr>
            <a:spLocks noGrp="1"/>
          </p:cNvSpPr>
          <p:nvPr>
            <p:ph type="ctrTitle" hasCustomPrompt="1"/>
          </p:nvPr>
        </p:nvSpPr>
        <p:spPr>
          <a:xfrm>
            <a:off x="1368000" y="2481869"/>
            <a:ext cx="6300000" cy="1265731"/>
          </a:xfrm>
        </p:spPr>
        <p:txBody>
          <a:bodyPr anchor="b" anchorCtr="0">
            <a:spAutoFit/>
          </a:bodyPr>
          <a:lstStyle>
            <a:lvl1pPr>
              <a:lnSpc>
                <a:spcPts val="4500"/>
              </a:lnSpc>
              <a:defRPr sz="4500" cap="all" baseline="0">
                <a:solidFill>
                  <a:schemeClr val="tx1"/>
                </a:solidFill>
              </a:defRPr>
            </a:lvl1pPr>
          </a:lstStyle>
          <a:p>
            <a:r>
              <a:rPr lang="fr-FR" dirty="0" smtClean="0"/>
              <a:t>Cliquez pour modifier le titre</a:t>
            </a:r>
            <a:endParaRPr lang="en-US" dirty="0"/>
          </a:p>
        </p:txBody>
      </p:sp>
      <p:sp>
        <p:nvSpPr>
          <p:cNvPr id="3" name="Subtitle 2"/>
          <p:cNvSpPr>
            <a:spLocks noGrp="1"/>
          </p:cNvSpPr>
          <p:nvPr>
            <p:ph type="subTitle" idx="1" hasCustomPrompt="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les sous-titres</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DE56E0C-3C04-4C9B-8522-8B6724C3F8A4}" type="datetimeFigureOut">
              <a:rPr lang="en-US" smtClean="0"/>
              <a:pPr/>
              <a:t>10/22/2012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pic>
        <p:nvPicPr>
          <p:cNvPr id="10" name="Imag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4000" y="6001200"/>
            <a:ext cx="1742400" cy="685680"/>
          </a:xfrm>
          <a:prstGeom prst="rect">
            <a:avLst/>
          </a:prstGeom>
        </p:spPr>
      </p:pic>
    </p:spTree>
    <p:extLst>
      <p:ext uri="{BB962C8B-B14F-4D97-AF65-F5344CB8AC3E}">
        <p14:creationId xmlns:p14="http://schemas.microsoft.com/office/powerpoint/2010/main" xmlns=""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Content Placeholder 2"/>
          <p:cNvSpPr>
            <a:spLocks noGrp="1"/>
          </p:cNvSpPr>
          <p:nvPr>
            <p:ph idx="1" hasCustomPrompt="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DE56E0C-3C04-4C9B-8522-8B6724C3F8A4}"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1928-721F-4350-8871-90654165B759}" type="slidenum">
              <a:rPr lang="en-US" smtClean="0"/>
              <a:pPr/>
              <a:t>‹#›</a:t>
            </a:fld>
            <a:endParaRPr lang="en-US"/>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2"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tx1"/>
                </a:solidFill>
              </a:defRPr>
            </a:lvl1pPr>
          </a:lstStyle>
          <a:p>
            <a:r>
              <a:rPr lang="fr-FR" dirty="0" smtClean="0"/>
              <a:t>Cliquez pour modifier</a:t>
            </a:r>
            <a:br>
              <a:rPr lang="fr-FR" dirty="0" smtClean="0"/>
            </a:br>
            <a:r>
              <a:rPr lang="fr-FR" dirty="0" smtClean="0"/>
              <a:t>le titre de l'en-tête de section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DE56E0C-3C04-4C9B-8522-8B6724C3F8A4}" type="datetimeFigureOut">
              <a:rPr lang="en-US" smtClean="0"/>
              <a:pPr/>
              <a:t>10/22/2012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87C61928-721F-4350-8871-90654165B759}" type="slidenum">
              <a:rPr lang="en-US" smtClean="0"/>
              <a:pPr/>
              <a:t>‹#›</a:t>
            </a:fld>
            <a:endParaRPr lang="en-US"/>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xfrm>
            <a:off x="6227763" y="6237288"/>
            <a:ext cx="1008062" cy="476250"/>
          </a:xfrm>
          <a:prstGeom prst="rect">
            <a:avLst/>
          </a:prstGeom>
        </p:spPr>
        <p:txBody>
          <a:bodyPr/>
          <a:lstStyle>
            <a:lvl1pPr>
              <a:defRPr>
                <a:cs typeface="Arial" charset="0"/>
              </a:defRPr>
            </a:lvl1pPr>
          </a:lstStyle>
          <a:p>
            <a:pPr>
              <a:defRPr/>
            </a:pPr>
            <a:fld id="{A1194865-6E77-48DB-8D78-0549215ADA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227763" y="6237288"/>
            <a:ext cx="1008062" cy="476250"/>
          </a:xfrm>
          <a:prstGeom prst="rect">
            <a:avLst/>
          </a:prstGeom>
        </p:spPr>
        <p:txBody>
          <a:bodyPr/>
          <a:lstStyle>
            <a:lvl1pPr>
              <a:defRPr>
                <a:cs typeface="Arial" charset="0"/>
              </a:defRPr>
            </a:lvl1pPr>
          </a:lstStyle>
          <a:p>
            <a:pPr>
              <a:defRPr/>
            </a:pPr>
            <a:fld id="{F6504195-E803-45C5-B2C6-2AAF9EF39E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299"/>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8" cstate="print"/>
          <a:stretch>
            <a:fillRect/>
          </a:stretch>
        </p:blipFill>
        <p:spPr>
          <a:xfrm>
            <a:off x="8193600" y="5328000"/>
            <a:ext cx="950407" cy="1530000"/>
          </a:xfrm>
          <a:prstGeom prst="rect">
            <a:avLst/>
          </a:prstGeom>
        </p:spPr>
      </p:pic>
      <p:sp>
        <p:nvSpPr>
          <p:cNvPr id="7" name="Rectangle 6"/>
          <p:cNvSpPr/>
          <p:nvPr/>
        </p:nvSpPr>
        <p:spPr bwMode="auto">
          <a:xfrm>
            <a:off x="504000" y="1306800"/>
            <a:ext cx="8154000" cy="0"/>
          </a:xfrm>
          <a:prstGeom prst="rect">
            <a:avLst/>
          </a:prstGeom>
          <a:noFill/>
          <a:ln w="63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sp>
        <p:nvSpPr>
          <p:cNvPr id="2"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Text Placeholder 2"/>
          <p:cNvSpPr>
            <a:spLocks noGrp="1"/>
          </p:cNvSpPr>
          <p:nvPr>
            <p:ph type="body" idx="1"/>
          </p:nvPr>
        </p:nvSpPr>
        <p:spPr>
          <a:xfrm>
            <a:off x="468000" y="1600200"/>
            <a:ext cx="82188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tx1"/>
                </a:solidFill>
                <a:latin typeface="Arial"/>
              </a:defRPr>
            </a:lvl1pPr>
          </a:lstStyle>
          <a:p>
            <a:fld id="{5DE56E0C-3C04-4C9B-8522-8B6724C3F8A4}" type="datetimeFigureOut">
              <a:rPr lang="en-US" smtClean="0"/>
              <a:pPr/>
              <a:t>10/22/2012</a:t>
            </a:fld>
            <a:endParaRPr lang="en-US"/>
          </a:p>
        </p:txBody>
      </p:sp>
      <p:sp>
        <p:nvSpPr>
          <p:cNvPr id="5"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tx1"/>
                </a:solidFill>
                <a:latin typeface="Arial"/>
              </a:defRPr>
            </a:lvl1pPr>
          </a:lstStyle>
          <a:p>
            <a:endParaRPr lang="en-US"/>
          </a:p>
        </p:txBody>
      </p:sp>
      <p:sp>
        <p:nvSpPr>
          <p:cNvPr id="6"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rgbClr val="006299"/>
                </a:solidFill>
                <a:latin typeface="Arial"/>
              </a:defRPr>
            </a:lvl1pPr>
          </a:lstStyle>
          <a:p>
            <a:fld id="{87C61928-721F-4350-8871-90654165B759}" type="slidenum">
              <a:rPr lang="en-US" smtClean="0"/>
              <a:pPr/>
              <a:t>‹#›</a:t>
            </a:fld>
            <a:endParaRPr lang="en-US"/>
          </a:p>
        </p:txBody>
      </p:sp>
      <p:pic>
        <p:nvPicPr>
          <p:cNvPr id="11" name="Image 10"/>
          <p:cNvPicPr>
            <a:picLocks noChangeAspect="1"/>
          </p:cNvPicPr>
          <p:nvPr/>
        </p:nvPicPr>
        <p:blipFill>
          <a:blip r:embed="rId9" cstate="print"/>
          <a:stretch>
            <a:fillRect/>
          </a:stretch>
        </p:blipFill>
        <p:spPr>
          <a:xfrm>
            <a:off x="500400" y="288000"/>
            <a:ext cx="458654" cy="954000"/>
          </a:xfrm>
          <a:prstGeom prst="rect">
            <a:avLst/>
          </a:prstGeom>
        </p:spPr>
      </p:pic>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defTabSz="914400" rtl="0" eaLnBrk="1" latinLnBrk="0" hangingPunct="1">
        <a:spcBef>
          <a:spcPct val="0"/>
        </a:spcBef>
        <a:buNone/>
        <a:defRPr sz="3200" kern="1200" baseline="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000" y="1346943"/>
            <a:ext cx="6660384" cy="2400657"/>
          </a:xfrm>
        </p:spPr>
        <p:txBody>
          <a:bodyPr/>
          <a:lstStyle/>
          <a:p>
            <a:pPr algn="ctr"/>
            <a:r>
              <a:rPr lang="en-IE" sz="3600" i="1" dirty="0" smtClean="0"/>
              <a:t>PIAAC: Origins, international dimension, concepts and aims</a:t>
            </a:r>
            <a:endParaRPr lang="en-US" sz="3600" dirty="0"/>
          </a:p>
        </p:txBody>
      </p:sp>
      <p:sp>
        <p:nvSpPr>
          <p:cNvPr id="3" name="Subtitle 2"/>
          <p:cNvSpPr>
            <a:spLocks noGrp="1"/>
          </p:cNvSpPr>
          <p:nvPr>
            <p:ph type="subTitle" idx="1"/>
          </p:nvPr>
        </p:nvSpPr>
        <p:spPr>
          <a:xfrm>
            <a:off x="1368000" y="3805200"/>
            <a:ext cx="6300000" cy="605294"/>
          </a:xfrm>
        </p:spPr>
        <p:txBody>
          <a:bodyPr/>
          <a:lstStyle/>
          <a:p>
            <a:r>
              <a:rPr lang="en-GB" dirty="0" smtClean="0"/>
              <a:t>William Thorn, OECD</a:t>
            </a:r>
          </a:p>
          <a:p>
            <a:r>
              <a:rPr lang="en-GB" dirty="0" smtClean="0"/>
              <a:t>william.thorn@oecd.org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Innovative elements</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Proficiency in information processing in ICT environments </a:t>
            </a:r>
          </a:p>
          <a:p>
            <a:pPr lvl="1"/>
            <a:r>
              <a:rPr lang="en-GB" dirty="0" smtClean="0"/>
              <a:t>Reading of digital texts</a:t>
            </a:r>
          </a:p>
          <a:p>
            <a:pPr lvl="1"/>
            <a:r>
              <a:rPr lang="en-GB" dirty="0" smtClean="0"/>
              <a:t>Problem solving in technology rich environments</a:t>
            </a:r>
          </a:p>
          <a:p>
            <a:r>
              <a:rPr lang="en-GB" dirty="0" smtClean="0"/>
              <a:t>Information regarding poor readers</a:t>
            </a:r>
          </a:p>
          <a:p>
            <a:pPr lvl="1"/>
            <a:r>
              <a:rPr lang="en-GB" dirty="0" smtClean="0"/>
              <a:t>Reading components</a:t>
            </a:r>
          </a:p>
          <a:p>
            <a:r>
              <a:rPr lang="en-GB" dirty="0" smtClean="0"/>
              <a:t>Richer information regarding the use of skills</a:t>
            </a:r>
          </a:p>
          <a:p>
            <a:pPr lvl="1"/>
            <a:r>
              <a:rPr lang="en-GB" dirty="0" smtClean="0"/>
              <a:t>In particular, the use of generic skills </a:t>
            </a:r>
          </a:p>
          <a:p>
            <a:r>
              <a:rPr lang="en-GB" dirty="0" smtClean="0"/>
              <a:t>Computer delivery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processing in ICT environments</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468313" y="2451417"/>
            <a:ext cx="8218487" cy="31378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endParaRPr lang="en-US" smtClean="0"/>
          </a:p>
        </p:txBody>
      </p:sp>
      <p:pic>
        <p:nvPicPr>
          <p:cNvPr id="26627" name="Picture 2"/>
          <p:cNvPicPr>
            <a:picLocks noGrp="1" noChangeAspect="1" noChangeArrowheads="1"/>
          </p:cNvPicPr>
          <p:nvPr>
            <p:ph idx="1"/>
          </p:nvPr>
        </p:nvPicPr>
        <p:blipFill>
          <a:blip r:embed="rId2" cstate="print"/>
          <a:srcRect/>
          <a:stretch>
            <a:fillRect/>
          </a:stretch>
        </p:blipFill>
        <p:spPr>
          <a:xfrm>
            <a:off x="179388" y="233363"/>
            <a:ext cx="8631237" cy="662463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12192000" cy="923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processing in ICT environments</a:t>
            </a:r>
            <a:endParaRPr lang="en-US" dirty="0"/>
          </a:p>
        </p:txBody>
      </p:sp>
      <p:sp>
        <p:nvSpPr>
          <p:cNvPr id="3" name="Content Placeholder 2"/>
          <p:cNvSpPr>
            <a:spLocks noGrp="1"/>
          </p:cNvSpPr>
          <p:nvPr>
            <p:ph idx="1"/>
          </p:nvPr>
        </p:nvSpPr>
        <p:spPr/>
        <p:txBody>
          <a:bodyPr/>
          <a:lstStyle/>
          <a:p>
            <a:r>
              <a:rPr lang="en-GB" dirty="0" smtClean="0"/>
              <a:t>Literacy</a:t>
            </a:r>
          </a:p>
          <a:p>
            <a:pPr lvl="1"/>
            <a:r>
              <a:rPr lang="en-GB" dirty="0" smtClean="0"/>
              <a:t>Construct expanded to cover the reading of digital texts</a:t>
            </a:r>
          </a:p>
          <a:p>
            <a:pPr lvl="1"/>
            <a:r>
              <a:rPr lang="en-GB" dirty="0" smtClean="0"/>
              <a:t>Nearly 50% of literacy items are based on digital stimuli</a:t>
            </a:r>
          </a:p>
          <a:p>
            <a:r>
              <a:rPr lang="en-GB" dirty="0" smtClean="0"/>
              <a:t>Problem solving in TRE</a:t>
            </a:r>
          </a:p>
          <a:p>
            <a:pPr lvl="1"/>
            <a:r>
              <a:rPr lang="en-GB" dirty="0" smtClean="0"/>
              <a:t>Ability to access, analyse and communicate information in ICT environments</a:t>
            </a:r>
          </a:p>
          <a:p>
            <a:pPr lvl="1"/>
            <a:r>
              <a:rPr lang="en-GB" dirty="0" smtClean="0"/>
              <a:t>Goes well beyond ‘computer literacy’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on poor readers</a:t>
            </a:r>
            <a:endParaRPr lang="en-US" dirty="0"/>
          </a:p>
        </p:txBody>
      </p:sp>
      <p:sp>
        <p:nvSpPr>
          <p:cNvPr id="3" name="Content Placeholder 2"/>
          <p:cNvSpPr>
            <a:spLocks noGrp="1"/>
          </p:cNvSpPr>
          <p:nvPr>
            <p:ph idx="1"/>
          </p:nvPr>
        </p:nvSpPr>
        <p:spPr/>
        <p:txBody>
          <a:bodyPr/>
          <a:lstStyle/>
          <a:p>
            <a:r>
              <a:rPr lang="en-GB" dirty="0" smtClean="0"/>
              <a:t>Reading components</a:t>
            </a:r>
          </a:p>
          <a:p>
            <a:pPr lvl="1"/>
            <a:r>
              <a:rPr lang="en-GB" dirty="0" smtClean="0"/>
              <a:t>Print vocabulary</a:t>
            </a:r>
          </a:p>
          <a:p>
            <a:pPr lvl="1"/>
            <a:r>
              <a:rPr lang="en-GB" dirty="0" smtClean="0"/>
              <a:t>Sentence comprehension</a:t>
            </a:r>
          </a:p>
          <a:p>
            <a:pPr lvl="1"/>
            <a:r>
              <a:rPr lang="en-GB" dirty="0" smtClean="0"/>
              <a:t>Passage fluency</a:t>
            </a:r>
          </a:p>
          <a:p>
            <a:r>
              <a:rPr lang="en-GB" dirty="0" smtClean="0"/>
              <a:t>Automaticity in these elements is precondition for comprehension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skills</a:t>
            </a:r>
            <a:endParaRPr lang="en-US" dirty="0"/>
          </a:p>
        </p:txBody>
      </p:sp>
      <p:sp>
        <p:nvSpPr>
          <p:cNvPr id="3" name="Content Placeholder 2"/>
          <p:cNvSpPr>
            <a:spLocks noGrp="1"/>
          </p:cNvSpPr>
          <p:nvPr>
            <p:ph idx="1"/>
          </p:nvPr>
        </p:nvSpPr>
        <p:spPr/>
        <p:txBody>
          <a:bodyPr>
            <a:normAutofit lnSpcReduction="10000"/>
          </a:bodyPr>
          <a:lstStyle/>
          <a:p>
            <a:r>
              <a:rPr lang="en-GB" dirty="0" smtClean="0"/>
              <a:t>Literacy and numeracy practices and ICT use at work and elsewhere</a:t>
            </a:r>
          </a:p>
          <a:p>
            <a:pPr lvl="1"/>
            <a:r>
              <a:rPr lang="en-GB" dirty="0" smtClean="0"/>
              <a:t>Variety, frequency and complexity</a:t>
            </a:r>
          </a:p>
          <a:p>
            <a:r>
              <a:rPr lang="en-GB" dirty="0" smtClean="0"/>
              <a:t>Use of generic skills</a:t>
            </a:r>
          </a:p>
          <a:p>
            <a:pPr lvl="1"/>
            <a:r>
              <a:rPr lang="en-GB" dirty="0" smtClean="0"/>
              <a:t>Information on work tasks</a:t>
            </a:r>
          </a:p>
          <a:p>
            <a:pPr lvl="1"/>
            <a:r>
              <a:rPr lang="en-GB" dirty="0" smtClean="0"/>
              <a:t>Interaction, learning, organisation and physical demands</a:t>
            </a:r>
          </a:p>
          <a:p>
            <a:r>
              <a:rPr lang="en-GB" dirty="0" smtClean="0"/>
              <a:t>Perceived match of qualifications, skills and experience to job requirements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delivery </a:t>
            </a:r>
            <a:endParaRPr lang="en-US" dirty="0"/>
          </a:p>
        </p:txBody>
      </p:sp>
      <p:sp>
        <p:nvSpPr>
          <p:cNvPr id="3" name="Content Placeholder 2"/>
          <p:cNvSpPr>
            <a:spLocks noGrp="1"/>
          </p:cNvSpPr>
          <p:nvPr>
            <p:ph idx="1"/>
          </p:nvPr>
        </p:nvSpPr>
        <p:spPr/>
        <p:txBody>
          <a:bodyPr/>
          <a:lstStyle/>
          <a:p>
            <a:r>
              <a:rPr lang="en-GB" dirty="0" smtClean="0"/>
              <a:t>First time CBA has been used in large-scale international assessment as main collection tool </a:t>
            </a:r>
          </a:p>
          <a:p>
            <a:pPr>
              <a:buNone/>
            </a:pPr>
            <a:endParaRPr lang="en-GB" dirty="0" smtClean="0"/>
          </a:p>
          <a:p>
            <a:endParaRPr lang="en-GB"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a:t>
            </a:r>
            <a:endParaRPr lang="en-US" dirty="0"/>
          </a:p>
        </p:txBody>
      </p:sp>
      <p:sp>
        <p:nvSpPr>
          <p:cNvPr id="3" name="Content Placeholder 2"/>
          <p:cNvSpPr>
            <a:spLocks noGrp="1"/>
          </p:cNvSpPr>
          <p:nvPr>
            <p:ph idx="1"/>
          </p:nvPr>
        </p:nvSpPr>
        <p:spPr/>
        <p:txBody>
          <a:bodyPr/>
          <a:lstStyle/>
          <a:p>
            <a:r>
              <a:rPr lang="en-GB" dirty="0" smtClean="0"/>
              <a:t>October 2013</a:t>
            </a:r>
          </a:p>
          <a:p>
            <a:pPr lvl="1"/>
            <a:r>
              <a:rPr lang="en-GB" dirty="0" smtClean="0"/>
              <a:t>International Report</a:t>
            </a:r>
          </a:p>
          <a:p>
            <a:pPr lvl="1"/>
            <a:r>
              <a:rPr lang="en-GB" dirty="0" smtClean="0"/>
              <a:t>Public use data set</a:t>
            </a:r>
          </a:p>
          <a:p>
            <a:pPr lvl="1"/>
            <a:r>
              <a:rPr lang="en-GB" dirty="0" smtClean="0"/>
              <a:t>Data explorer</a:t>
            </a:r>
          </a:p>
          <a:p>
            <a:pPr lvl="1"/>
            <a:r>
              <a:rPr lang="en-GB" dirty="0" smtClean="0"/>
              <a:t>Data analyser</a:t>
            </a:r>
          </a:p>
          <a:p>
            <a:r>
              <a:rPr lang="en-GB" dirty="0" smtClean="0"/>
              <a:t>2014-2015</a:t>
            </a:r>
          </a:p>
          <a:p>
            <a:pPr lvl="1"/>
            <a:r>
              <a:rPr lang="en-GB" dirty="0" smtClean="0"/>
              <a:t>Series of thematic reports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first international report</a:t>
            </a:r>
            <a:endParaRPr lang="en-US" dirty="0"/>
          </a:p>
        </p:txBody>
      </p:sp>
      <p:sp>
        <p:nvSpPr>
          <p:cNvPr id="3" name="Content Placeholder 2"/>
          <p:cNvSpPr>
            <a:spLocks noGrp="1"/>
          </p:cNvSpPr>
          <p:nvPr>
            <p:ph idx="1"/>
          </p:nvPr>
        </p:nvSpPr>
        <p:spPr>
          <a:xfrm>
            <a:off x="468000" y="1600201"/>
            <a:ext cx="8218800" cy="4421088"/>
          </a:xfrm>
        </p:spPr>
        <p:txBody>
          <a:bodyPr>
            <a:normAutofit fontScale="70000" lnSpcReduction="20000"/>
          </a:bodyPr>
          <a:lstStyle/>
          <a:p>
            <a:r>
              <a:rPr lang="en-GB" dirty="0" smtClean="0"/>
              <a:t>Comprehensive and descriptive</a:t>
            </a:r>
          </a:p>
          <a:p>
            <a:r>
              <a:rPr lang="en-GB" dirty="0" smtClean="0"/>
              <a:t>2 volumes – Vol. 1: analysis and  Vol. 2: methodology</a:t>
            </a:r>
          </a:p>
          <a:p>
            <a:r>
              <a:rPr lang="en-GB" dirty="0" smtClean="0"/>
              <a:t>Vol. 1 will contain six chapters</a:t>
            </a:r>
          </a:p>
          <a:p>
            <a:pPr lvl="1"/>
            <a:r>
              <a:rPr lang="en-GB" dirty="0" smtClean="0"/>
              <a:t>Context: skills and trends in technology, the labour market an society</a:t>
            </a:r>
          </a:p>
          <a:p>
            <a:pPr lvl="1"/>
            <a:r>
              <a:rPr lang="en-GB" dirty="0" smtClean="0"/>
              <a:t>Cross-country comparisons of the level and distribution of adult skills</a:t>
            </a:r>
          </a:p>
          <a:p>
            <a:pPr lvl="1"/>
            <a:r>
              <a:rPr lang="en-GB" dirty="0" smtClean="0"/>
              <a:t>The distribution of proficiency among various socio-demographic groups in different countries</a:t>
            </a:r>
          </a:p>
          <a:p>
            <a:pPr lvl="1"/>
            <a:r>
              <a:rPr lang="en-GB" dirty="0" smtClean="0"/>
              <a:t>The skill proficiency of workers and the use of their skills in the workplace</a:t>
            </a:r>
            <a:endParaRPr lang="en-US" dirty="0" smtClean="0"/>
          </a:p>
          <a:p>
            <a:pPr lvl="1"/>
            <a:r>
              <a:rPr lang="en-GB" dirty="0" smtClean="0"/>
              <a:t>Developing and sustaining information processing skills</a:t>
            </a:r>
            <a:endParaRPr lang="en-US" dirty="0" smtClean="0"/>
          </a:p>
          <a:p>
            <a:pPr lvl="1"/>
            <a:r>
              <a:rPr lang="en-GB" dirty="0" smtClean="0"/>
              <a:t>The link between information processing skills and outcomes</a:t>
            </a: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endParaRPr lang="en-US" dirty="0"/>
          </a:p>
        </p:txBody>
      </p:sp>
      <p:sp>
        <p:nvSpPr>
          <p:cNvPr id="3" name="Content Placeholder 2"/>
          <p:cNvSpPr>
            <a:spLocks noGrp="1"/>
          </p:cNvSpPr>
          <p:nvPr>
            <p:ph idx="1"/>
          </p:nvPr>
        </p:nvSpPr>
        <p:spPr/>
        <p:txBody>
          <a:bodyPr/>
          <a:lstStyle/>
          <a:p>
            <a:r>
              <a:rPr lang="en-GB" dirty="0" smtClean="0"/>
              <a:t>Provide some background to PIAAC regarding: </a:t>
            </a:r>
          </a:p>
          <a:p>
            <a:pPr lvl="1"/>
            <a:r>
              <a:rPr lang="en-GB" dirty="0" smtClean="0"/>
              <a:t>Its origins </a:t>
            </a:r>
          </a:p>
          <a:p>
            <a:pPr lvl="1"/>
            <a:r>
              <a:rPr lang="en-GB" dirty="0" smtClean="0"/>
              <a:t>Its objectives, </a:t>
            </a:r>
          </a:p>
          <a:p>
            <a:pPr lvl="1"/>
            <a:r>
              <a:rPr lang="en-GB" dirty="0" smtClean="0"/>
              <a:t>Its novel elements, and</a:t>
            </a:r>
          </a:p>
          <a:p>
            <a:pPr lvl="1"/>
            <a:r>
              <a:rPr lang="en-GB" dirty="0" smtClean="0"/>
              <a:t>Its output. </a:t>
            </a:r>
          </a:p>
          <a:p>
            <a:pPr lvl="1">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Thematic reports</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Programme of analysis over 2014-2015</a:t>
            </a:r>
          </a:p>
          <a:p>
            <a:r>
              <a:rPr lang="en-GB" dirty="0" smtClean="0"/>
              <a:t>Six thematic reports proposed: </a:t>
            </a:r>
          </a:p>
          <a:p>
            <a:pPr lvl="1"/>
            <a:r>
              <a:rPr lang="en-GB" dirty="0" smtClean="0"/>
              <a:t>Skills and labour market outcomes </a:t>
            </a:r>
          </a:p>
          <a:p>
            <a:pPr lvl="1"/>
            <a:r>
              <a:rPr lang="en-GB" dirty="0" smtClean="0"/>
              <a:t>The use of skills in the workplace </a:t>
            </a:r>
          </a:p>
          <a:p>
            <a:pPr lvl="1"/>
            <a:r>
              <a:rPr lang="en-GB" dirty="0" smtClean="0"/>
              <a:t>A closer look at the population with low levels of proficiency </a:t>
            </a:r>
            <a:endParaRPr lang="en-US" dirty="0" smtClean="0"/>
          </a:p>
          <a:p>
            <a:pPr lvl="1"/>
            <a:r>
              <a:rPr lang="en-GB" dirty="0" smtClean="0"/>
              <a:t>Digital literacy, problem solving in TRE and ICT use </a:t>
            </a:r>
            <a:endParaRPr lang="en-US" dirty="0" smtClean="0"/>
          </a:p>
          <a:p>
            <a:pPr lvl="1"/>
            <a:r>
              <a:rPr lang="en-GB" dirty="0" smtClean="0"/>
              <a:t>Trends in proficiency, ageing and the determinants of skills</a:t>
            </a:r>
            <a:endParaRPr lang="en-US" dirty="0" smtClean="0"/>
          </a:p>
          <a:p>
            <a:pPr lvl="1"/>
            <a:r>
              <a:rPr lang="en-GB" dirty="0" smtClean="0"/>
              <a:t>Skills mismatch</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themes</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Proportion of adults with low proficiency</a:t>
            </a:r>
          </a:p>
          <a:p>
            <a:pPr lvl="1"/>
            <a:r>
              <a:rPr lang="en-GB" dirty="0" smtClean="0"/>
              <a:t>Both IALS and ALL found that a large proportion of population had low proficiency in literacy and numeracy and that poor literacy was linked to poor outcomes (e.g. unemployment, inactivity and low wages)</a:t>
            </a:r>
          </a:p>
          <a:p>
            <a:pPr lvl="1"/>
            <a:r>
              <a:rPr lang="en-GB" dirty="0" smtClean="0"/>
              <a:t>Significant policy impact in some countries (e.g. Australia, Ireland, Netherlands, NZ, UK)</a:t>
            </a:r>
          </a:p>
          <a:p>
            <a:pPr lvl="1"/>
            <a:r>
              <a:rPr lang="en-GB" dirty="0" smtClean="0"/>
              <a:t>PIAAC provides up-to-date measures and repeated measures for many countries</a:t>
            </a:r>
          </a:p>
          <a:p>
            <a:pPr lvl="1"/>
            <a:r>
              <a:rPr lang="en-GB" dirty="0" smtClean="0"/>
              <a:t>PIAAC has more information on skills of the poorest readers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themes</a:t>
            </a:r>
            <a:endParaRPr lang="en-US" dirty="0"/>
          </a:p>
        </p:txBody>
      </p:sp>
      <p:sp>
        <p:nvSpPr>
          <p:cNvPr id="3" name="Content Placeholder 2"/>
          <p:cNvSpPr>
            <a:spLocks noGrp="1"/>
          </p:cNvSpPr>
          <p:nvPr>
            <p:ph idx="1"/>
          </p:nvPr>
        </p:nvSpPr>
        <p:spPr/>
        <p:txBody>
          <a:bodyPr/>
          <a:lstStyle/>
          <a:p>
            <a:r>
              <a:rPr lang="en-GB" dirty="0" smtClean="0"/>
              <a:t>Effectiveness of adult learning systems </a:t>
            </a:r>
          </a:p>
          <a:p>
            <a:pPr lvl="1"/>
            <a:r>
              <a:rPr lang="en-GB" dirty="0" smtClean="0"/>
              <a:t>Variations between countries </a:t>
            </a:r>
          </a:p>
          <a:p>
            <a:pPr lvl="1"/>
            <a:r>
              <a:rPr lang="en-GB" dirty="0" smtClean="0"/>
              <a:t>Importance of what happens in schools </a:t>
            </a:r>
          </a:p>
          <a:p>
            <a:pPr lvl="1"/>
            <a:r>
              <a:rPr lang="en-GB" dirty="0" smtClean="0"/>
              <a:t>Learning gains after end of compulsory schooling  (To what extent does PISA provide a summary measure of the quality of output from initial education?)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sz="3600" smtClean="0"/>
              <a:t>PISA and PIAAC</a:t>
            </a:r>
            <a:endParaRPr lang="en-US" sz="3600" smtClean="0"/>
          </a:p>
        </p:txBody>
      </p:sp>
      <p:graphicFrame>
        <p:nvGraphicFramePr>
          <p:cNvPr id="4" name="Content Placeholder 3"/>
          <p:cNvGraphicFramePr>
            <a:graphicFrameLocks noGrp="1"/>
          </p:cNvGraphicFramePr>
          <p:nvPr>
            <p:ph idx="1"/>
          </p:nvPr>
        </p:nvGraphicFramePr>
        <p:xfrm>
          <a:off x="2339975" y="1628775"/>
          <a:ext cx="4104456" cy="3168351"/>
        </p:xfrm>
        <a:graphic>
          <a:graphicData uri="http://schemas.openxmlformats.org/drawingml/2006/table">
            <a:tbl>
              <a:tblPr firstRow="1" bandRow="1">
                <a:tableStyleId>{5C22544A-7EE6-4342-B048-85BDC9FD1C3A}</a:tableStyleId>
              </a:tblPr>
              <a:tblGrid>
                <a:gridCol w="1876322"/>
                <a:gridCol w="2228134"/>
              </a:tblGrid>
              <a:tr h="453509">
                <a:tc>
                  <a:txBody>
                    <a:bodyPr/>
                    <a:lstStyle/>
                    <a:p>
                      <a:r>
                        <a:rPr lang="en-GB" dirty="0" smtClean="0">
                          <a:solidFill>
                            <a:schemeClr val="tx1"/>
                          </a:solidFill>
                        </a:rPr>
                        <a:t>PISA cohort</a:t>
                      </a:r>
                      <a:endParaRPr lang="en-US" dirty="0">
                        <a:solidFill>
                          <a:schemeClr val="tx1"/>
                        </a:solidFill>
                      </a:endParaRPr>
                    </a:p>
                  </a:txBody>
                  <a:tcPr/>
                </a:tc>
                <a:tc>
                  <a:txBody>
                    <a:bodyPr/>
                    <a:lstStyle/>
                    <a:p>
                      <a:r>
                        <a:rPr lang="en-GB" dirty="0" smtClean="0">
                          <a:solidFill>
                            <a:schemeClr val="tx1"/>
                          </a:solidFill>
                        </a:rPr>
                        <a:t>Age in 2011/12</a:t>
                      </a:r>
                      <a:endParaRPr lang="en-US" dirty="0">
                        <a:solidFill>
                          <a:schemeClr val="tx1"/>
                        </a:solidFill>
                      </a:endParaRPr>
                    </a:p>
                  </a:txBody>
                  <a:tcPr/>
                </a:tc>
              </a:tr>
              <a:tr h="447297">
                <a:tc>
                  <a:txBody>
                    <a:bodyPr/>
                    <a:lstStyle/>
                    <a:p>
                      <a:endParaRPr lang="en-US" dirty="0"/>
                    </a:p>
                  </a:txBody>
                  <a:tcPr/>
                </a:tc>
                <a:tc>
                  <a:txBody>
                    <a:bodyPr/>
                    <a:lstStyle/>
                    <a:p>
                      <a:endParaRPr lang="en-US"/>
                    </a:p>
                  </a:txBody>
                  <a:tcPr/>
                </a:tc>
              </a:tr>
              <a:tr h="453509">
                <a:tc>
                  <a:txBody>
                    <a:bodyPr/>
                    <a:lstStyle/>
                    <a:p>
                      <a:r>
                        <a:rPr lang="en-GB" dirty="0" smtClean="0"/>
                        <a:t>2000</a:t>
                      </a:r>
                      <a:endParaRPr lang="en-US" dirty="0"/>
                    </a:p>
                  </a:txBody>
                  <a:tcPr/>
                </a:tc>
                <a:tc>
                  <a:txBody>
                    <a:bodyPr/>
                    <a:lstStyle/>
                    <a:p>
                      <a:r>
                        <a:rPr lang="en-GB" dirty="0" smtClean="0"/>
                        <a:t>27-28</a:t>
                      </a:r>
                      <a:endParaRPr lang="en-US" dirty="0"/>
                    </a:p>
                  </a:txBody>
                  <a:tcPr/>
                </a:tc>
              </a:tr>
              <a:tr h="453509">
                <a:tc>
                  <a:txBody>
                    <a:bodyPr/>
                    <a:lstStyle/>
                    <a:p>
                      <a:r>
                        <a:rPr lang="en-GB" dirty="0" smtClean="0"/>
                        <a:t>2003</a:t>
                      </a:r>
                      <a:endParaRPr lang="en-US" dirty="0"/>
                    </a:p>
                  </a:txBody>
                  <a:tcPr/>
                </a:tc>
                <a:tc>
                  <a:txBody>
                    <a:bodyPr/>
                    <a:lstStyle/>
                    <a:p>
                      <a:r>
                        <a:rPr lang="en-GB" dirty="0" smtClean="0"/>
                        <a:t>24-25</a:t>
                      </a:r>
                      <a:endParaRPr lang="en-US" dirty="0"/>
                    </a:p>
                  </a:txBody>
                  <a:tcPr/>
                </a:tc>
              </a:tr>
              <a:tr h="453509">
                <a:tc>
                  <a:txBody>
                    <a:bodyPr/>
                    <a:lstStyle/>
                    <a:p>
                      <a:r>
                        <a:rPr lang="en-GB" dirty="0" smtClean="0"/>
                        <a:t>2006</a:t>
                      </a:r>
                      <a:endParaRPr lang="en-US" dirty="0"/>
                    </a:p>
                  </a:txBody>
                  <a:tcPr/>
                </a:tc>
                <a:tc>
                  <a:txBody>
                    <a:bodyPr/>
                    <a:lstStyle/>
                    <a:p>
                      <a:r>
                        <a:rPr lang="en-GB" dirty="0" smtClean="0"/>
                        <a:t>21-22</a:t>
                      </a:r>
                      <a:endParaRPr lang="en-US" dirty="0"/>
                    </a:p>
                  </a:txBody>
                  <a:tcPr/>
                </a:tc>
              </a:tr>
              <a:tr h="453509">
                <a:tc>
                  <a:txBody>
                    <a:bodyPr/>
                    <a:lstStyle/>
                    <a:p>
                      <a:r>
                        <a:rPr lang="en-GB" dirty="0" smtClean="0"/>
                        <a:t>2009</a:t>
                      </a:r>
                      <a:endParaRPr lang="en-US" dirty="0"/>
                    </a:p>
                  </a:txBody>
                  <a:tcPr/>
                </a:tc>
                <a:tc>
                  <a:txBody>
                    <a:bodyPr/>
                    <a:lstStyle/>
                    <a:p>
                      <a:r>
                        <a:rPr lang="en-GB" dirty="0" smtClean="0"/>
                        <a:t>18-19</a:t>
                      </a:r>
                      <a:endParaRPr lang="en-US" dirty="0"/>
                    </a:p>
                  </a:txBody>
                  <a:tcPr/>
                </a:tc>
              </a:tr>
              <a:tr h="453509">
                <a:tc>
                  <a:txBody>
                    <a:bodyPr/>
                    <a:lstStyle/>
                    <a:p>
                      <a:r>
                        <a:rPr lang="en-GB" dirty="0" smtClean="0"/>
                        <a:t>2012</a:t>
                      </a:r>
                      <a:endParaRPr lang="en-US" dirty="0"/>
                    </a:p>
                  </a:txBody>
                  <a:tcPr/>
                </a:tc>
                <a:tc>
                  <a:txBody>
                    <a:bodyPr/>
                    <a:lstStyle/>
                    <a:p>
                      <a:r>
                        <a:rPr lang="en-GB" dirty="0" smtClean="0"/>
                        <a:t>15-16</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themes</a:t>
            </a:r>
            <a:endParaRPr lang="en-US" dirty="0"/>
          </a:p>
        </p:txBody>
      </p:sp>
      <p:sp>
        <p:nvSpPr>
          <p:cNvPr id="3" name="Content Placeholder 2"/>
          <p:cNvSpPr>
            <a:spLocks noGrp="1"/>
          </p:cNvSpPr>
          <p:nvPr>
            <p:ph idx="1"/>
          </p:nvPr>
        </p:nvSpPr>
        <p:spPr/>
        <p:txBody>
          <a:bodyPr/>
          <a:lstStyle/>
          <a:p>
            <a:r>
              <a:rPr lang="en-GB" dirty="0" smtClean="0"/>
              <a:t>Information processing in a digital world</a:t>
            </a:r>
          </a:p>
          <a:p>
            <a:pPr lvl="1"/>
            <a:r>
              <a:rPr lang="en-GB" dirty="0" smtClean="0"/>
              <a:t>Who is best placed to benefit?</a:t>
            </a:r>
          </a:p>
          <a:p>
            <a:pPr lvl="1"/>
            <a:r>
              <a:rPr lang="en-GB" dirty="0" smtClean="0"/>
              <a:t> Is there a ‘digital divide’? </a:t>
            </a:r>
          </a:p>
          <a:p>
            <a:pPr lvl="1"/>
            <a:r>
              <a:rPr lang="en-GB" dirty="0" smtClean="0"/>
              <a:t>Skills for ‘production  or ‘consumption’? </a:t>
            </a:r>
          </a:p>
          <a:p>
            <a:r>
              <a:rPr lang="en-GB" dirty="0" smtClean="0"/>
              <a:t>Wide range of information in PIAAC</a:t>
            </a:r>
          </a:p>
          <a:p>
            <a:pPr lvl="1"/>
            <a:r>
              <a:rPr lang="en-GB" dirty="0" smtClean="0"/>
              <a:t>Proficiency (PS-TRE, reading digital texts)</a:t>
            </a:r>
          </a:p>
          <a:p>
            <a:pPr lvl="1"/>
            <a:r>
              <a:rPr lang="en-GB" dirty="0" smtClean="0"/>
              <a:t>Use of ICTs</a:t>
            </a:r>
          </a:p>
          <a:p>
            <a:pPr lvl="1"/>
            <a:r>
              <a:rPr lang="en-GB" dirty="0" smtClean="0"/>
              <a:t>Can link to other statistics on access, diffusion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themes</a:t>
            </a:r>
            <a:endParaRPr lang="en-US" dirty="0"/>
          </a:p>
        </p:txBody>
      </p:sp>
      <p:sp>
        <p:nvSpPr>
          <p:cNvPr id="3" name="Content Placeholder 2"/>
          <p:cNvSpPr>
            <a:spLocks noGrp="1"/>
          </p:cNvSpPr>
          <p:nvPr>
            <p:ph idx="1"/>
          </p:nvPr>
        </p:nvSpPr>
        <p:spPr/>
        <p:txBody>
          <a:bodyPr/>
          <a:lstStyle/>
          <a:p>
            <a:r>
              <a:rPr lang="en-GB" dirty="0" smtClean="0"/>
              <a:t>Skill gain and loss over the lifecycle</a:t>
            </a:r>
          </a:p>
          <a:p>
            <a:pPr lvl="1"/>
            <a:r>
              <a:rPr lang="en-GB" dirty="0" smtClean="0"/>
              <a:t>Disentangling period, cohort and aging effects</a:t>
            </a:r>
          </a:p>
          <a:p>
            <a:pPr lvl="1"/>
            <a:r>
              <a:rPr lang="en-GB" dirty="0" smtClean="0"/>
              <a:t>Important issue given demographic developments and policies to increase labour force participation of older people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755650" y="144463"/>
            <a:ext cx="8388350" cy="738187"/>
          </a:xfrm>
        </p:spPr>
        <p:txBody>
          <a:bodyPr/>
          <a:lstStyle/>
          <a:p>
            <a:r>
              <a:rPr lang="en-GB" sz="2800" smtClean="0"/>
              <a:t>Cohort effects: comparing different cohorts of same age in both surveys</a:t>
            </a:r>
            <a:endParaRPr lang="en-US" sz="2800" smtClean="0"/>
          </a:p>
        </p:txBody>
      </p:sp>
      <p:graphicFrame>
        <p:nvGraphicFramePr>
          <p:cNvPr id="6" name="Chart 5"/>
          <p:cNvGraphicFramePr>
            <a:graphicFrameLocks/>
          </p:cNvGraphicFramePr>
          <p:nvPr/>
        </p:nvGraphicFramePr>
        <p:xfrm>
          <a:off x="703384" y="902677"/>
          <a:ext cx="8440615" cy="56974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2157413" y="2763838"/>
            <a:ext cx="2303462" cy="954087"/>
          </a:xfrm>
          <a:prstGeom prst="rect">
            <a:avLst/>
          </a:prstGeom>
          <a:solidFill>
            <a:schemeClr val="tx2">
              <a:alpha val="61960"/>
            </a:schemeClr>
          </a:solidFill>
          <a:ln w="9525">
            <a:solidFill>
              <a:srgbClr val="7030A0"/>
            </a:solidFill>
            <a:miter lim="800000"/>
            <a:headEnd/>
            <a:tailEnd/>
          </a:ln>
        </p:spPr>
        <p:txBody>
          <a:bodyPr wrap="none">
            <a:spAutoFit/>
          </a:bodyPr>
          <a:lstStyle/>
          <a:p>
            <a:pPr algn="ctr"/>
            <a:r>
              <a:rPr lang="en-US" sz="1400" b="1" dirty="0">
                <a:solidFill>
                  <a:schemeClr val="bg1"/>
                </a:solidFill>
                <a:latin typeface="Comic Sans MS" pitchFamily="66" charset="0"/>
              </a:rPr>
              <a:t>Trend of net negative</a:t>
            </a:r>
          </a:p>
          <a:p>
            <a:pPr algn="ctr"/>
            <a:r>
              <a:rPr lang="en-US" sz="1400" b="1" dirty="0">
                <a:solidFill>
                  <a:schemeClr val="bg1"/>
                </a:solidFill>
                <a:latin typeface="Comic Sans MS" pitchFamily="66" charset="0"/>
              </a:rPr>
              <a:t>cohort effects </a:t>
            </a:r>
          </a:p>
          <a:p>
            <a:pPr algn="ctr"/>
            <a:r>
              <a:rPr lang="en-US" sz="1400" b="1" dirty="0">
                <a:solidFill>
                  <a:schemeClr val="bg1"/>
                </a:solidFill>
                <a:latin typeface="Comic Sans MS" pitchFamily="66" charset="0"/>
              </a:rPr>
              <a:t>between 1996 and 2006</a:t>
            </a:r>
          </a:p>
          <a:p>
            <a:pPr algn="ctr"/>
            <a:r>
              <a:rPr lang="en-US" sz="1400" b="1" dirty="0">
                <a:solidFill>
                  <a:schemeClr val="bg1"/>
                </a:solidFill>
                <a:latin typeface="Comic Sans MS" pitchFamily="66" charset="0"/>
              </a:rPr>
              <a:t>for adults aged 16-21</a:t>
            </a:r>
          </a:p>
        </p:txBody>
      </p:sp>
      <p:sp>
        <p:nvSpPr>
          <p:cNvPr id="8" name="Straight Arrow Connector 7"/>
          <p:cNvSpPr/>
          <p:nvPr/>
        </p:nvSpPr>
        <p:spPr>
          <a:xfrm flipH="1" flipV="1">
            <a:off x="1709738" y="2874963"/>
            <a:ext cx="436562" cy="315912"/>
          </a:xfrm>
          <a:prstGeom prst="straightConnector1">
            <a:avLst/>
          </a:prstGeom>
          <a:noFill/>
          <a:ln w="34925" cap="flat" cmpd="sng" algn="ctr">
            <a:solidFill>
              <a:srgbClr val="F79646"/>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9" name="TextBox 1"/>
          <p:cNvSpPr txBox="1">
            <a:spLocks noChangeArrowheads="1"/>
          </p:cNvSpPr>
          <p:nvPr/>
        </p:nvSpPr>
        <p:spPr bwMode="auto">
          <a:xfrm>
            <a:off x="4654550" y="3444875"/>
            <a:ext cx="2332038" cy="954088"/>
          </a:xfrm>
          <a:prstGeom prst="rect">
            <a:avLst/>
          </a:prstGeom>
          <a:solidFill>
            <a:schemeClr val="accent6">
              <a:lumMod val="60000"/>
              <a:lumOff val="40000"/>
              <a:alpha val="61960"/>
            </a:schemeClr>
          </a:solidFill>
          <a:ln w="9525">
            <a:solidFill>
              <a:srgbClr val="7030A0"/>
            </a:solidFill>
            <a:miter lim="800000"/>
            <a:headEnd/>
            <a:tailEnd/>
          </a:ln>
        </p:spPr>
        <p:txBody>
          <a:bodyPr>
            <a:spAutoFit/>
          </a:bodyPr>
          <a:lstStyle/>
          <a:p>
            <a:pPr algn="ctr"/>
            <a:r>
              <a:rPr lang="en-US" sz="1400" b="1" dirty="0">
                <a:solidFill>
                  <a:schemeClr val="accent2">
                    <a:lumMod val="20000"/>
                    <a:lumOff val="80000"/>
                  </a:schemeClr>
                </a:solidFill>
                <a:latin typeface="Comic Sans MS" pitchFamily="66" charset="0"/>
              </a:rPr>
              <a:t>Trend of net positive </a:t>
            </a:r>
          </a:p>
          <a:p>
            <a:pPr algn="ctr"/>
            <a:r>
              <a:rPr lang="en-US" sz="1400" b="1" dirty="0">
                <a:solidFill>
                  <a:schemeClr val="accent2">
                    <a:lumMod val="20000"/>
                    <a:lumOff val="80000"/>
                  </a:schemeClr>
                </a:solidFill>
                <a:latin typeface="Comic Sans MS" pitchFamily="66" charset="0"/>
              </a:rPr>
              <a:t>cohort effects</a:t>
            </a:r>
          </a:p>
          <a:p>
            <a:pPr algn="ctr"/>
            <a:r>
              <a:rPr lang="en-US" sz="1400" b="1" dirty="0">
                <a:solidFill>
                  <a:schemeClr val="accent2">
                    <a:lumMod val="20000"/>
                    <a:lumOff val="80000"/>
                  </a:schemeClr>
                </a:solidFill>
                <a:latin typeface="Comic Sans MS" pitchFamily="66" charset="0"/>
              </a:rPr>
              <a:t>between 1996 and 2006</a:t>
            </a:r>
          </a:p>
          <a:p>
            <a:pPr algn="ctr"/>
            <a:r>
              <a:rPr lang="en-US" sz="1400" b="1" dirty="0">
                <a:solidFill>
                  <a:schemeClr val="accent2">
                    <a:lumMod val="20000"/>
                    <a:lumOff val="80000"/>
                  </a:schemeClr>
                </a:solidFill>
                <a:latin typeface="Comic Sans MS" pitchFamily="66" charset="0"/>
              </a:rPr>
              <a:t>for adults aged 43-65 </a:t>
            </a:r>
          </a:p>
        </p:txBody>
      </p:sp>
      <p:sp>
        <p:nvSpPr>
          <p:cNvPr id="10" name="Straight Arrow Connector 9"/>
          <p:cNvSpPr/>
          <p:nvPr/>
        </p:nvSpPr>
        <p:spPr>
          <a:xfrm flipV="1">
            <a:off x="5826125" y="3122613"/>
            <a:ext cx="373063" cy="300037"/>
          </a:xfrm>
          <a:prstGeom prst="straightConnector1">
            <a:avLst/>
          </a:prstGeom>
          <a:noFill/>
          <a:ln w="34925" cap="flat" cmpd="sng" algn="ctr">
            <a:solidFill>
              <a:srgbClr val="7030A0"/>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11272" name="TextBox 10"/>
          <p:cNvSpPr txBox="1">
            <a:spLocks noChangeArrowheads="1"/>
          </p:cNvSpPr>
          <p:nvPr/>
        </p:nvSpPr>
        <p:spPr bwMode="auto">
          <a:xfrm>
            <a:off x="892175" y="6596063"/>
            <a:ext cx="5381625" cy="261937"/>
          </a:xfrm>
          <a:prstGeom prst="rect">
            <a:avLst/>
          </a:prstGeom>
          <a:noFill/>
          <a:ln w="9525">
            <a:noFill/>
            <a:miter lim="800000"/>
            <a:headEnd/>
            <a:tailEnd/>
          </a:ln>
        </p:spPr>
        <p:txBody>
          <a:bodyPr>
            <a:spAutoFit/>
          </a:bodyPr>
          <a:lstStyle/>
          <a:p>
            <a:pPr>
              <a:defRPr/>
            </a:pPr>
            <a:r>
              <a:rPr lang="en-GB" sz="1050" dirty="0"/>
              <a:t>Source: IALS, 1996; ALLS, 2006.</a:t>
            </a:r>
            <a:endParaRPr lang="en-US" sz="105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2" dur="500"/>
                                        <p:tgtEl>
                                          <p:spTgt spid="6">
                                            <p:graphicEl>
                                              <a:chart seriesIdx="2" categoryIdx="-4" bldStep="series"/>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33" dur="500"/>
                                        <p:tgtEl>
                                          <p:spTgt spid="6">
                                            <p:graphicEl>
                                              <a:chart seriesIdx="3" categoryIdx="-4" bldStep="series"/>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44" dur="500"/>
                                        <p:tgtEl>
                                          <p:spTgt spid="6">
                                            <p:graphicEl>
                                              <a:chart seriesIdx="4"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49" dur="500"/>
                                        <p:tgtEl>
                                          <p:spTgt spid="6">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755650" y="133350"/>
            <a:ext cx="8388350" cy="738188"/>
          </a:xfrm>
        </p:spPr>
        <p:txBody>
          <a:bodyPr/>
          <a:lstStyle/>
          <a:p>
            <a:r>
              <a:rPr lang="en-GB" sz="2800" smtClean="0"/>
              <a:t>Ageing effects: comparing same cohorts 10 years later</a:t>
            </a:r>
            <a:endParaRPr lang="en-US" sz="2800" smtClean="0"/>
          </a:p>
        </p:txBody>
      </p:sp>
      <p:sp>
        <p:nvSpPr>
          <p:cNvPr id="12291" name="TextBox 10"/>
          <p:cNvSpPr txBox="1">
            <a:spLocks noChangeArrowheads="1"/>
          </p:cNvSpPr>
          <p:nvPr/>
        </p:nvSpPr>
        <p:spPr bwMode="auto">
          <a:xfrm>
            <a:off x="914400" y="6596063"/>
            <a:ext cx="5381625" cy="261937"/>
          </a:xfrm>
          <a:prstGeom prst="rect">
            <a:avLst/>
          </a:prstGeom>
          <a:noFill/>
          <a:ln w="9525">
            <a:noFill/>
            <a:miter lim="800000"/>
            <a:headEnd/>
            <a:tailEnd/>
          </a:ln>
        </p:spPr>
        <p:txBody>
          <a:bodyPr>
            <a:spAutoFit/>
          </a:bodyPr>
          <a:lstStyle/>
          <a:p>
            <a:pPr>
              <a:defRPr/>
            </a:pPr>
            <a:r>
              <a:rPr lang="en-GB" sz="1050" dirty="0"/>
              <a:t>Source: IALS, 1996; ALLS, 2006.</a:t>
            </a:r>
            <a:endParaRPr lang="en-US" sz="1050" dirty="0"/>
          </a:p>
        </p:txBody>
      </p:sp>
      <p:graphicFrame>
        <p:nvGraphicFramePr>
          <p:cNvPr id="13" name="Chart 12"/>
          <p:cNvGraphicFramePr>
            <a:graphicFrameLocks/>
          </p:cNvGraphicFramePr>
          <p:nvPr/>
        </p:nvGraphicFramePr>
        <p:xfrm>
          <a:off x="467544" y="1052736"/>
          <a:ext cx="8496944" cy="552391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p:cNvSpPr txBox="1">
            <a:spLocks noChangeArrowheads="1"/>
          </p:cNvSpPr>
          <p:nvPr/>
        </p:nvSpPr>
        <p:spPr bwMode="auto">
          <a:xfrm>
            <a:off x="2339752" y="2871788"/>
            <a:ext cx="1887761" cy="1384995"/>
          </a:xfrm>
          <a:prstGeom prst="rect">
            <a:avLst/>
          </a:prstGeom>
          <a:solidFill>
            <a:schemeClr val="accent6">
              <a:lumMod val="20000"/>
              <a:lumOff val="80000"/>
              <a:alpha val="61960"/>
            </a:schemeClr>
          </a:solidFill>
          <a:ln w="9525">
            <a:solidFill>
              <a:srgbClr val="7030A0"/>
            </a:solidFill>
            <a:miter lim="800000"/>
            <a:headEnd/>
            <a:tailEnd/>
          </a:ln>
        </p:spPr>
        <p:txBody>
          <a:bodyPr wrap="square">
            <a:spAutoFit/>
          </a:bodyPr>
          <a:lstStyle/>
          <a:p>
            <a:pPr algn="ctr"/>
            <a:r>
              <a:rPr lang="en-US" sz="1400" b="1" dirty="0">
                <a:solidFill>
                  <a:schemeClr val="bg1"/>
                </a:solidFill>
                <a:latin typeface="Comic Sans MS" pitchFamily="66" charset="0"/>
              </a:rPr>
              <a:t>Trend of net positive </a:t>
            </a:r>
          </a:p>
          <a:p>
            <a:pPr algn="ctr"/>
            <a:r>
              <a:rPr lang="en-US" sz="1400" b="1" dirty="0">
                <a:solidFill>
                  <a:schemeClr val="bg1"/>
                </a:solidFill>
                <a:latin typeface="Comic Sans MS" pitchFamily="66" charset="0"/>
              </a:rPr>
              <a:t>ageing effects</a:t>
            </a:r>
          </a:p>
          <a:p>
            <a:pPr algn="ctr"/>
            <a:r>
              <a:rPr lang="en-US" sz="1400" b="1" dirty="0">
                <a:solidFill>
                  <a:schemeClr val="bg1"/>
                </a:solidFill>
                <a:latin typeface="Comic Sans MS" pitchFamily="66" charset="0"/>
              </a:rPr>
              <a:t>after 10 years</a:t>
            </a:r>
          </a:p>
          <a:p>
            <a:pPr algn="ctr"/>
            <a:r>
              <a:rPr lang="en-US" sz="1400" b="1" dirty="0">
                <a:solidFill>
                  <a:schemeClr val="bg1"/>
                </a:solidFill>
                <a:latin typeface="Comic Sans MS" pitchFamily="66" charset="0"/>
              </a:rPr>
              <a:t>for adults aged </a:t>
            </a:r>
          </a:p>
          <a:p>
            <a:pPr algn="ctr"/>
            <a:r>
              <a:rPr lang="en-US" sz="1400" b="1" dirty="0">
                <a:solidFill>
                  <a:schemeClr val="bg1"/>
                </a:solidFill>
                <a:latin typeface="Comic Sans MS" pitchFamily="66" charset="0"/>
              </a:rPr>
              <a:t>16-28 in 1996 </a:t>
            </a:r>
          </a:p>
        </p:txBody>
      </p:sp>
      <p:sp>
        <p:nvSpPr>
          <p:cNvPr id="15" name="Straight Arrow Connector 14"/>
          <p:cNvSpPr/>
          <p:nvPr/>
        </p:nvSpPr>
        <p:spPr>
          <a:xfrm flipH="1" flipV="1">
            <a:off x="3325813" y="2252663"/>
            <a:ext cx="182562" cy="603250"/>
          </a:xfrm>
          <a:prstGeom prst="straightConnector1">
            <a:avLst/>
          </a:prstGeom>
          <a:noFill/>
          <a:ln w="34925" cap="flat" cmpd="sng" algn="ctr">
            <a:solidFill>
              <a:srgbClr val="7030A0"/>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16" name="TextBox 1"/>
          <p:cNvSpPr txBox="1">
            <a:spLocks noChangeArrowheads="1"/>
          </p:cNvSpPr>
          <p:nvPr/>
        </p:nvSpPr>
        <p:spPr bwMode="auto">
          <a:xfrm>
            <a:off x="4930775" y="2873375"/>
            <a:ext cx="2189163" cy="1168400"/>
          </a:xfrm>
          <a:prstGeom prst="rect">
            <a:avLst/>
          </a:prstGeom>
          <a:solidFill>
            <a:schemeClr val="tx2">
              <a:alpha val="61960"/>
            </a:schemeClr>
          </a:solidFill>
          <a:ln w="9525">
            <a:solidFill>
              <a:srgbClr val="7030A0"/>
            </a:solidFill>
            <a:miter lim="800000"/>
            <a:headEnd/>
            <a:tailEnd/>
          </a:ln>
        </p:spPr>
        <p:txBody>
          <a:bodyPr wrap="none">
            <a:spAutoFit/>
          </a:bodyPr>
          <a:lstStyle/>
          <a:p>
            <a:pPr algn="ctr"/>
            <a:r>
              <a:rPr lang="en-US" sz="1400" b="1">
                <a:solidFill>
                  <a:schemeClr val="bg1"/>
                </a:solidFill>
                <a:latin typeface="Comic Sans MS" pitchFamily="66" charset="0"/>
              </a:rPr>
              <a:t>Trend of net negative </a:t>
            </a:r>
          </a:p>
          <a:p>
            <a:pPr algn="ctr"/>
            <a:r>
              <a:rPr lang="en-US" sz="1400" b="1">
                <a:solidFill>
                  <a:schemeClr val="bg1"/>
                </a:solidFill>
                <a:latin typeface="Comic Sans MS" pitchFamily="66" charset="0"/>
              </a:rPr>
              <a:t>ageing effects</a:t>
            </a:r>
          </a:p>
          <a:p>
            <a:pPr algn="ctr"/>
            <a:r>
              <a:rPr lang="en-US" sz="1400" b="1">
                <a:solidFill>
                  <a:schemeClr val="bg1"/>
                </a:solidFill>
                <a:latin typeface="Comic Sans MS" pitchFamily="66" charset="0"/>
              </a:rPr>
              <a:t>after 10 years </a:t>
            </a:r>
          </a:p>
          <a:p>
            <a:pPr algn="ctr"/>
            <a:r>
              <a:rPr lang="en-US" sz="1400" b="1">
                <a:solidFill>
                  <a:schemeClr val="bg1"/>
                </a:solidFill>
                <a:latin typeface="Comic Sans MS" pitchFamily="66" charset="0"/>
              </a:rPr>
              <a:t>for  adults aged </a:t>
            </a:r>
          </a:p>
          <a:p>
            <a:pPr algn="ctr"/>
            <a:r>
              <a:rPr lang="en-US" sz="1400" b="1">
                <a:solidFill>
                  <a:schemeClr val="bg1"/>
                </a:solidFill>
                <a:latin typeface="Comic Sans MS" pitchFamily="66" charset="0"/>
              </a:rPr>
              <a:t>29-55 in 1996</a:t>
            </a:r>
          </a:p>
        </p:txBody>
      </p:sp>
      <p:sp>
        <p:nvSpPr>
          <p:cNvPr id="17" name="Straight Arrow Connector 16"/>
          <p:cNvSpPr/>
          <p:nvPr/>
        </p:nvSpPr>
        <p:spPr>
          <a:xfrm flipV="1">
            <a:off x="6065838" y="2439988"/>
            <a:ext cx="63500" cy="398462"/>
          </a:xfrm>
          <a:prstGeom prst="straightConnector1">
            <a:avLst/>
          </a:prstGeom>
          <a:noFill/>
          <a:ln w="34925" cap="flat" cmpd="sng" algn="ctr">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5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2" dur="5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7" dur="500"/>
                                        <p:tgtEl>
                                          <p:spTgt spid="1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left)">
                                      <p:cBhvr>
                                        <p:cTn id="22" dur="500"/>
                                        <p:tgtEl>
                                          <p:spTgt spid="13">
                                            <p:graphicEl>
                                              <a:chart seriesIdx="2" categoryIdx="-4" bldStep="series"/>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graphicEl>
                                              <a:chart seriesIdx="3" categoryIdx="-4" bldStep="series"/>
                                            </p:graphicEl>
                                          </p:spTgt>
                                        </p:tgtEl>
                                        <p:attrNameLst>
                                          <p:attrName>style.visibility</p:attrName>
                                        </p:attrNameLst>
                                      </p:cBhvr>
                                      <p:to>
                                        <p:strVal val="visible"/>
                                      </p:to>
                                    </p:set>
                                    <p:animEffect transition="in" filter="wipe(left)">
                                      <p:cBhvr>
                                        <p:cTn id="33" dur="500"/>
                                        <p:tgtEl>
                                          <p:spTgt spid="13">
                                            <p:graphicEl>
                                              <a:chart seriesIdx="3" categoryIdx="-4" bldStep="series"/>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graphicEl>
                                              <a:chart seriesIdx="4" categoryIdx="-4" bldStep="series"/>
                                            </p:graphicEl>
                                          </p:spTgt>
                                        </p:tgtEl>
                                        <p:attrNameLst>
                                          <p:attrName>style.visibility</p:attrName>
                                        </p:attrNameLst>
                                      </p:cBhvr>
                                      <p:to>
                                        <p:strVal val="visible"/>
                                      </p:to>
                                    </p:set>
                                    <p:animEffect transition="in" filter="wipe(left)">
                                      <p:cBhvr>
                                        <p:cTn id="44" dur="500"/>
                                        <p:tgtEl>
                                          <p:spTgt spid="13">
                                            <p:graphicEl>
                                              <a:chart seriesIdx="4"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graphicEl>
                                              <a:chart seriesIdx="5" categoryIdx="-4" bldStep="series"/>
                                            </p:graphicEl>
                                          </p:spTgt>
                                        </p:tgtEl>
                                        <p:attrNameLst>
                                          <p:attrName>style.visibility</p:attrName>
                                        </p:attrNameLst>
                                      </p:cBhvr>
                                      <p:to>
                                        <p:strVal val="visible"/>
                                      </p:to>
                                    </p:set>
                                    <p:animEffect transition="in" filter="wipe(left)">
                                      <p:cBhvr>
                                        <p:cTn id="49" dur="500"/>
                                        <p:tgtEl>
                                          <p:spTgt spid="13">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important themes</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Qualifications and skills match and mismatch</a:t>
            </a:r>
          </a:p>
          <a:p>
            <a:pPr lvl="1"/>
            <a:r>
              <a:rPr lang="en-GB" dirty="0" smtClean="0"/>
              <a:t>A recurrent theme over at least 30 years with a renewed burst of interest</a:t>
            </a:r>
          </a:p>
          <a:p>
            <a:pPr lvl="1"/>
            <a:endParaRPr lang="en-GB" dirty="0" smtClean="0"/>
          </a:p>
          <a:p>
            <a:r>
              <a:rPr lang="en-GB" dirty="0" smtClean="0"/>
              <a:t>PIAAC provides a way of looking at the issue in a range of ways</a:t>
            </a:r>
          </a:p>
          <a:p>
            <a:pPr lvl="1"/>
            <a:r>
              <a:rPr lang="en-GB" dirty="0" smtClean="0"/>
              <a:t>Qualifications mismatch - ‘objective’ and ‘subjective’ measures available </a:t>
            </a:r>
          </a:p>
          <a:p>
            <a:pPr lvl="1"/>
            <a:r>
              <a:rPr lang="en-GB" dirty="0" smtClean="0"/>
              <a:t>Skills mismatch – ‘objective’ and ‘subjective’ measures</a:t>
            </a:r>
          </a:p>
          <a:p>
            <a:pPr lvl="1"/>
            <a:endParaRPr lang="en-GB" dirty="0" smtClean="0"/>
          </a:p>
          <a:p>
            <a:pPr lvl="1"/>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GB" dirty="0" smtClean="0"/>
          </a:p>
          <a:p>
            <a:pPr>
              <a:buNone/>
            </a:pPr>
            <a:endParaRPr lang="en-GB" dirty="0" smtClean="0"/>
          </a:p>
          <a:p>
            <a:pPr algn="ctr">
              <a:buNone/>
            </a:pPr>
            <a:r>
              <a:rPr lang="en-GB" sz="4000" dirty="0" smtClean="0"/>
              <a:t>Thank you</a:t>
            </a:r>
          </a:p>
          <a:p>
            <a:pPr algn="ctr">
              <a:buNone/>
            </a:pPr>
            <a:endParaRPr lang="en-GB" sz="4000" dirty="0" smtClean="0"/>
          </a:p>
          <a:p>
            <a:pPr algn="ctr">
              <a:buNone/>
            </a:pPr>
            <a:r>
              <a:rPr lang="en-GB" sz="2400" dirty="0" smtClean="0"/>
              <a:t>william.thorn@oecd.org</a:t>
            </a:r>
            <a:r>
              <a:rPr lang="en-GB" sz="4000" dirty="0" smtClean="0"/>
              <a:t> </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Origins</a:t>
            </a:r>
            <a:endParaRPr lang="en-US" dirty="0"/>
          </a:p>
        </p:txBody>
      </p:sp>
      <p:sp>
        <p:nvSpPr>
          <p:cNvPr id="3" name="Content Placeholder 2"/>
          <p:cNvSpPr>
            <a:spLocks noGrp="1"/>
          </p:cNvSpPr>
          <p:nvPr>
            <p:ph idx="1"/>
          </p:nvPr>
        </p:nvSpPr>
        <p:spPr/>
        <p:txBody>
          <a:bodyPr>
            <a:normAutofit lnSpcReduction="10000"/>
          </a:bodyPr>
          <a:lstStyle/>
          <a:p>
            <a:r>
              <a:rPr lang="en-GB" dirty="0" smtClean="0"/>
              <a:t>1980s - early 1990s</a:t>
            </a:r>
          </a:p>
          <a:p>
            <a:pPr lvl="1"/>
            <a:r>
              <a:rPr lang="en-GB" dirty="0" smtClean="0"/>
              <a:t> interest in literacy levels of  workforce</a:t>
            </a:r>
          </a:p>
          <a:p>
            <a:pPr lvl="1"/>
            <a:r>
              <a:rPr lang="en-GB" dirty="0" smtClean="0"/>
              <a:t>‘competence’ movement </a:t>
            </a:r>
          </a:p>
          <a:p>
            <a:pPr lvl="1"/>
            <a:r>
              <a:rPr lang="en-GB" dirty="0" smtClean="0"/>
              <a:t>Developments in large-scale testing</a:t>
            </a:r>
          </a:p>
          <a:p>
            <a:r>
              <a:rPr lang="en-GB" dirty="0" smtClean="0"/>
              <a:t>Development of international adult literacy/skills surveys: </a:t>
            </a:r>
          </a:p>
          <a:p>
            <a:pPr lvl="1"/>
            <a:r>
              <a:rPr lang="en-GB" dirty="0" smtClean="0"/>
              <a:t>IALS (1994, 1996, 1998): 21 countries (including Ireland in 1994)</a:t>
            </a:r>
          </a:p>
          <a:p>
            <a:pPr lvl="1"/>
            <a:r>
              <a:rPr lang="en-GB" dirty="0" smtClean="0"/>
              <a:t>ALL (2003, 2006): 13 countries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Origins</a:t>
            </a:r>
            <a:endParaRPr lang="en-US" dirty="0"/>
          </a:p>
        </p:txBody>
      </p:sp>
      <p:sp>
        <p:nvSpPr>
          <p:cNvPr id="3" name="Content Placeholder 2"/>
          <p:cNvSpPr>
            <a:spLocks noGrp="1"/>
          </p:cNvSpPr>
          <p:nvPr>
            <p:ph idx="1"/>
          </p:nvPr>
        </p:nvSpPr>
        <p:spPr/>
        <p:txBody>
          <a:bodyPr/>
          <a:lstStyle/>
          <a:p>
            <a:r>
              <a:rPr lang="en-GB" dirty="0" smtClean="0"/>
              <a:t>Work on PIAAC began in early 2000s</a:t>
            </a:r>
          </a:p>
          <a:p>
            <a:pPr lvl="1"/>
            <a:r>
              <a:rPr lang="en-GB" dirty="0" smtClean="0"/>
              <a:t>Updating measures to increase relevance to the digital world</a:t>
            </a:r>
          </a:p>
          <a:p>
            <a:pPr lvl="1"/>
            <a:r>
              <a:rPr lang="en-GB" dirty="0" smtClean="0"/>
              <a:t>Expansion of the range of skills about which information collected (e.g. ‘generic’ skills) </a:t>
            </a:r>
          </a:p>
          <a:p>
            <a:pPr lvl="1"/>
            <a:r>
              <a:rPr lang="en-GB" dirty="0" smtClean="0"/>
              <a:t>Interest in the ‘demand’ for skills in addition to supply</a:t>
            </a:r>
          </a:p>
          <a:p>
            <a:pPr lvl="1"/>
            <a:r>
              <a:rPr lang="en-GB" dirty="0" smtClean="0"/>
              <a:t>Measurement of ‘human capital’ rather than ‘literacy’</a:t>
            </a:r>
          </a:p>
          <a:p>
            <a:pPr lvl="1">
              <a:buNone/>
            </a:pPr>
            <a:endParaRPr lang="en-GB"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Objectives </a:t>
            </a:r>
            <a:endParaRPr lang="en-US"/>
          </a:p>
        </p:txBody>
      </p:sp>
      <p:sp>
        <p:nvSpPr>
          <p:cNvPr id="3" name="Content Placeholder 2"/>
          <p:cNvSpPr>
            <a:spLocks noGrp="1"/>
          </p:cNvSpPr>
          <p:nvPr>
            <p:ph idx="1"/>
          </p:nvPr>
        </p:nvSpPr>
        <p:spPr/>
        <p:txBody>
          <a:bodyPr>
            <a:normAutofit fontScale="92500"/>
          </a:bodyPr>
          <a:lstStyle/>
          <a:p>
            <a:r>
              <a:rPr lang="en-GB" dirty="0" smtClean="0"/>
              <a:t>Design of PIAAC finalised in 2007</a:t>
            </a:r>
          </a:p>
          <a:p>
            <a:r>
              <a:rPr lang="en-GB" dirty="0" smtClean="0"/>
              <a:t>Broad objectives : </a:t>
            </a:r>
          </a:p>
          <a:p>
            <a:pPr lvl="1"/>
            <a:r>
              <a:rPr lang="en-GB" dirty="0" smtClean="0"/>
              <a:t>Provide high quality comparable information on the level and distribution of key information processing skills in the adult population</a:t>
            </a:r>
          </a:p>
          <a:p>
            <a:pPr lvl="1"/>
            <a:r>
              <a:rPr lang="en-GB" dirty="0" smtClean="0"/>
              <a:t>Show the relationship of these skills to individual and social ‘outcomes’ </a:t>
            </a:r>
          </a:p>
          <a:p>
            <a:pPr lvl="1"/>
            <a:r>
              <a:rPr lang="en-GB" dirty="0" smtClean="0"/>
              <a:t>Better understand the processes through which skills are gained, maintained and lost over the lifecycle</a:t>
            </a:r>
          </a:p>
          <a:p>
            <a:pPr lvl="1"/>
            <a:endParaRPr lang="en-GB" dirty="0" smtClean="0"/>
          </a:p>
          <a:p>
            <a:endParaRPr lang="en-GB" dirty="0" smtClean="0"/>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features: content</a:t>
            </a:r>
            <a:endParaRPr lang="en-US" dirty="0"/>
          </a:p>
        </p:txBody>
      </p:sp>
      <p:sp>
        <p:nvSpPr>
          <p:cNvPr id="3" name="Content Placeholder 2"/>
          <p:cNvSpPr>
            <a:spLocks noGrp="1"/>
          </p:cNvSpPr>
          <p:nvPr>
            <p:ph idx="1"/>
          </p:nvPr>
        </p:nvSpPr>
        <p:spPr/>
        <p:txBody>
          <a:bodyPr>
            <a:normAutofit fontScale="85000" lnSpcReduction="10000"/>
          </a:bodyPr>
          <a:lstStyle/>
          <a:p>
            <a:r>
              <a:rPr lang="en-GB" sz="2800" dirty="0" smtClean="0"/>
              <a:t>Direct assessment of key information processing skills</a:t>
            </a:r>
          </a:p>
          <a:p>
            <a:pPr lvl="1"/>
            <a:r>
              <a:rPr lang="en-GB" sz="2400" dirty="0" smtClean="0"/>
              <a:t>Literacy (including reading components), numeracy, problem solving in technology-rich environments (PS-TRE)</a:t>
            </a:r>
          </a:p>
          <a:p>
            <a:pPr lvl="1"/>
            <a:r>
              <a:rPr lang="en-GB" sz="2400" dirty="0" smtClean="0"/>
              <a:t>Linked to IALS and ALL in domains of literacy and numeracy</a:t>
            </a:r>
          </a:p>
          <a:p>
            <a:r>
              <a:rPr lang="en-GB" sz="2800" dirty="0" smtClean="0"/>
              <a:t>Information on the use of literacy, numeracy and problem solving at work and elsewhere</a:t>
            </a:r>
          </a:p>
          <a:p>
            <a:r>
              <a:rPr lang="en-GB" sz="2800" dirty="0" smtClean="0"/>
              <a:t>Information on use of a range of other generic skills at work</a:t>
            </a:r>
          </a:p>
          <a:p>
            <a:pPr lvl="1"/>
            <a:r>
              <a:rPr lang="en-GB" sz="2400" dirty="0" smtClean="0"/>
              <a:t>Interaction, organisation (self and others), learning and physical skills</a:t>
            </a:r>
          </a:p>
          <a:p>
            <a:r>
              <a:rPr lang="en-GB" sz="2800" dirty="0" smtClean="0"/>
              <a:t>Information on antecedents and outcomes </a:t>
            </a: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to previous adult surveys</a:t>
            </a:r>
            <a:endParaRPr lang="en-US" dirty="0"/>
          </a:p>
        </p:txBody>
      </p:sp>
      <p:graphicFrame>
        <p:nvGraphicFramePr>
          <p:cNvPr id="4" name="Content Placeholder 3"/>
          <p:cNvGraphicFramePr>
            <a:graphicFrameLocks noGrp="1"/>
          </p:cNvGraphicFramePr>
          <p:nvPr>
            <p:ph idx="1"/>
          </p:nvPr>
        </p:nvGraphicFramePr>
        <p:xfrm>
          <a:off x="468313" y="1772816"/>
          <a:ext cx="8218488" cy="4587049"/>
        </p:xfrm>
        <a:graphic>
          <a:graphicData uri="http://schemas.openxmlformats.org/drawingml/2006/table">
            <a:tbl>
              <a:tblPr firstRow="1" bandRow="1">
                <a:tableStyleId>{5C22544A-7EE6-4342-B048-85BDC9FD1C3A}</a:tableStyleId>
              </a:tblPr>
              <a:tblGrid>
                <a:gridCol w="2739496"/>
                <a:gridCol w="2739496"/>
                <a:gridCol w="2739496"/>
              </a:tblGrid>
              <a:tr h="495055">
                <a:tc>
                  <a:txBody>
                    <a:bodyPr/>
                    <a:lstStyle/>
                    <a:p>
                      <a:pPr algn="ctr">
                        <a:lnSpc>
                          <a:spcPct val="115000"/>
                        </a:lnSpc>
                        <a:spcAft>
                          <a:spcPts val="1000"/>
                        </a:spcAft>
                      </a:pPr>
                      <a:r>
                        <a:rPr lang="en-US" sz="1600" b="1" dirty="0">
                          <a:solidFill>
                            <a:schemeClr val="tx2">
                              <a:lumMod val="10000"/>
                            </a:schemeClr>
                          </a:solidFill>
                          <a:latin typeface="Calibri"/>
                          <a:ea typeface="Calibri"/>
                          <a:cs typeface="Times New Roman"/>
                        </a:rPr>
                        <a:t>PIAAC </a:t>
                      </a:r>
                      <a:endParaRPr lang="en-US" sz="1600" dirty="0">
                        <a:solidFill>
                          <a:schemeClr val="tx2">
                            <a:lumMod val="10000"/>
                          </a:schemeClr>
                        </a:solidFill>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1000"/>
                        </a:spcAft>
                      </a:pPr>
                      <a:r>
                        <a:rPr lang="en-US" sz="1600" b="1" dirty="0">
                          <a:solidFill>
                            <a:schemeClr val="tx2">
                              <a:lumMod val="10000"/>
                            </a:schemeClr>
                          </a:solidFill>
                          <a:latin typeface="Calibri"/>
                          <a:ea typeface="Calibri"/>
                          <a:cs typeface="Times New Roman"/>
                        </a:rPr>
                        <a:t>ALL (2003-2006)</a:t>
                      </a:r>
                      <a:endParaRPr lang="en-US" sz="1600" dirty="0">
                        <a:solidFill>
                          <a:schemeClr val="tx2">
                            <a:lumMod val="10000"/>
                          </a:schemeClr>
                        </a:solidFill>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1000"/>
                        </a:spcAft>
                      </a:pPr>
                      <a:r>
                        <a:rPr lang="en-US" sz="1600" b="1" dirty="0">
                          <a:solidFill>
                            <a:schemeClr val="tx2">
                              <a:lumMod val="10000"/>
                            </a:schemeClr>
                          </a:solidFill>
                          <a:latin typeface="Calibri"/>
                          <a:ea typeface="Calibri"/>
                          <a:cs typeface="Times New Roman"/>
                        </a:rPr>
                        <a:t>IALS (1994-1998)</a:t>
                      </a:r>
                      <a:endParaRPr lang="en-US" sz="1600" dirty="0">
                        <a:solidFill>
                          <a:schemeClr val="tx2">
                            <a:lumMod val="10000"/>
                          </a:schemeClr>
                        </a:solidFill>
                        <a:latin typeface="Calibri"/>
                        <a:ea typeface="Calibri"/>
                        <a:cs typeface="Times New Roman"/>
                      </a:endParaRPr>
                    </a:p>
                  </a:txBody>
                  <a:tcPr marL="68580" marR="68580" marT="0" marB="0">
                    <a:solidFill>
                      <a:schemeClr val="tx2"/>
                    </a:solidFill>
                  </a:tcPr>
                </a:tc>
              </a:tr>
              <a:tr h="495055">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Literacy (combined prose and document)</a:t>
                      </a:r>
                    </a:p>
                  </a:txBody>
                  <a:tcPr marL="68580" marR="68580" marT="0" marB="0">
                    <a:solidFill>
                      <a:srgbClr val="FFFF00"/>
                    </a:solidFill>
                  </a:tcPr>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Literacy </a:t>
                      </a:r>
                      <a:r>
                        <a:rPr lang="en-US" sz="1600" dirty="0" smtClean="0">
                          <a:solidFill>
                            <a:schemeClr val="tx2">
                              <a:lumMod val="10000"/>
                            </a:schemeClr>
                          </a:solidFill>
                          <a:latin typeface="Calibri"/>
                          <a:ea typeface="Calibri"/>
                          <a:cs typeface="Times New Roman"/>
                        </a:rPr>
                        <a:t>(rescaled to</a:t>
                      </a:r>
                      <a:r>
                        <a:rPr lang="en-US" sz="1600" baseline="0" dirty="0" smtClean="0">
                          <a:solidFill>
                            <a:schemeClr val="tx2">
                              <a:lumMod val="10000"/>
                            </a:schemeClr>
                          </a:solidFill>
                          <a:latin typeface="Calibri"/>
                          <a:ea typeface="Calibri"/>
                          <a:cs typeface="Times New Roman"/>
                        </a:rPr>
                        <a:t> </a:t>
                      </a:r>
                      <a:r>
                        <a:rPr lang="en-US" sz="1600" dirty="0" smtClean="0">
                          <a:solidFill>
                            <a:schemeClr val="tx2">
                              <a:lumMod val="10000"/>
                            </a:schemeClr>
                          </a:solidFill>
                          <a:latin typeface="Calibri"/>
                          <a:ea typeface="Calibri"/>
                          <a:cs typeface="Times New Roman"/>
                        </a:rPr>
                        <a:t>combine </a:t>
                      </a:r>
                      <a:r>
                        <a:rPr lang="en-US" sz="1600" dirty="0">
                          <a:solidFill>
                            <a:schemeClr val="tx2">
                              <a:lumMod val="10000"/>
                            </a:schemeClr>
                          </a:solidFill>
                          <a:latin typeface="Calibri"/>
                          <a:ea typeface="Calibri"/>
                          <a:cs typeface="Times New Roman"/>
                        </a:rPr>
                        <a:t>prose and </a:t>
                      </a:r>
                      <a:r>
                        <a:rPr lang="en-US" sz="1600" dirty="0" smtClean="0">
                          <a:solidFill>
                            <a:schemeClr val="tx2">
                              <a:lumMod val="10000"/>
                            </a:schemeClr>
                          </a:solidFill>
                          <a:latin typeface="Calibri"/>
                          <a:ea typeface="Calibri"/>
                          <a:cs typeface="Times New Roman"/>
                        </a:rPr>
                        <a:t>document)</a:t>
                      </a:r>
                      <a:endParaRPr lang="en-US" sz="1600" dirty="0">
                        <a:solidFill>
                          <a:schemeClr val="tx2">
                            <a:lumMod val="10000"/>
                          </a:schemeClr>
                        </a:solidFill>
                        <a:latin typeface="Calibri"/>
                        <a:ea typeface="Calibri"/>
                        <a:cs typeface="Times New Roman"/>
                      </a:endParaRPr>
                    </a:p>
                  </a:txBody>
                  <a:tcPr marL="68580" marR="68580" marT="0" marB="0">
                    <a:solidFill>
                      <a:srgbClr val="FFFF00"/>
                    </a:solidFill>
                  </a:tcPr>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Literacy </a:t>
                      </a:r>
                      <a:r>
                        <a:rPr lang="en-US" sz="1600" dirty="0" smtClean="0">
                          <a:solidFill>
                            <a:schemeClr val="tx2">
                              <a:lumMod val="10000"/>
                            </a:schemeClr>
                          </a:solidFill>
                          <a:latin typeface="Calibri"/>
                          <a:ea typeface="Calibri"/>
                          <a:cs typeface="Times New Roman"/>
                        </a:rPr>
                        <a:t>(rescaled to combine </a:t>
                      </a:r>
                      <a:r>
                        <a:rPr lang="en-US" sz="1600" dirty="0">
                          <a:solidFill>
                            <a:schemeClr val="tx2">
                              <a:lumMod val="10000"/>
                            </a:schemeClr>
                          </a:solidFill>
                          <a:latin typeface="Calibri"/>
                          <a:ea typeface="Calibri"/>
                          <a:cs typeface="Times New Roman"/>
                        </a:rPr>
                        <a:t>prose and </a:t>
                      </a:r>
                      <a:r>
                        <a:rPr lang="en-US" sz="1600" dirty="0" smtClean="0">
                          <a:solidFill>
                            <a:schemeClr val="tx2">
                              <a:lumMod val="10000"/>
                            </a:schemeClr>
                          </a:solidFill>
                          <a:latin typeface="Calibri"/>
                          <a:ea typeface="Calibri"/>
                          <a:cs typeface="Times New Roman"/>
                        </a:rPr>
                        <a:t>document)</a:t>
                      </a:r>
                      <a:endParaRPr lang="en-US" sz="1600" dirty="0">
                        <a:solidFill>
                          <a:schemeClr val="tx2">
                            <a:lumMod val="10000"/>
                          </a:schemeClr>
                        </a:solidFill>
                        <a:latin typeface="Calibri"/>
                        <a:ea typeface="Calibri"/>
                        <a:cs typeface="Times New Roman"/>
                      </a:endParaRPr>
                    </a:p>
                  </a:txBody>
                  <a:tcPr marL="68580" marR="68580" marT="0" marB="0">
                    <a:solidFill>
                      <a:srgbClr val="FFFF00"/>
                    </a:solidFill>
                  </a:tcPr>
                </a:tc>
              </a:tr>
              <a:tr h="495055">
                <a:tc rowSpan="2">
                  <a:txBody>
                    <a:bodyPr/>
                    <a:lstStyle/>
                    <a:p>
                      <a:pPr>
                        <a:lnSpc>
                          <a:spcPct val="115000"/>
                        </a:lnSpc>
                        <a:spcAft>
                          <a:spcPts val="1000"/>
                        </a:spcAft>
                      </a:pPr>
                      <a:endParaRPr lang="en-US" sz="1600">
                        <a:solidFill>
                          <a:schemeClr val="tx2">
                            <a:lumMod val="10000"/>
                          </a:schemeClr>
                        </a:solidFill>
                        <a:latin typeface="Calibri"/>
                        <a:ea typeface="Calibri"/>
                        <a:cs typeface="Times New Roman"/>
                      </a:endParaRPr>
                    </a:p>
                  </a:txBody>
                  <a:tcPr marL="68580" marR="68580" marT="0" marB="0"/>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Prose literacy</a:t>
                      </a:r>
                    </a:p>
                  </a:txBody>
                  <a:tcPr marL="68580" marR="68580" marT="0" marB="0">
                    <a:solidFill>
                      <a:schemeClr val="bg2">
                        <a:lumMod val="40000"/>
                        <a:lumOff val="60000"/>
                      </a:schemeClr>
                    </a:solidFill>
                  </a:tcPr>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Prose literacy</a:t>
                      </a:r>
                    </a:p>
                  </a:txBody>
                  <a:tcPr marL="68580" marR="68580" marT="0" marB="0">
                    <a:solidFill>
                      <a:schemeClr val="bg2">
                        <a:lumMod val="40000"/>
                        <a:lumOff val="60000"/>
                      </a:schemeClr>
                    </a:solidFill>
                  </a:tcPr>
                </a:tc>
              </a:tr>
              <a:tr h="495055">
                <a:tc vMerge="1">
                  <a:txBody>
                    <a:bodyPr/>
                    <a:lstStyle/>
                    <a:p>
                      <a:endParaRPr lang="en-US"/>
                    </a:p>
                  </a:txBody>
                  <a:tcPr/>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Document literacy</a:t>
                      </a:r>
                    </a:p>
                  </a:txBody>
                  <a:tcPr marL="68580" marR="68580" marT="0" marB="0">
                    <a:solidFill>
                      <a:schemeClr val="accent3">
                        <a:lumMod val="60000"/>
                        <a:lumOff val="40000"/>
                      </a:schemeClr>
                    </a:solidFill>
                  </a:tcPr>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Document literacy</a:t>
                      </a:r>
                    </a:p>
                  </a:txBody>
                  <a:tcPr marL="68580" marR="68580" marT="0" marB="0">
                    <a:solidFill>
                      <a:schemeClr val="accent3">
                        <a:lumMod val="60000"/>
                        <a:lumOff val="40000"/>
                      </a:schemeClr>
                    </a:solidFill>
                  </a:tcPr>
                </a:tc>
              </a:tr>
              <a:tr h="495055">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Reading components</a:t>
                      </a:r>
                    </a:p>
                  </a:txBody>
                  <a:tcPr marL="68580" marR="68580" marT="0" marB="0"/>
                </a:tc>
                <a:tc>
                  <a:txBody>
                    <a:bodyPr/>
                    <a:lstStyle/>
                    <a:p>
                      <a:pPr>
                        <a:lnSpc>
                          <a:spcPct val="115000"/>
                        </a:lnSpc>
                        <a:spcAft>
                          <a:spcPts val="1000"/>
                        </a:spcAft>
                      </a:pPr>
                      <a:endParaRPr lang="en-US" sz="1600">
                        <a:solidFill>
                          <a:schemeClr val="tx2">
                            <a:lumMod val="10000"/>
                          </a:schemeClr>
                        </a:solidFill>
                        <a:latin typeface="Calibri"/>
                        <a:ea typeface="Calibri"/>
                        <a:cs typeface="Times New Roman"/>
                      </a:endParaRPr>
                    </a:p>
                  </a:txBody>
                  <a:tcPr marL="68580" marR="68580" marT="0" marB="0"/>
                </a:tc>
                <a:tc>
                  <a:txBody>
                    <a:bodyPr/>
                    <a:lstStyle/>
                    <a:p>
                      <a:pPr>
                        <a:lnSpc>
                          <a:spcPct val="115000"/>
                        </a:lnSpc>
                        <a:spcAft>
                          <a:spcPts val="1000"/>
                        </a:spcAft>
                      </a:pPr>
                      <a:endParaRPr lang="en-US" sz="1600" dirty="0">
                        <a:solidFill>
                          <a:schemeClr val="tx2">
                            <a:lumMod val="10000"/>
                          </a:schemeClr>
                        </a:solidFill>
                        <a:latin typeface="Calibri"/>
                        <a:ea typeface="Calibri"/>
                        <a:cs typeface="Times New Roman"/>
                      </a:endParaRPr>
                    </a:p>
                  </a:txBody>
                  <a:tcPr marL="68580" marR="68580" marT="0" marB="0"/>
                </a:tc>
              </a:tr>
              <a:tr h="495055">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Numeracy</a:t>
                      </a:r>
                    </a:p>
                  </a:txBody>
                  <a:tcPr marL="68580" marR="68580" marT="0" marB="0">
                    <a:solidFill>
                      <a:schemeClr val="accent2">
                        <a:lumMod val="40000"/>
                        <a:lumOff val="60000"/>
                      </a:schemeClr>
                    </a:solidFill>
                  </a:tcPr>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Numeracy</a:t>
                      </a:r>
                    </a:p>
                  </a:txBody>
                  <a:tcPr marL="68580" marR="68580" marT="0" marB="0">
                    <a:solidFill>
                      <a:schemeClr val="accent2">
                        <a:lumMod val="40000"/>
                        <a:lumOff val="60000"/>
                      </a:schemeClr>
                    </a:solidFill>
                  </a:tcPr>
                </a:tc>
                <a:tc>
                  <a:txBody>
                    <a:bodyPr/>
                    <a:lstStyle/>
                    <a:p>
                      <a:pPr>
                        <a:lnSpc>
                          <a:spcPct val="115000"/>
                        </a:lnSpc>
                        <a:spcAft>
                          <a:spcPts val="1000"/>
                        </a:spcAft>
                      </a:pPr>
                      <a:endParaRPr lang="en-US" sz="1600" dirty="0">
                        <a:solidFill>
                          <a:schemeClr val="tx2">
                            <a:lumMod val="10000"/>
                          </a:schemeClr>
                        </a:solidFill>
                        <a:latin typeface="Calibri"/>
                        <a:ea typeface="Calibri"/>
                        <a:cs typeface="Times New Roman"/>
                      </a:endParaRPr>
                    </a:p>
                  </a:txBody>
                  <a:tcPr marL="68580" marR="68580" marT="0" marB="0"/>
                </a:tc>
              </a:tr>
              <a:tr h="495055">
                <a:tc>
                  <a:txBody>
                    <a:bodyPr/>
                    <a:lstStyle/>
                    <a:p>
                      <a:pPr>
                        <a:lnSpc>
                          <a:spcPct val="115000"/>
                        </a:lnSpc>
                        <a:spcAft>
                          <a:spcPts val="1000"/>
                        </a:spcAft>
                      </a:pPr>
                      <a:endParaRPr lang="en-US" sz="1600">
                        <a:solidFill>
                          <a:schemeClr val="tx2">
                            <a:lumMod val="10000"/>
                          </a:schemeClr>
                        </a:solidFill>
                        <a:latin typeface="Calibri"/>
                        <a:ea typeface="Calibri"/>
                        <a:cs typeface="Times New Roman"/>
                      </a:endParaRPr>
                    </a:p>
                  </a:txBody>
                  <a:tcPr marL="68580" marR="68580" marT="0" marB="0"/>
                </a:tc>
                <a:tc>
                  <a:txBody>
                    <a:bodyPr/>
                    <a:lstStyle/>
                    <a:p>
                      <a:pPr>
                        <a:lnSpc>
                          <a:spcPct val="115000"/>
                        </a:lnSpc>
                        <a:spcAft>
                          <a:spcPts val="1000"/>
                        </a:spcAft>
                      </a:pPr>
                      <a:endParaRPr lang="en-US" sz="1600">
                        <a:solidFill>
                          <a:schemeClr val="tx2">
                            <a:lumMod val="10000"/>
                          </a:schemeClr>
                        </a:solidFill>
                        <a:latin typeface="Calibri"/>
                        <a:ea typeface="Calibri"/>
                        <a:cs typeface="Times New Roman"/>
                      </a:endParaRPr>
                    </a:p>
                  </a:txBody>
                  <a:tcPr marL="68580" marR="68580" marT="0" marB="0"/>
                </a:tc>
                <a:tc>
                  <a:txBody>
                    <a:bodyPr/>
                    <a:lstStyle/>
                    <a:p>
                      <a:pPr>
                        <a:lnSpc>
                          <a:spcPct val="115000"/>
                        </a:lnSpc>
                        <a:spcAft>
                          <a:spcPts val="1000"/>
                        </a:spcAft>
                      </a:pPr>
                      <a:r>
                        <a:rPr lang="en-US" sz="1600" dirty="0">
                          <a:solidFill>
                            <a:schemeClr val="tx2">
                              <a:lumMod val="10000"/>
                            </a:schemeClr>
                          </a:solidFill>
                          <a:latin typeface="Calibri"/>
                          <a:ea typeface="Calibri"/>
                          <a:cs typeface="Times New Roman"/>
                        </a:rPr>
                        <a:t>Quantitative literacy</a:t>
                      </a:r>
                    </a:p>
                  </a:txBody>
                  <a:tcPr marL="68580" marR="68580" marT="0" marB="0"/>
                </a:tc>
              </a:tr>
              <a:tr h="495055">
                <a:tc>
                  <a:txBody>
                    <a:bodyPr/>
                    <a:lstStyle/>
                    <a:p>
                      <a:pPr>
                        <a:lnSpc>
                          <a:spcPct val="115000"/>
                        </a:lnSpc>
                        <a:spcAft>
                          <a:spcPts val="1000"/>
                        </a:spcAft>
                      </a:pPr>
                      <a:r>
                        <a:rPr lang="en-US" sz="1600">
                          <a:solidFill>
                            <a:schemeClr val="tx2">
                              <a:lumMod val="10000"/>
                            </a:schemeClr>
                          </a:solidFill>
                          <a:latin typeface="Calibri"/>
                          <a:ea typeface="Calibri"/>
                          <a:cs typeface="Times New Roman"/>
                        </a:rPr>
                        <a:t>Problem solving in technology-rich environments</a:t>
                      </a:r>
                    </a:p>
                  </a:txBody>
                  <a:tcPr marL="68580" marR="68580" marT="0" marB="0"/>
                </a:tc>
                <a:tc>
                  <a:txBody>
                    <a:bodyPr/>
                    <a:lstStyle/>
                    <a:p>
                      <a:pPr>
                        <a:lnSpc>
                          <a:spcPct val="115000"/>
                        </a:lnSpc>
                        <a:spcAft>
                          <a:spcPts val="1000"/>
                        </a:spcAft>
                      </a:pPr>
                      <a:endParaRPr lang="en-US" sz="1600" dirty="0">
                        <a:solidFill>
                          <a:schemeClr val="tx2">
                            <a:lumMod val="10000"/>
                          </a:schemeClr>
                        </a:solidFill>
                        <a:latin typeface="Calibri"/>
                        <a:ea typeface="Calibri"/>
                        <a:cs typeface="Times New Roman"/>
                      </a:endParaRPr>
                    </a:p>
                  </a:txBody>
                  <a:tcPr marL="68580" marR="68580" marT="0" marB="0"/>
                </a:tc>
                <a:tc>
                  <a:txBody>
                    <a:bodyPr/>
                    <a:lstStyle/>
                    <a:p>
                      <a:pPr>
                        <a:lnSpc>
                          <a:spcPct val="115000"/>
                        </a:lnSpc>
                        <a:spcAft>
                          <a:spcPts val="1000"/>
                        </a:spcAft>
                      </a:pPr>
                      <a:endParaRPr lang="en-US" sz="1600" dirty="0">
                        <a:solidFill>
                          <a:schemeClr val="tx2">
                            <a:lumMod val="10000"/>
                          </a:schemeClr>
                        </a:solidFill>
                        <a:latin typeface="Calibri"/>
                        <a:ea typeface="Calibri"/>
                        <a:cs typeface="Times New Roman"/>
                      </a:endParaRPr>
                    </a:p>
                  </a:txBody>
                  <a:tcPr marL="68580" marR="68580" marT="0" marB="0"/>
                </a:tc>
              </a:tr>
              <a:tr h="495055">
                <a:tc>
                  <a:txBody>
                    <a:bodyPr/>
                    <a:lstStyle/>
                    <a:p>
                      <a:pPr>
                        <a:lnSpc>
                          <a:spcPct val="115000"/>
                        </a:lnSpc>
                        <a:spcAft>
                          <a:spcPts val="1000"/>
                        </a:spcAft>
                      </a:pPr>
                      <a:endParaRPr lang="en-US" sz="1600" dirty="0">
                        <a:solidFill>
                          <a:schemeClr val="tx2">
                            <a:lumMod val="10000"/>
                          </a:schemeClr>
                        </a:solidFill>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600" dirty="0" smtClean="0">
                          <a:solidFill>
                            <a:schemeClr val="tx2">
                              <a:lumMod val="10000"/>
                            </a:schemeClr>
                          </a:solidFill>
                          <a:latin typeface="Calibri"/>
                          <a:ea typeface="Calibri"/>
                          <a:cs typeface="Times New Roman"/>
                        </a:rPr>
                        <a:t>Problem solving</a:t>
                      </a:r>
                      <a:endParaRPr lang="en-US" sz="1600" dirty="0">
                        <a:solidFill>
                          <a:schemeClr val="tx2">
                            <a:lumMod val="10000"/>
                          </a:schemeClr>
                        </a:solidFill>
                        <a:latin typeface="Calibri"/>
                        <a:ea typeface="Calibri"/>
                        <a:cs typeface="Times New Roman"/>
                      </a:endParaRPr>
                    </a:p>
                  </a:txBody>
                  <a:tcPr marL="68580" marR="68580" marT="0" marB="0"/>
                </a:tc>
                <a:tc>
                  <a:txBody>
                    <a:bodyPr/>
                    <a:lstStyle/>
                    <a:p>
                      <a:pPr>
                        <a:lnSpc>
                          <a:spcPct val="115000"/>
                        </a:lnSpc>
                        <a:spcAft>
                          <a:spcPts val="1000"/>
                        </a:spcAft>
                      </a:pPr>
                      <a:endParaRPr lang="en-US" sz="1600" dirty="0">
                        <a:solidFill>
                          <a:schemeClr val="tx2">
                            <a:lumMod val="10000"/>
                          </a:schemeClr>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features</a:t>
            </a:r>
            <a:endParaRPr lang="en-US" dirty="0"/>
          </a:p>
        </p:txBody>
      </p:sp>
      <p:sp>
        <p:nvSpPr>
          <p:cNvPr id="3" name="Content Placeholder 2"/>
          <p:cNvSpPr>
            <a:spLocks noGrp="1"/>
          </p:cNvSpPr>
          <p:nvPr>
            <p:ph idx="1"/>
          </p:nvPr>
        </p:nvSpPr>
        <p:spPr/>
        <p:txBody>
          <a:bodyPr>
            <a:normAutofit/>
          </a:bodyPr>
          <a:lstStyle/>
          <a:p>
            <a:r>
              <a:rPr lang="en-GB" sz="2800" dirty="0" smtClean="0"/>
              <a:t>Target population – 16-65 year olds resident in national territory</a:t>
            </a:r>
          </a:p>
          <a:p>
            <a:r>
              <a:rPr lang="en-GB" sz="2800" dirty="0" smtClean="0"/>
              <a:t>Sample: probability sample representative of target population </a:t>
            </a:r>
          </a:p>
          <a:p>
            <a:r>
              <a:rPr lang="en-GB" sz="2800" dirty="0" smtClean="0"/>
              <a:t>Household survey</a:t>
            </a:r>
          </a:p>
          <a:p>
            <a:r>
              <a:rPr lang="en-GB" sz="2800" dirty="0" smtClean="0"/>
              <a:t>Computer delivery</a:t>
            </a:r>
          </a:p>
          <a:p>
            <a:pPr lvl="1"/>
            <a:r>
              <a:rPr lang="en-GB" sz="2400" dirty="0" smtClean="0"/>
              <a:t>BQ – CAPI</a:t>
            </a:r>
          </a:p>
          <a:p>
            <a:pPr lvl="1"/>
            <a:r>
              <a:rPr lang="en-GB" sz="2400" dirty="0" smtClean="0"/>
              <a:t>Assessment - CBA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Round 1 (2008-2013)</a:t>
            </a:r>
          </a:p>
          <a:p>
            <a:pPr lvl="1"/>
            <a:r>
              <a:rPr lang="en-GB" dirty="0" smtClean="0"/>
              <a:t>24 countries</a:t>
            </a:r>
          </a:p>
          <a:p>
            <a:pPr lvl="1"/>
            <a:r>
              <a:rPr lang="en-GB" dirty="0" smtClean="0"/>
              <a:t>Australia, Austria, Belgium (Flanders), Canada, Czech Republic, Denmark, Estonia, Finland, France, Germany, Ireland, Italy, Japan, Korea, Netherlands, Norway, Poland, Slovak Republic, Spain, Sweden, UK (England, Nth Ireland), US, Cyprus, Russian Federation</a:t>
            </a:r>
          </a:p>
          <a:p>
            <a:r>
              <a:rPr lang="en-GB" dirty="0" smtClean="0"/>
              <a:t>Round 2 (2012-2015)</a:t>
            </a:r>
          </a:p>
          <a:p>
            <a:pPr lvl="1"/>
            <a:r>
              <a:rPr lang="en-GB" dirty="0" smtClean="0"/>
              <a:t>10 countries</a:t>
            </a:r>
          </a:p>
          <a:p>
            <a:pPr lvl="1"/>
            <a:r>
              <a:rPr lang="en-GB" dirty="0" smtClean="0"/>
              <a:t>Chile, Greece, Indonesia, Israel, Lithuania, Portugal, New Zealand, Singapore, Slovenia, Turkey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DE_Français_bleu">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OCDE_Français_bleu</Template>
  <TotalTime>300</TotalTime>
  <Words>1329</Words>
  <Application>Microsoft Office PowerPoint</Application>
  <PresentationFormat>On-screen Show (4:3)</PresentationFormat>
  <Paragraphs>214</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OCDE_Français_bleu</vt:lpstr>
      <vt:lpstr>PIAAC: Origins, international dimension, concepts and aims</vt:lpstr>
      <vt:lpstr>Objectives </vt:lpstr>
      <vt:lpstr>Origins</vt:lpstr>
      <vt:lpstr>Origins</vt:lpstr>
      <vt:lpstr>Objectives </vt:lpstr>
      <vt:lpstr>Design features: content</vt:lpstr>
      <vt:lpstr>Links to previous adult surveys</vt:lpstr>
      <vt:lpstr>Design features</vt:lpstr>
      <vt:lpstr>Participation </vt:lpstr>
      <vt:lpstr>Innovative elements</vt:lpstr>
      <vt:lpstr>Information processing in ICT environments</vt:lpstr>
      <vt:lpstr>Slide 12</vt:lpstr>
      <vt:lpstr>Slide 13</vt:lpstr>
      <vt:lpstr>Information processing in ICT environments</vt:lpstr>
      <vt:lpstr>Information on poor readers</vt:lpstr>
      <vt:lpstr>Use of skills</vt:lpstr>
      <vt:lpstr>Computer delivery </vt:lpstr>
      <vt:lpstr>Output</vt:lpstr>
      <vt:lpstr>The first international report</vt:lpstr>
      <vt:lpstr>Thematic reports</vt:lpstr>
      <vt:lpstr>Some important themes</vt:lpstr>
      <vt:lpstr>Some important themes</vt:lpstr>
      <vt:lpstr>PISA and PIAAC</vt:lpstr>
      <vt:lpstr>Some important themes</vt:lpstr>
      <vt:lpstr>Some important themes</vt:lpstr>
      <vt:lpstr>Cohort effects: comparing different cohorts of same age in both surveys</vt:lpstr>
      <vt:lpstr>Ageing effects: comparing same cohorts 10 years later</vt:lpstr>
      <vt:lpstr>Some important themes</vt:lpstr>
      <vt:lpstr>Slide 29</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PIAAC: Origins, international dimension, concepts and aims</dc:title>
  <dc:creator>Thorn_w</dc:creator>
  <cp:lastModifiedBy>Malonem</cp:lastModifiedBy>
  <cp:revision>3</cp:revision>
  <dcterms:created xsi:type="dcterms:W3CDTF">2012-10-19T12:59:33Z</dcterms:created>
  <dcterms:modified xsi:type="dcterms:W3CDTF">2012-10-22T10:44:31Z</dcterms:modified>
</cp:coreProperties>
</file>