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6" r:id="rId2"/>
    <p:sldId id="267" r:id="rId3"/>
    <p:sldId id="268" r:id="rId4"/>
    <p:sldId id="278" r:id="rId5"/>
    <p:sldId id="269" r:id="rId6"/>
    <p:sldId id="301" r:id="rId7"/>
    <p:sldId id="281" r:id="rId8"/>
    <p:sldId id="284" r:id="rId9"/>
    <p:sldId id="285" r:id="rId10"/>
    <p:sldId id="286" r:id="rId11"/>
    <p:sldId id="256" r:id="rId12"/>
    <p:sldId id="274" r:id="rId13"/>
    <p:sldId id="277" r:id="rId14"/>
    <p:sldId id="280" r:id="rId15"/>
    <p:sldId id="300" r:id="rId16"/>
    <p:sldId id="299" r:id="rId17"/>
    <p:sldId id="298" r:id="rId18"/>
    <p:sldId id="296" r:id="rId19"/>
    <p:sldId id="290" r:id="rId20"/>
    <p:sldId id="276" r:id="rId21"/>
    <p:sldId id="289" r:id="rId22"/>
    <p:sldId id="293" r:id="rId23"/>
    <p:sldId id="303" r:id="rId24"/>
    <p:sldId id="305" r:id="rId25"/>
    <p:sldId id="304" r:id="rId26"/>
    <p:sldId id="306" r:id="rId27"/>
    <p:sldId id="307" r:id="rId28"/>
    <p:sldId id="294" r:id="rId29"/>
    <p:sldId id="302" r:id="rId30"/>
    <p:sldId id="282" r:id="rId31"/>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7448" autoAdjust="0"/>
  </p:normalViewPr>
  <p:slideViewPr>
    <p:cSldViewPr>
      <p:cViewPr>
        <p:scale>
          <a:sx n="66" d="100"/>
          <a:sy n="66" d="100"/>
        </p:scale>
        <p:origin x="-63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50" y="-78"/>
      </p:cViewPr>
      <p:guideLst>
        <p:guide orient="horz" pos="3131"/>
        <p:guide pos="214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mfs01\PIAAC\User(Public)\Main%20Study\National%20Report\Reference%20docs\IALS%20-%20international%20comparison%20tabl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mfs01\PIAAC\User(Public)\Project%20Administration\PIAAC%20Info%20Seminar\Excel%20tables\Proprtion%20of%20population%20completing%202nd%20level%20Education.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mfs01\PIAAC\User(Public)\Project%20Administration\PIAAC%20Info%20Seminar\Excel%20tables\Highest%20level%20of%20education%201996%20(Censu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mfs01\PIAAC\User(Public)\Project%20Administration\PIAAC%20Info%20Seminar\Excel%20tables\Age%20groups%20-%202011.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mfs01\PIAAC\User(Public)\Project%20Administration\PIAAC%20Info%20Seminar\Excel%20tables\1996%20Nationality.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mfs01\PIAAC\User(Public)\Project%20Administration\PIAAC%20Info%20Seminar\Excel%20tables\1996%20Nationality.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4"/>
  <c:chart>
    <c:title>
      <c:tx>
        <c:rich>
          <a:bodyPr/>
          <a:lstStyle/>
          <a:p>
            <a:pPr>
              <a:defRPr lang="en-IE"/>
            </a:pPr>
            <a:r>
              <a:rPr smtClean="0"/>
              <a:t>Scales</a:t>
            </a:r>
            <a:endParaRPr/>
          </a:p>
        </c:rich>
      </c:tx>
      <c:layout/>
    </c:title>
    <c:plotArea>
      <c:layout/>
      <c:barChart>
        <c:barDir val="col"/>
        <c:grouping val="clustered"/>
        <c:ser>
          <c:idx val="0"/>
          <c:order val="0"/>
          <c:tx>
            <c:strRef>
              <c:f>Sheet1!$B$1</c:f>
              <c:strCache>
                <c:ptCount val="1"/>
                <c:pt idx="0">
                  <c:v>Prose</c:v>
                </c:pt>
              </c:strCache>
            </c:strRef>
          </c:tx>
          <c:dLbls>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txPr>
              <a:bodyPr/>
              <a:lstStyle/>
              <a:p>
                <a:pPr>
                  <a:defRPr lang="en-IE" sz="1400"/>
                </a:pPr>
                <a:endParaRPr lang="en-US"/>
              </a:p>
            </c:txPr>
            <c:dLblPos val="inEnd"/>
            <c:showVal val="1"/>
          </c:dLbls>
          <c:cat>
            <c:strRef>
              <c:f>Sheet1!$A$2:$A$5</c:f>
              <c:strCache>
                <c:ptCount val="4"/>
                <c:pt idx="0">
                  <c:v>Level 1</c:v>
                </c:pt>
                <c:pt idx="1">
                  <c:v>Level 2</c:v>
                </c:pt>
                <c:pt idx="2">
                  <c:v>Level 3</c:v>
                </c:pt>
                <c:pt idx="3">
                  <c:v>Levels 4/5</c:v>
                </c:pt>
              </c:strCache>
            </c:strRef>
          </c:cat>
          <c:val>
            <c:numRef>
              <c:f>Sheet1!$B$2:$B$5</c:f>
              <c:numCache>
                <c:formatCode>0%</c:formatCode>
                <c:ptCount val="4"/>
                <c:pt idx="0">
                  <c:v>0.23</c:v>
                </c:pt>
                <c:pt idx="1">
                  <c:v>0.30000000000000027</c:v>
                </c:pt>
                <c:pt idx="2">
                  <c:v>0.34</c:v>
                </c:pt>
                <c:pt idx="3">
                  <c:v>0.14000000000000001</c:v>
                </c:pt>
              </c:numCache>
            </c:numRef>
          </c:val>
        </c:ser>
        <c:ser>
          <c:idx val="1"/>
          <c:order val="1"/>
          <c:tx>
            <c:strRef>
              <c:f>Sheet1!$C$1</c:f>
              <c:strCache>
                <c:ptCount val="1"/>
                <c:pt idx="0">
                  <c:v>Documents</c:v>
                </c:pt>
              </c:strCache>
            </c:strRef>
          </c:tx>
          <c:dLbls>
            <c:txPr>
              <a:bodyPr/>
              <a:lstStyle/>
              <a:p>
                <a:pPr>
                  <a:defRPr lang="en-IE" sz="1400"/>
                </a:pPr>
                <a:endParaRPr lang="en-US"/>
              </a:p>
            </c:txPr>
            <c:dLblPos val="inEnd"/>
            <c:showVal val="1"/>
          </c:dLbls>
          <c:cat>
            <c:strRef>
              <c:f>Sheet1!$A$2:$A$5</c:f>
              <c:strCache>
                <c:ptCount val="4"/>
                <c:pt idx="0">
                  <c:v>Level 1</c:v>
                </c:pt>
                <c:pt idx="1">
                  <c:v>Level 2</c:v>
                </c:pt>
                <c:pt idx="2">
                  <c:v>Level 3</c:v>
                </c:pt>
                <c:pt idx="3">
                  <c:v>Levels 4/5</c:v>
                </c:pt>
              </c:strCache>
            </c:strRef>
          </c:cat>
          <c:val>
            <c:numRef>
              <c:f>Sheet1!$C$2:$C$5</c:f>
              <c:numCache>
                <c:formatCode>0%</c:formatCode>
                <c:ptCount val="4"/>
                <c:pt idx="0">
                  <c:v>0.25</c:v>
                </c:pt>
                <c:pt idx="1">
                  <c:v>0.32000000000000034</c:v>
                </c:pt>
                <c:pt idx="2">
                  <c:v>0.32000000000000034</c:v>
                </c:pt>
                <c:pt idx="3">
                  <c:v>0.12000000000000002</c:v>
                </c:pt>
              </c:numCache>
            </c:numRef>
          </c:val>
        </c:ser>
        <c:ser>
          <c:idx val="2"/>
          <c:order val="2"/>
          <c:tx>
            <c:strRef>
              <c:f>Sheet1!$D$1</c:f>
              <c:strCache>
                <c:ptCount val="1"/>
                <c:pt idx="0">
                  <c:v>Quantitative</c:v>
                </c:pt>
              </c:strCache>
            </c:strRef>
          </c:tx>
          <c:dLbls>
            <c:txPr>
              <a:bodyPr/>
              <a:lstStyle/>
              <a:p>
                <a:pPr>
                  <a:defRPr lang="en-IE" sz="1400"/>
                </a:pPr>
                <a:endParaRPr lang="en-US"/>
              </a:p>
            </c:txPr>
            <c:dLblPos val="inEnd"/>
            <c:showVal val="1"/>
          </c:dLbls>
          <c:cat>
            <c:strRef>
              <c:f>Sheet1!$A$2:$A$5</c:f>
              <c:strCache>
                <c:ptCount val="4"/>
                <c:pt idx="0">
                  <c:v>Level 1</c:v>
                </c:pt>
                <c:pt idx="1">
                  <c:v>Level 2</c:v>
                </c:pt>
                <c:pt idx="2">
                  <c:v>Level 3</c:v>
                </c:pt>
                <c:pt idx="3">
                  <c:v>Levels 4/5</c:v>
                </c:pt>
              </c:strCache>
            </c:strRef>
          </c:cat>
          <c:val>
            <c:numRef>
              <c:f>Sheet1!$D$2:$D$5</c:f>
              <c:numCache>
                <c:formatCode>0%</c:formatCode>
                <c:ptCount val="4"/>
                <c:pt idx="0">
                  <c:v>0.25</c:v>
                </c:pt>
                <c:pt idx="1">
                  <c:v>0.28000000000000008</c:v>
                </c:pt>
                <c:pt idx="2">
                  <c:v>0.31000000000000028</c:v>
                </c:pt>
                <c:pt idx="3">
                  <c:v>0.16</c:v>
                </c:pt>
              </c:numCache>
            </c:numRef>
          </c:val>
        </c:ser>
        <c:gapWidth val="100"/>
        <c:axId val="189670912"/>
        <c:axId val="189672448"/>
      </c:barChart>
      <c:catAx>
        <c:axId val="189670912"/>
        <c:scaling>
          <c:orientation val="minMax"/>
        </c:scaling>
        <c:axPos val="b"/>
        <c:tickLblPos val="nextTo"/>
        <c:txPr>
          <a:bodyPr/>
          <a:lstStyle/>
          <a:p>
            <a:pPr>
              <a:defRPr lang="en-IE"/>
            </a:pPr>
            <a:endParaRPr lang="en-US"/>
          </a:p>
        </c:txPr>
        <c:crossAx val="189672448"/>
        <c:crosses val="autoZero"/>
        <c:auto val="1"/>
        <c:lblAlgn val="ctr"/>
        <c:lblOffset val="100"/>
      </c:catAx>
      <c:valAx>
        <c:axId val="189672448"/>
        <c:scaling>
          <c:orientation val="minMax"/>
        </c:scaling>
        <c:axPos val="l"/>
        <c:majorGridlines/>
        <c:numFmt formatCode="0%" sourceLinked="1"/>
        <c:tickLblPos val="nextTo"/>
        <c:txPr>
          <a:bodyPr/>
          <a:lstStyle/>
          <a:p>
            <a:pPr>
              <a:defRPr lang="en-IE"/>
            </a:pPr>
            <a:endParaRPr lang="en-US"/>
          </a:p>
        </c:txPr>
        <c:crossAx val="189670912"/>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pivotSource>
    <c:name>[IALS - international comparison table.xlsx]Sheet5!PivotTable3</c:name>
    <c:fmtId val="20"/>
  </c:pivotSource>
  <c:chart>
    <c:pivotFmts>
      <c:pivotFmt>
        <c:idx val="0"/>
      </c:pivotFmt>
      <c:pivotFmt>
        <c:idx val="1"/>
        <c:marker>
          <c:symbol val="none"/>
        </c:marker>
        <c:dLbl>
          <c:idx val="0"/>
          <c:spPr/>
          <c:txPr>
            <a:bodyPr/>
            <a:lstStyle/>
            <a:p>
              <a:pPr>
                <a:defRPr/>
              </a:pPr>
              <a:endParaRPr lang="en-US"/>
            </a:p>
          </c:txPr>
          <c:showVal val="1"/>
        </c:dLbl>
      </c:pivotFmt>
      <c:pivotFmt>
        <c:idx val="2"/>
        <c:marker>
          <c:symbol val="none"/>
        </c:marker>
      </c:pivotFmt>
      <c:pivotFmt>
        <c:idx val="3"/>
        <c:marker>
          <c:symbol val="none"/>
        </c:marker>
      </c:pivotFmt>
      <c:pivotFmt>
        <c:idx val="4"/>
        <c:marker>
          <c:symbol val="none"/>
        </c:marker>
        <c:dLbl>
          <c:idx val="0"/>
          <c:spPr/>
          <c:txPr>
            <a:bodyPr/>
            <a:lstStyle/>
            <a:p>
              <a:pPr>
                <a:defRPr b="1">
                  <a:solidFill>
                    <a:schemeClr val="bg1"/>
                  </a:solidFill>
                </a:defRPr>
              </a:pPr>
              <a:endParaRPr lang="en-US"/>
            </a:p>
          </c:txPr>
          <c:showVal val="1"/>
        </c:dLbl>
      </c:pivotFmt>
      <c:pivotFmt>
        <c:idx val="5"/>
        <c:marker>
          <c:symbol val="none"/>
        </c:marker>
        <c:dLbl>
          <c:idx val="0"/>
          <c:spPr/>
          <c:txPr>
            <a:bodyPr/>
            <a:lstStyle/>
            <a:p>
              <a:pPr>
                <a:defRPr/>
              </a:pPr>
              <a:endParaRPr lang="en-US"/>
            </a:p>
          </c:txPr>
          <c:showVal val="1"/>
        </c:dLbl>
      </c:pivotFmt>
      <c:pivotFmt>
        <c:idx val="6"/>
        <c:marker>
          <c:symbol val="none"/>
        </c:marker>
      </c:pivotFmt>
      <c:pivotFmt>
        <c:idx val="7"/>
        <c:marker>
          <c:symbol val="none"/>
        </c:marker>
      </c:pivotFmt>
      <c:pivotFmt>
        <c:idx val="8"/>
        <c:marker>
          <c:symbol val="none"/>
        </c:marker>
        <c:dLbl>
          <c:idx val="0"/>
          <c:spPr/>
          <c:txPr>
            <a:bodyPr/>
            <a:lstStyle/>
            <a:p>
              <a:pPr>
                <a:defRPr b="1">
                  <a:solidFill>
                    <a:schemeClr val="bg1"/>
                  </a:solidFill>
                </a:defRPr>
              </a:pPr>
              <a:endParaRPr lang="en-US"/>
            </a:p>
          </c:txPr>
          <c:showVal val="1"/>
        </c:dLbl>
      </c:pivotFmt>
      <c:pivotFmt>
        <c:idx val="9"/>
        <c:marker>
          <c:symbol val="none"/>
        </c:marker>
        <c:dLbl>
          <c:idx val="0"/>
          <c:spPr/>
          <c:txPr>
            <a:bodyPr/>
            <a:lstStyle/>
            <a:p>
              <a:pPr>
                <a:defRPr/>
              </a:pPr>
              <a:endParaRPr lang="en-US"/>
            </a:p>
          </c:txPr>
          <c:showVal val="1"/>
        </c:dLbl>
      </c:pivotFmt>
      <c:pivotFmt>
        <c:idx val="10"/>
        <c:marker>
          <c:symbol val="none"/>
        </c:marker>
      </c:pivotFmt>
      <c:pivotFmt>
        <c:idx val="11"/>
        <c:marker>
          <c:symbol val="none"/>
        </c:marker>
      </c:pivotFmt>
      <c:pivotFmt>
        <c:idx val="12"/>
        <c:marker>
          <c:symbol val="none"/>
        </c:marker>
        <c:dLbl>
          <c:idx val="0"/>
          <c:spPr/>
          <c:txPr>
            <a:bodyPr/>
            <a:lstStyle/>
            <a:p>
              <a:pPr>
                <a:defRPr b="1">
                  <a:solidFill>
                    <a:schemeClr val="bg1"/>
                  </a:solidFill>
                </a:defRPr>
              </a:pPr>
              <a:endParaRPr lang="en-US"/>
            </a:p>
          </c:txPr>
          <c:showVal val="1"/>
        </c:dLbl>
      </c:pivotFmt>
      <c:pivotFmt>
        <c:idx val="13"/>
        <c:marker>
          <c:symbol val="none"/>
        </c:marker>
        <c:dLbl>
          <c:idx val="0"/>
          <c:spPr/>
          <c:txPr>
            <a:bodyPr/>
            <a:lstStyle/>
            <a:p>
              <a:pPr>
                <a:defRPr/>
              </a:pPr>
              <a:endParaRPr lang="en-US"/>
            </a:p>
          </c:txPr>
          <c:showVal val="1"/>
        </c:dLbl>
      </c:pivotFmt>
      <c:pivotFmt>
        <c:idx val="14"/>
        <c:marker>
          <c:symbol val="none"/>
        </c:marker>
      </c:pivotFmt>
      <c:pivotFmt>
        <c:idx val="15"/>
        <c:marker>
          <c:symbol val="none"/>
        </c:marker>
      </c:pivotFmt>
      <c:pivotFmt>
        <c:idx val="16"/>
        <c:marker>
          <c:symbol val="none"/>
        </c:marker>
        <c:dLbl>
          <c:idx val="0"/>
          <c:spPr/>
          <c:txPr>
            <a:bodyPr/>
            <a:lstStyle/>
            <a:p>
              <a:pPr>
                <a:defRPr b="1">
                  <a:solidFill>
                    <a:schemeClr val="bg1"/>
                  </a:solidFill>
                </a:defRPr>
              </a:pPr>
              <a:endParaRPr lang="en-US"/>
            </a:p>
          </c:txPr>
          <c:showVal val="1"/>
        </c:dLbl>
      </c:pivotFmt>
    </c:pivotFmts>
    <c:plotArea>
      <c:layout/>
      <c:barChart>
        <c:barDir val="col"/>
        <c:grouping val="percentStacked"/>
        <c:ser>
          <c:idx val="0"/>
          <c:order val="0"/>
          <c:tx>
            <c:strRef>
              <c:f>Sheet5!$B$1:$B$3</c:f>
              <c:strCache>
                <c:ptCount val="1"/>
                <c:pt idx="0">
                  <c:v>Document - Sum of 1</c:v>
                </c:pt>
              </c:strCache>
            </c:strRef>
          </c:tx>
          <c:dLbls>
            <c:txPr>
              <a:bodyPr/>
              <a:lstStyle/>
              <a:p>
                <a:pPr>
                  <a:defRPr lang="en-IE"/>
                </a:pPr>
                <a:endParaRPr lang="en-US"/>
              </a:p>
            </c:txPr>
            <c:showVal val="1"/>
          </c:dLbls>
          <c:cat>
            <c:strRef>
              <c:f>Sheet5!$A$4:$A$13</c:f>
              <c:strCache>
                <c:ptCount val="9"/>
                <c:pt idx="0">
                  <c:v>Canada</c:v>
                </c:pt>
                <c:pt idx="1">
                  <c:v>Germany</c:v>
                </c:pt>
                <c:pt idx="2">
                  <c:v>Ireland</c:v>
                </c:pt>
                <c:pt idx="3">
                  <c:v>Netherlands</c:v>
                </c:pt>
                <c:pt idx="4">
                  <c:v>Poland</c:v>
                </c:pt>
                <c:pt idx="5">
                  <c:v>Sweden</c:v>
                </c:pt>
                <c:pt idx="6">
                  <c:v>Switzerland (French speaking)</c:v>
                </c:pt>
                <c:pt idx="7">
                  <c:v>Switzerland (German speaking)</c:v>
                </c:pt>
                <c:pt idx="8">
                  <c:v>United States</c:v>
                </c:pt>
              </c:strCache>
            </c:strRef>
          </c:cat>
          <c:val>
            <c:numRef>
              <c:f>Sheet5!$B$4:$B$13</c:f>
              <c:numCache>
                <c:formatCode>General</c:formatCode>
                <c:ptCount val="9"/>
                <c:pt idx="0">
                  <c:v>18.2</c:v>
                </c:pt>
                <c:pt idx="1">
                  <c:v>9</c:v>
                </c:pt>
                <c:pt idx="2">
                  <c:v>25.3</c:v>
                </c:pt>
                <c:pt idx="3">
                  <c:v>10.1</c:v>
                </c:pt>
                <c:pt idx="4">
                  <c:v>45.4</c:v>
                </c:pt>
                <c:pt idx="5">
                  <c:v>6.2</c:v>
                </c:pt>
                <c:pt idx="6">
                  <c:v>16.2</c:v>
                </c:pt>
                <c:pt idx="7">
                  <c:v>18.100000000000001</c:v>
                </c:pt>
                <c:pt idx="8">
                  <c:v>23.7</c:v>
                </c:pt>
              </c:numCache>
            </c:numRef>
          </c:val>
        </c:ser>
        <c:ser>
          <c:idx val="1"/>
          <c:order val="1"/>
          <c:tx>
            <c:strRef>
              <c:f>Sheet5!$C$1:$C$3</c:f>
              <c:strCache>
                <c:ptCount val="1"/>
                <c:pt idx="0">
                  <c:v>Document - Sum of 2</c:v>
                </c:pt>
              </c:strCache>
            </c:strRef>
          </c:tx>
          <c:cat>
            <c:strRef>
              <c:f>Sheet5!$A$4:$A$13</c:f>
              <c:strCache>
                <c:ptCount val="9"/>
                <c:pt idx="0">
                  <c:v>Canada</c:v>
                </c:pt>
                <c:pt idx="1">
                  <c:v>Germany</c:v>
                </c:pt>
                <c:pt idx="2">
                  <c:v>Ireland</c:v>
                </c:pt>
                <c:pt idx="3">
                  <c:v>Netherlands</c:v>
                </c:pt>
                <c:pt idx="4">
                  <c:v>Poland</c:v>
                </c:pt>
                <c:pt idx="5">
                  <c:v>Sweden</c:v>
                </c:pt>
                <c:pt idx="6">
                  <c:v>Switzerland (French speaking)</c:v>
                </c:pt>
                <c:pt idx="7">
                  <c:v>Switzerland (German speaking)</c:v>
                </c:pt>
                <c:pt idx="8">
                  <c:v>United States</c:v>
                </c:pt>
              </c:strCache>
            </c:strRef>
          </c:cat>
          <c:val>
            <c:numRef>
              <c:f>Sheet5!$C$4:$C$13</c:f>
              <c:numCache>
                <c:formatCode>General</c:formatCode>
                <c:ptCount val="9"/>
                <c:pt idx="0">
                  <c:v>24.7</c:v>
                </c:pt>
                <c:pt idx="1">
                  <c:v>32.700000000000003</c:v>
                </c:pt>
                <c:pt idx="2">
                  <c:v>31.7</c:v>
                </c:pt>
                <c:pt idx="3">
                  <c:v>25.7</c:v>
                </c:pt>
                <c:pt idx="4">
                  <c:v>30.7</c:v>
                </c:pt>
                <c:pt idx="5">
                  <c:v>18.899999999999999</c:v>
                </c:pt>
                <c:pt idx="6">
                  <c:v>28.8</c:v>
                </c:pt>
                <c:pt idx="7">
                  <c:v>29.1</c:v>
                </c:pt>
                <c:pt idx="8">
                  <c:v>25.9</c:v>
                </c:pt>
              </c:numCache>
            </c:numRef>
          </c:val>
        </c:ser>
        <c:ser>
          <c:idx val="2"/>
          <c:order val="2"/>
          <c:tx>
            <c:strRef>
              <c:f>Sheet5!$D$1:$D$3</c:f>
              <c:strCache>
                <c:ptCount val="1"/>
                <c:pt idx="0">
                  <c:v>Document - Sum of 3</c:v>
                </c:pt>
              </c:strCache>
            </c:strRef>
          </c:tx>
          <c:cat>
            <c:strRef>
              <c:f>Sheet5!$A$4:$A$13</c:f>
              <c:strCache>
                <c:ptCount val="9"/>
                <c:pt idx="0">
                  <c:v>Canada</c:v>
                </c:pt>
                <c:pt idx="1">
                  <c:v>Germany</c:v>
                </c:pt>
                <c:pt idx="2">
                  <c:v>Ireland</c:v>
                </c:pt>
                <c:pt idx="3">
                  <c:v>Netherlands</c:v>
                </c:pt>
                <c:pt idx="4">
                  <c:v>Poland</c:v>
                </c:pt>
                <c:pt idx="5">
                  <c:v>Sweden</c:v>
                </c:pt>
                <c:pt idx="6">
                  <c:v>Switzerland (French speaking)</c:v>
                </c:pt>
                <c:pt idx="7">
                  <c:v>Switzerland (German speaking)</c:v>
                </c:pt>
                <c:pt idx="8">
                  <c:v>United States</c:v>
                </c:pt>
              </c:strCache>
            </c:strRef>
          </c:cat>
          <c:val>
            <c:numRef>
              <c:f>Sheet5!$D$4:$D$13</c:f>
              <c:numCache>
                <c:formatCode>General</c:formatCode>
                <c:ptCount val="9"/>
                <c:pt idx="0">
                  <c:v>32.1</c:v>
                </c:pt>
                <c:pt idx="1">
                  <c:v>39.5</c:v>
                </c:pt>
                <c:pt idx="2">
                  <c:v>31.5</c:v>
                </c:pt>
                <c:pt idx="3">
                  <c:v>44.2</c:v>
                </c:pt>
                <c:pt idx="4">
                  <c:v>18</c:v>
                </c:pt>
                <c:pt idx="5">
                  <c:v>39.4</c:v>
                </c:pt>
                <c:pt idx="6">
                  <c:v>38.9</c:v>
                </c:pt>
                <c:pt idx="7">
                  <c:v>36.6</c:v>
                </c:pt>
                <c:pt idx="8">
                  <c:v>31.4</c:v>
                </c:pt>
              </c:numCache>
            </c:numRef>
          </c:val>
        </c:ser>
        <c:ser>
          <c:idx val="3"/>
          <c:order val="3"/>
          <c:tx>
            <c:strRef>
              <c:f>Sheet5!$E$1:$E$3</c:f>
              <c:strCache>
                <c:ptCount val="1"/>
                <c:pt idx="0">
                  <c:v>Document - Sum of 4/5</c:v>
                </c:pt>
              </c:strCache>
            </c:strRef>
          </c:tx>
          <c:dLbls>
            <c:txPr>
              <a:bodyPr/>
              <a:lstStyle/>
              <a:p>
                <a:pPr>
                  <a:defRPr lang="en-IE" b="1">
                    <a:solidFill>
                      <a:schemeClr val="bg1"/>
                    </a:solidFill>
                  </a:defRPr>
                </a:pPr>
                <a:endParaRPr lang="en-US"/>
              </a:p>
            </c:txPr>
            <c:showVal val="1"/>
          </c:dLbls>
          <c:cat>
            <c:strRef>
              <c:f>Sheet5!$A$4:$A$13</c:f>
              <c:strCache>
                <c:ptCount val="9"/>
                <c:pt idx="0">
                  <c:v>Canada</c:v>
                </c:pt>
                <c:pt idx="1">
                  <c:v>Germany</c:v>
                </c:pt>
                <c:pt idx="2">
                  <c:v>Ireland</c:v>
                </c:pt>
                <c:pt idx="3">
                  <c:v>Netherlands</c:v>
                </c:pt>
                <c:pt idx="4">
                  <c:v>Poland</c:v>
                </c:pt>
                <c:pt idx="5">
                  <c:v>Sweden</c:v>
                </c:pt>
                <c:pt idx="6">
                  <c:v>Switzerland (French speaking)</c:v>
                </c:pt>
                <c:pt idx="7">
                  <c:v>Switzerland (German speaking)</c:v>
                </c:pt>
                <c:pt idx="8">
                  <c:v>United States</c:v>
                </c:pt>
              </c:strCache>
            </c:strRef>
          </c:cat>
          <c:val>
            <c:numRef>
              <c:f>Sheet5!$E$4:$E$13</c:f>
              <c:numCache>
                <c:formatCode>General</c:formatCode>
                <c:ptCount val="9"/>
                <c:pt idx="0">
                  <c:v>25.1</c:v>
                </c:pt>
                <c:pt idx="1">
                  <c:v>18.899999999999999</c:v>
                </c:pt>
                <c:pt idx="2">
                  <c:v>11.5</c:v>
                </c:pt>
                <c:pt idx="3">
                  <c:v>20</c:v>
                </c:pt>
                <c:pt idx="4">
                  <c:v>5.8</c:v>
                </c:pt>
                <c:pt idx="5">
                  <c:v>35.5</c:v>
                </c:pt>
                <c:pt idx="6">
                  <c:v>16</c:v>
                </c:pt>
                <c:pt idx="7">
                  <c:v>16.100000000000001</c:v>
                </c:pt>
                <c:pt idx="8">
                  <c:v>19</c:v>
                </c:pt>
              </c:numCache>
            </c:numRef>
          </c:val>
        </c:ser>
        <c:overlap val="100"/>
        <c:axId val="145028992"/>
        <c:axId val="145030528"/>
      </c:barChart>
      <c:catAx>
        <c:axId val="145028992"/>
        <c:scaling>
          <c:orientation val="minMax"/>
        </c:scaling>
        <c:axPos val="b"/>
        <c:tickLblPos val="nextTo"/>
        <c:txPr>
          <a:bodyPr/>
          <a:lstStyle/>
          <a:p>
            <a:pPr>
              <a:defRPr lang="en-IE"/>
            </a:pPr>
            <a:endParaRPr lang="en-US"/>
          </a:p>
        </c:txPr>
        <c:crossAx val="145030528"/>
        <c:crosses val="autoZero"/>
        <c:auto val="1"/>
        <c:lblAlgn val="ctr"/>
        <c:lblOffset val="100"/>
      </c:catAx>
      <c:valAx>
        <c:axId val="145030528"/>
        <c:scaling>
          <c:orientation val="minMax"/>
        </c:scaling>
        <c:axPos val="l"/>
        <c:majorGridlines/>
        <c:numFmt formatCode="0%" sourceLinked="1"/>
        <c:tickLblPos val="nextTo"/>
        <c:txPr>
          <a:bodyPr/>
          <a:lstStyle/>
          <a:p>
            <a:pPr>
              <a:defRPr lang="en-IE"/>
            </a:pPr>
            <a:endParaRPr lang="en-US"/>
          </a:p>
        </c:txPr>
        <c:crossAx val="145028992"/>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IE" sz="2400"/>
            </a:pPr>
            <a:r>
              <a:rPr lang="en-IE" sz="2400" dirty="0"/>
              <a:t>Percentage of those 20-24 with </a:t>
            </a:r>
            <a:r>
              <a:rPr lang="en-IE" sz="2400" dirty="0" smtClean="0"/>
              <a:t>Leaving Certificate </a:t>
            </a:r>
            <a:r>
              <a:rPr lang="en-IE" sz="2400" dirty="0"/>
              <a:t>or equivalent</a:t>
            </a:r>
          </a:p>
        </c:rich>
      </c:tx>
      <c:layout/>
    </c:title>
    <c:plotArea>
      <c:layout/>
      <c:barChart>
        <c:barDir val="col"/>
        <c:grouping val="clustered"/>
        <c:ser>
          <c:idx val="0"/>
          <c:order val="0"/>
          <c:tx>
            <c:strRef>
              <c:f>'Proprtion of population complet'!$H$5</c:f>
              <c:strCache>
                <c:ptCount val="1"/>
                <c:pt idx="0">
                  <c:v>Both sexes</c:v>
                </c:pt>
              </c:strCache>
            </c:strRef>
          </c:tx>
          <c:dLbls>
            <c:txPr>
              <a:bodyPr/>
              <a:lstStyle/>
              <a:p>
                <a:pPr>
                  <a:defRPr lang="en-IE"/>
                </a:pPr>
                <a:endParaRPr lang="en-US"/>
              </a:p>
            </c:txPr>
            <c:showVal val="1"/>
          </c:dLbls>
          <c:cat>
            <c:strRef>
              <c:f>'Proprtion of population complet'!$G$6:$G$7</c:f>
              <c:strCache>
                <c:ptCount val="2"/>
                <c:pt idx="0">
                  <c:v>1996</c:v>
                </c:pt>
                <c:pt idx="1">
                  <c:v>2011</c:v>
                </c:pt>
              </c:strCache>
            </c:strRef>
          </c:cat>
          <c:val>
            <c:numRef>
              <c:f>'Proprtion of population complet'!$H$6:$H$7</c:f>
              <c:numCache>
                <c:formatCode>0.0</c:formatCode>
                <c:ptCount val="2"/>
                <c:pt idx="0">
                  <c:v>77.3</c:v>
                </c:pt>
                <c:pt idx="1">
                  <c:v>87.6</c:v>
                </c:pt>
              </c:numCache>
            </c:numRef>
          </c:val>
        </c:ser>
        <c:ser>
          <c:idx val="1"/>
          <c:order val="1"/>
          <c:tx>
            <c:strRef>
              <c:f>'Proprtion of population complet'!$I$5</c:f>
              <c:strCache>
                <c:ptCount val="1"/>
                <c:pt idx="0">
                  <c:v>Male</c:v>
                </c:pt>
              </c:strCache>
            </c:strRef>
          </c:tx>
          <c:dLbls>
            <c:txPr>
              <a:bodyPr/>
              <a:lstStyle/>
              <a:p>
                <a:pPr>
                  <a:defRPr lang="en-IE"/>
                </a:pPr>
                <a:endParaRPr lang="en-US"/>
              </a:p>
            </c:txPr>
            <c:showVal val="1"/>
          </c:dLbls>
          <c:cat>
            <c:strRef>
              <c:f>'Proprtion of population complet'!$G$6:$G$7</c:f>
              <c:strCache>
                <c:ptCount val="2"/>
                <c:pt idx="0">
                  <c:v>1996</c:v>
                </c:pt>
                <c:pt idx="1">
                  <c:v>2011</c:v>
                </c:pt>
              </c:strCache>
            </c:strRef>
          </c:cat>
          <c:val>
            <c:numRef>
              <c:f>'Proprtion of population complet'!$I$6:$I$7</c:f>
              <c:numCache>
                <c:formatCode>0.0</c:formatCode>
                <c:ptCount val="2"/>
                <c:pt idx="0">
                  <c:v>72</c:v>
                </c:pt>
                <c:pt idx="1">
                  <c:v>85.3</c:v>
                </c:pt>
              </c:numCache>
            </c:numRef>
          </c:val>
        </c:ser>
        <c:ser>
          <c:idx val="2"/>
          <c:order val="2"/>
          <c:tx>
            <c:strRef>
              <c:f>'Proprtion of population complet'!$J$5</c:f>
              <c:strCache>
                <c:ptCount val="1"/>
                <c:pt idx="0">
                  <c:v>Female</c:v>
                </c:pt>
              </c:strCache>
            </c:strRef>
          </c:tx>
          <c:dLbls>
            <c:txPr>
              <a:bodyPr/>
              <a:lstStyle/>
              <a:p>
                <a:pPr>
                  <a:defRPr lang="en-IE"/>
                </a:pPr>
                <a:endParaRPr lang="en-US"/>
              </a:p>
            </c:txPr>
            <c:showVal val="1"/>
          </c:dLbls>
          <c:cat>
            <c:strRef>
              <c:f>'Proprtion of population complet'!$G$6:$G$7</c:f>
              <c:strCache>
                <c:ptCount val="2"/>
                <c:pt idx="0">
                  <c:v>1996</c:v>
                </c:pt>
                <c:pt idx="1">
                  <c:v>2011</c:v>
                </c:pt>
              </c:strCache>
            </c:strRef>
          </c:cat>
          <c:val>
            <c:numRef>
              <c:f>'Proprtion of population complet'!$J$6:$J$7</c:f>
              <c:numCache>
                <c:formatCode>0.0</c:formatCode>
                <c:ptCount val="2"/>
                <c:pt idx="0">
                  <c:v>82.8</c:v>
                </c:pt>
                <c:pt idx="1">
                  <c:v>89.8</c:v>
                </c:pt>
              </c:numCache>
            </c:numRef>
          </c:val>
        </c:ser>
        <c:dLbls>
          <c:showVal val="1"/>
        </c:dLbls>
        <c:overlap val="-25"/>
        <c:axId val="145821696"/>
        <c:axId val="145823232"/>
      </c:barChart>
      <c:catAx>
        <c:axId val="145821696"/>
        <c:scaling>
          <c:orientation val="minMax"/>
        </c:scaling>
        <c:axPos val="b"/>
        <c:majorTickMark val="none"/>
        <c:tickLblPos val="nextTo"/>
        <c:txPr>
          <a:bodyPr/>
          <a:lstStyle/>
          <a:p>
            <a:pPr>
              <a:defRPr lang="en-IE"/>
            </a:pPr>
            <a:endParaRPr lang="en-US"/>
          </a:p>
        </c:txPr>
        <c:crossAx val="145823232"/>
        <c:crosses val="autoZero"/>
        <c:auto val="1"/>
        <c:lblAlgn val="ctr"/>
        <c:lblOffset val="100"/>
      </c:catAx>
      <c:valAx>
        <c:axId val="145823232"/>
        <c:scaling>
          <c:orientation val="minMax"/>
        </c:scaling>
        <c:delete val="1"/>
        <c:axPos val="l"/>
        <c:numFmt formatCode="0.0" sourceLinked="1"/>
        <c:tickLblPos val="nextTo"/>
        <c:crossAx val="145821696"/>
        <c:crosses val="autoZero"/>
        <c:crossBetween val="between"/>
      </c:valAx>
    </c:plotArea>
    <c:legend>
      <c:legendPos val="t"/>
      <c:layout/>
      <c:txPr>
        <a:bodyPr/>
        <a:lstStyle/>
        <a:p>
          <a:pPr>
            <a:defRPr lang="en-IE" sz="1800"/>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Sheet1!$C$19</c:f>
              <c:strCache>
                <c:ptCount val="1"/>
                <c:pt idx="0">
                  <c:v>1996</c:v>
                </c:pt>
              </c:strCache>
            </c:strRef>
          </c:tx>
          <c:spPr>
            <a:solidFill>
              <a:schemeClr val="accent2"/>
            </a:solidFill>
          </c:spPr>
          <c:dLbls>
            <c:txPr>
              <a:bodyPr/>
              <a:lstStyle/>
              <a:p>
                <a:pPr>
                  <a:defRPr lang="en-IE"/>
                </a:pPr>
                <a:endParaRPr lang="en-US"/>
              </a:p>
            </c:txPr>
            <c:showVal val="1"/>
          </c:dLbls>
          <c:cat>
            <c:strRef>
              <c:f>Sheet1!$D$18:$H$18</c:f>
              <c:strCache>
                <c:ptCount val="5"/>
                <c:pt idx="0">
                  <c:v>Primary (incl. no formal education)</c:v>
                </c:pt>
                <c:pt idx="1">
                  <c:v>Lower secondary</c:v>
                </c:pt>
                <c:pt idx="2">
                  <c:v>Upper secondary</c:v>
                </c:pt>
                <c:pt idx="3">
                  <c:v>Third level: Non-degree</c:v>
                </c:pt>
                <c:pt idx="4">
                  <c:v>Third level: Degree or higher</c:v>
                </c:pt>
              </c:strCache>
            </c:strRef>
          </c:cat>
          <c:val>
            <c:numRef>
              <c:f>Sheet1!$D$19:$H$19</c:f>
              <c:numCache>
                <c:formatCode>0%</c:formatCode>
                <c:ptCount val="5"/>
                <c:pt idx="0">
                  <c:v>0.25266576480691649</c:v>
                </c:pt>
                <c:pt idx="1">
                  <c:v>0.22471752779048171</c:v>
                </c:pt>
                <c:pt idx="2">
                  <c:v>0.3051324874441772</c:v>
                </c:pt>
                <c:pt idx="3">
                  <c:v>0.10055055112204613</c:v>
                </c:pt>
                <c:pt idx="4">
                  <c:v>0.11693366883637857</c:v>
                </c:pt>
              </c:numCache>
            </c:numRef>
          </c:val>
        </c:ser>
        <c:ser>
          <c:idx val="1"/>
          <c:order val="1"/>
          <c:tx>
            <c:strRef>
              <c:f>Sheet1!$C$20</c:f>
              <c:strCache>
                <c:ptCount val="1"/>
                <c:pt idx="0">
                  <c:v>2011</c:v>
                </c:pt>
              </c:strCache>
            </c:strRef>
          </c:tx>
          <c:spPr>
            <a:solidFill>
              <a:srgbClr val="00B0F0"/>
            </a:solidFill>
          </c:spPr>
          <c:dLbls>
            <c:txPr>
              <a:bodyPr/>
              <a:lstStyle/>
              <a:p>
                <a:pPr>
                  <a:defRPr lang="en-IE"/>
                </a:pPr>
                <a:endParaRPr lang="en-US"/>
              </a:p>
            </c:txPr>
            <c:showVal val="1"/>
          </c:dLbls>
          <c:cat>
            <c:strRef>
              <c:f>Sheet1!$D$18:$H$18</c:f>
              <c:strCache>
                <c:ptCount val="5"/>
                <c:pt idx="0">
                  <c:v>Primary (incl. no formal education)</c:v>
                </c:pt>
                <c:pt idx="1">
                  <c:v>Lower secondary</c:v>
                </c:pt>
                <c:pt idx="2">
                  <c:v>Upper secondary</c:v>
                </c:pt>
                <c:pt idx="3">
                  <c:v>Third level: Non-degree</c:v>
                </c:pt>
                <c:pt idx="4">
                  <c:v>Third level: Degree or higher</c:v>
                </c:pt>
              </c:strCache>
            </c:strRef>
          </c:cat>
          <c:val>
            <c:numRef>
              <c:f>Sheet1!$D$20:$H$20</c:f>
              <c:numCache>
                <c:formatCode>0%</c:formatCode>
                <c:ptCount val="5"/>
                <c:pt idx="0">
                  <c:v>0.1</c:v>
                </c:pt>
                <c:pt idx="1">
                  <c:v>0.15000000000000002</c:v>
                </c:pt>
                <c:pt idx="2">
                  <c:v>0.24000000000000002</c:v>
                </c:pt>
                <c:pt idx="3">
                  <c:v>0.28000000000000008</c:v>
                </c:pt>
                <c:pt idx="4">
                  <c:v>0.23</c:v>
                </c:pt>
              </c:numCache>
            </c:numRef>
          </c:val>
        </c:ser>
        <c:dLbls>
          <c:showVal val="1"/>
        </c:dLbls>
        <c:overlap val="-25"/>
        <c:axId val="145865344"/>
        <c:axId val="145879424"/>
      </c:barChart>
      <c:catAx>
        <c:axId val="145865344"/>
        <c:scaling>
          <c:orientation val="minMax"/>
        </c:scaling>
        <c:axPos val="b"/>
        <c:majorTickMark val="none"/>
        <c:tickLblPos val="nextTo"/>
        <c:txPr>
          <a:bodyPr/>
          <a:lstStyle/>
          <a:p>
            <a:pPr>
              <a:defRPr lang="en-IE"/>
            </a:pPr>
            <a:endParaRPr lang="en-US"/>
          </a:p>
        </c:txPr>
        <c:crossAx val="145879424"/>
        <c:crosses val="autoZero"/>
        <c:auto val="1"/>
        <c:lblAlgn val="ctr"/>
        <c:lblOffset val="100"/>
      </c:catAx>
      <c:valAx>
        <c:axId val="145879424"/>
        <c:scaling>
          <c:orientation val="minMax"/>
        </c:scaling>
        <c:delete val="1"/>
        <c:axPos val="l"/>
        <c:numFmt formatCode="0%" sourceLinked="1"/>
        <c:tickLblPos val="nextTo"/>
        <c:crossAx val="145865344"/>
        <c:crosses val="autoZero"/>
        <c:crossBetween val="between"/>
      </c:valAx>
    </c:plotArea>
    <c:legend>
      <c:legendPos val="t"/>
      <c:layout>
        <c:manualLayout>
          <c:xMode val="edge"/>
          <c:yMode val="edge"/>
          <c:x val="0.73528859239817279"/>
          <c:y val="0.21210800883701439"/>
          <c:w val="0.20843503937007876"/>
          <c:h val="7.7881988871760552E-2"/>
        </c:manualLayout>
      </c:layout>
      <c:txPr>
        <a:bodyPr/>
        <a:lstStyle/>
        <a:p>
          <a:pPr>
            <a:defRPr lang="en-IE" sz="1800"/>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n-IE"/>
            </a:pPr>
            <a:r>
              <a:rPr lang="en-IE"/>
              <a:t>Age profile of Population 1996 vs 2011</a:t>
            </a:r>
          </a:p>
        </c:rich>
      </c:tx>
      <c:layout/>
    </c:title>
    <c:plotArea>
      <c:layout/>
      <c:barChart>
        <c:barDir val="col"/>
        <c:grouping val="clustered"/>
        <c:ser>
          <c:idx val="0"/>
          <c:order val="0"/>
          <c:tx>
            <c:strRef>
              <c:f>'Age groups - 2011'!$E$5</c:f>
              <c:strCache>
                <c:ptCount val="1"/>
                <c:pt idx="0">
                  <c:v>2011</c:v>
                </c:pt>
              </c:strCache>
            </c:strRef>
          </c:tx>
          <c:cat>
            <c:strRef>
              <c:f>'Age groups - 2011'!$D$7:$D$24</c:f>
              <c:strCache>
                <c:ptCount val="18"/>
                <c:pt idx="0">
                  <c:v>0 - 4 years</c:v>
                </c:pt>
                <c:pt idx="1">
                  <c:v>5 - 9 years</c:v>
                </c:pt>
                <c:pt idx="2">
                  <c:v>10 - 14 years</c:v>
                </c:pt>
                <c:pt idx="3">
                  <c:v>15 - 19 years</c:v>
                </c:pt>
                <c:pt idx="4">
                  <c:v>20 - 24 years</c:v>
                </c:pt>
                <c:pt idx="5">
                  <c:v>25 - 29 years</c:v>
                </c:pt>
                <c:pt idx="6">
                  <c:v>30 - 34 years</c:v>
                </c:pt>
                <c:pt idx="7">
                  <c:v>35 - 39 years</c:v>
                </c:pt>
                <c:pt idx="8">
                  <c:v>40 - 44 years</c:v>
                </c:pt>
                <c:pt idx="9">
                  <c:v>45 - 49 years</c:v>
                </c:pt>
                <c:pt idx="10">
                  <c:v>50 - 54 years</c:v>
                </c:pt>
                <c:pt idx="11">
                  <c:v>55 - 59 years</c:v>
                </c:pt>
                <c:pt idx="12">
                  <c:v>60 - 64 years</c:v>
                </c:pt>
                <c:pt idx="13">
                  <c:v>65 - 69 years</c:v>
                </c:pt>
                <c:pt idx="14">
                  <c:v>70 - 74 years</c:v>
                </c:pt>
                <c:pt idx="15">
                  <c:v>75 - 79 years</c:v>
                </c:pt>
                <c:pt idx="16">
                  <c:v>80 - 84 years</c:v>
                </c:pt>
                <c:pt idx="17">
                  <c:v>85 years and over</c:v>
                </c:pt>
              </c:strCache>
            </c:strRef>
          </c:cat>
          <c:val>
            <c:numRef>
              <c:f>'Age groups - 2011'!$E$7:$E$24</c:f>
              <c:numCache>
                <c:formatCode>General</c:formatCode>
                <c:ptCount val="18"/>
                <c:pt idx="0">
                  <c:v>356329</c:v>
                </c:pt>
                <c:pt idx="1">
                  <c:v>320770</c:v>
                </c:pt>
                <c:pt idx="2">
                  <c:v>302491</c:v>
                </c:pt>
                <c:pt idx="3">
                  <c:v>283019</c:v>
                </c:pt>
                <c:pt idx="4">
                  <c:v>297231</c:v>
                </c:pt>
                <c:pt idx="5">
                  <c:v>361122</c:v>
                </c:pt>
                <c:pt idx="6">
                  <c:v>393945</c:v>
                </c:pt>
                <c:pt idx="7">
                  <c:v>364261</c:v>
                </c:pt>
                <c:pt idx="8">
                  <c:v>330812</c:v>
                </c:pt>
                <c:pt idx="9">
                  <c:v>305185</c:v>
                </c:pt>
                <c:pt idx="10">
                  <c:v>274386</c:v>
                </c:pt>
                <c:pt idx="11">
                  <c:v>244522</c:v>
                </c:pt>
                <c:pt idx="12">
                  <c:v>218786</c:v>
                </c:pt>
                <c:pt idx="13">
                  <c:v>173638</c:v>
                </c:pt>
                <c:pt idx="14">
                  <c:v>131190</c:v>
                </c:pt>
                <c:pt idx="15">
                  <c:v>102036</c:v>
                </c:pt>
                <c:pt idx="16">
                  <c:v>70113</c:v>
                </c:pt>
                <c:pt idx="17">
                  <c:v>58416</c:v>
                </c:pt>
              </c:numCache>
            </c:numRef>
          </c:val>
        </c:ser>
        <c:ser>
          <c:idx val="1"/>
          <c:order val="1"/>
          <c:tx>
            <c:strRef>
              <c:f>'Age groups - 2011'!$F$5</c:f>
              <c:strCache>
                <c:ptCount val="1"/>
                <c:pt idx="0">
                  <c:v>1996</c:v>
                </c:pt>
              </c:strCache>
            </c:strRef>
          </c:tx>
          <c:cat>
            <c:strRef>
              <c:f>'Age groups - 2011'!$D$7:$D$24</c:f>
              <c:strCache>
                <c:ptCount val="18"/>
                <c:pt idx="0">
                  <c:v>0 - 4 years</c:v>
                </c:pt>
                <c:pt idx="1">
                  <c:v>5 - 9 years</c:v>
                </c:pt>
                <c:pt idx="2">
                  <c:v>10 - 14 years</c:v>
                </c:pt>
                <c:pt idx="3">
                  <c:v>15 - 19 years</c:v>
                </c:pt>
                <c:pt idx="4">
                  <c:v>20 - 24 years</c:v>
                </c:pt>
                <c:pt idx="5">
                  <c:v>25 - 29 years</c:v>
                </c:pt>
                <c:pt idx="6">
                  <c:v>30 - 34 years</c:v>
                </c:pt>
                <c:pt idx="7">
                  <c:v>35 - 39 years</c:v>
                </c:pt>
                <c:pt idx="8">
                  <c:v>40 - 44 years</c:v>
                </c:pt>
                <c:pt idx="9">
                  <c:v>45 - 49 years</c:v>
                </c:pt>
                <c:pt idx="10">
                  <c:v>50 - 54 years</c:v>
                </c:pt>
                <c:pt idx="11">
                  <c:v>55 - 59 years</c:v>
                </c:pt>
                <c:pt idx="12">
                  <c:v>60 - 64 years</c:v>
                </c:pt>
                <c:pt idx="13">
                  <c:v>65 - 69 years</c:v>
                </c:pt>
                <c:pt idx="14">
                  <c:v>70 - 74 years</c:v>
                </c:pt>
                <c:pt idx="15">
                  <c:v>75 - 79 years</c:v>
                </c:pt>
                <c:pt idx="16">
                  <c:v>80 - 84 years</c:v>
                </c:pt>
                <c:pt idx="17">
                  <c:v>85 years and over</c:v>
                </c:pt>
              </c:strCache>
            </c:strRef>
          </c:cat>
          <c:val>
            <c:numRef>
              <c:f>'Age groups - 2011'!$F$7:$F$24</c:f>
              <c:numCache>
                <c:formatCode>General</c:formatCode>
                <c:ptCount val="18"/>
                <c:pt idx="0">
                  <c:v>250394</c:v>
                </c:pt>
                <c:pt idx="1">
                  <c:v>282943</c:v>
                </c:pt>
                <c:pt idx="2">
                  <c:v>326087</c:v>
                </c:pt>
                <c:pt idx="3">
                  <c:v>339536</c:v>
                </c:pt>
                <c:pt idx="4">
                  <c:v>293354</c:v>
                </c:pt>
                <c:pt idx="5">
                  <c:v>259045</c:v>
                </c:pt>
                <c:pt idx="6">
                  <c:v>260929</c:v>
                </c:pt>
                <c:pt idx="7">
                  <c:v>255676</c:v>
                </c:pt>
                <c:pt idx="8">
                  <c:v>240441</c:v>
                </c:pt>
                <c:pt idx="9">
                  <c:v>225400</c:v>
                </c:pt>
                <c:pt idx="10">
                  <c:v>186647</c:v>
                </c:pt>
                <c:pt idx="11">
                  <c:v>153807</c:v>
                </c:pt>
                <c:pt idx="12">
                  <c:v>137946</c:v>
                </c:pt>
                <c:pt idx="13">
                  <c:v>126809</c:v>
                </c:pt>
                <c:pt idx="14">
                  <c:v>112542</c:v>
                </c:pt>
                <c:pt idx="15">
                  <c:v>84097</c:v>
                </c:pt>
                <c:pt idx="16">
                  <c:v>55771</c:v>
                </c:pt>
                <c:pt idx="17">
                  <c:v>34663</c:v>
                </c:pt>
              </c:numCache>
            </c:numRef>
          </c:val>
        </c:ser>
        <c:gapWidth val="75"/>
        <c:overlap val="-25"/>
        <c:axId val="145923072"/>
        <c:axId val="145924864"/>
      </c:barChart>
      <c:catAx>
        <c:axId val="145923072"/>
        <c:scaling>
          <c:orientation val="minMax"/>
        </c:scaling>
        <c:axPos val="b"/>
        <c:majorTickMark val="none"/>
        <c:tickLblPos val="nextTo"/>
        <c:txPr>
          <a:bodyPr/>
          <a:lstStyle/>
          <a:p>
            <a:pPr>
              <a:defRPr lang="en-IE"/>
            </a:pPr>
            <a:endParaRPr lang="en-US"/>
          </a:p>
        </c:txPr>
        <c:crossAx val="145924864"/>
        <c:crosses val="autoZero"/>
        <c:auto val="1"/>
        <c:lblAlgn val="ctr"/>
        <c:lblOffset val="100"/>
      </c:catAx>
      <c:valAx>
        <c:axId val="145924864"/>
        <c:scaling>
          <c:orientation val="minMax"/>
        </c:scaling>
        <c:axPos val="l"/>
        <c:majorGridlines/>
        <c:numFmt formatCode="General" sourceLinked="1"/>
        <c:majorTickMark val="none"/>
        <c:tickLblPos val="nextTo"/>
        <c:txPr>
          <a:bodyPr/>
          <a:lstStyle/>
          <a:p>
            <a:pPr>
              <a:defRPr lang="en-IE"/>
            </a:pPr>
            <a:endParaRPr lang="en-US"/>
          </a:p>
        </c:txPr>
        <c:crossAx val="145923072"/>
        <c:crosses val="autoZero"/>
        <c:crossBetween val="between"/>
      </c:valAx>
    </c:plotArea>
    <c:legend>
      <c:legendPos val="b"/>
      <c:layout/>
      <c:txPr>
        <a:bodyPr/>
        <a:lstStyle/>
        <a:p>
          <a:pPr>
            <a:defRPr lang="en-IE"/>
          </a:pPr>
          <a:endParaRPr lang="en-US"/>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IE"/>
            </a:pPr>
            <a:r>
              <a:rPr lang="en-US"/>
              <a:t>1996</a:t>
            </a:r>
          </a:p>
        </c:rich>
      </c:tx>
      <c:layout/>
    </c:title>
    <c:plotArea>
      <c:layout/>
      <c:pieChart>
        <c:varyColors val="1"/>
        <c:ser>
          <c:idx val="0"/>
          <c:order val="0"/>
          <c:tx>
            <c:strRef>
              <c:f>'1996 Nationality'!$B$48</c:f>
              <c:strCache>
                <c:ptCount val="1"/>
                <c:pt idx="0">
                  <c:v>1996</c:v>
                </c:pt>
              </c:strCache>
            </c:strRef>
          </c:tx>
          <c:explosion val="25"/>
          <c:dLbls>
            <c:txPr>
              <a:bodyPr/>
              <a:lstStyle/>
              <a:p>
                <a:pPr>
                  <a:defRPr lang="en-IE"/>
                </a:pPr>
                <a:endParaRPr lang="en-US"/>
              </a:p>
            </c:txPr>
            <c:showVal val="1"/>
            <c:showCatName val="1"/>
            <c:showLeaderLines val="1"/>
          </c:dLbls>
          <c:cat>
            <c:strRef>
              <c:f>'1996 Nationality'!$A$49:$A$50</c:f>
              <c:strCache>
                <c:ptCount val="2"/>
                <c:pt idx="0">
                  <c:v>Ireland</c:v>
                </c:pt>
                <c:pt idx="1">
                  <c:v>Outside Ireland</c:v>
                </c:pt>
              </c:strCache>
            </c:strRef>
          </c:cat>
          <c:val>
            <c:numRef>
              <c:f>'1996 Nationality'!$C$49:$C$50</c:f>
              <c:numCache>
                <c:formatCode>0%</c:formatCode>
                <c:ptCount val="2"/>
                <c:pt idx="0">
                  <c:v>0.93003726078069959</c:v>
                </c:pt>
                <c:pt idx="1">
                  <c:v>6.9962739219300324E-2</c:v>
                </c:pt>
              </c:numCache>
            </c:numRef>
          </c:val>
        </c:ser>
        <c:firstSliceAng val="0"/>
      </c:pieChart>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IE"/>
            </a:pPr>
            <a:r>
              <a:rPr lang="en-US"/>
              <a:t>2011</a:t>
            </a:r>
          </a:p>
        </c:rich>
      </c:tx>
      <c:layout/>
    </c:title>
    <c:plotArea>
      <c:layout/>
      <c:pieChart>
        <c:varyColors val="1"/>
        <c:ser>
          <c:idx val="0"/>
          <c:order val="0"/>
          <c:tx>
            <c:strRef>
              <c:f>'1996 Nationality'!$D$48</c:f>
              <c:strCache>
                <c:ptCount val="1"/>
                <c:pt idx="0">
                  <c:v>2011</c:v>
                </c:pt>
              </c:strCache>
            </c:strRef>
          </c:tx>
          <c:explosion val="25"/>
          <c:dLbls>
            <c:txPr>
              <a:bodyPr/>
              <a:lstStyle/>
              <a:p>
                <a:pPr>
                  <a:defRPr lang="en-IE"/>
                </a:pPr>
                <a:endParaRPr lang="en-US"/>
              </a:p>
            </c:txPr>
            <c:showVal val="1"/>
            <c:showCatName val="1"/>
            <c:showLeaderLines val="1"/>
          </c:dLbls>
          <c:cat>
            <c:strRef>
              <c:f>'1996 Nationality'!$A$49:$A$50</c:f>
              <c:strCache>
                <c:ptCount val="2"/>
                <c:pt idx="0">
                  <c:v>Ireland</c:v>
                </c:pt>
                <c:pt idx="1">
                  <c:v>Outside Ireland</c:v>
                </c:pt>
              </c:strCache>
            </c:strRef>
          </c:cat>
          <c:val>
            <c:numRef>
              <c:f>'1996 Nationality'!$E$49:$E$50</c:f>
              <c:numCache>
                <c:formatCode>0%</c:formatCode>
                <c:ptCount val="2"/>
                <c:pt idx="0">
                  <c:v>0.79599101878376843</c:v>
                </c:pt>
                <c:pt idx="1">
                  <c:v>0.20400898121623171</c:v>
                </c:pt>
              </c:numCache>
            </c:numRef>
          </c:val>
        </c:ser>
        <c:firstSliceAng val="0"/>
      </c:pieChart>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783231-AE21-4DB1-991E-0425BC954B92}" type="doc">
      <dgm:prSet loTypeId="urn:microsoft.com/office/officeart/2005/8/layout/hProcess9" loCatId="process" qsTypeId="urn:microsoft.com/office/officeart/2005/8/quickstyle/3d1" qsCatId="3D" csTypeId="urn:microsoft.com/office/officeart/2005/8/colors/colorful4" csCatId="colorful" phldr="1"/>
      <dgm:spPr/>
    </dgm:pt>
    <dgm:pt modelId="{4B97286D-5B06-4585-A881-584C9CA36827}">
      <dgm:prSet phldrT="[Text]">
        <dgm:style>
          <a:lnRef idx="3">
            <a:schemeClr val="lt1"/>
          </a:lnRef>
          <a:fillRef idx="1">
            <a:schemeClr val="accent1"/>
          </a:fillRef>
          <a:effectRef idx="1">
            <a:schemeClr val="accent1"/>
          </a:effectRef>
          <a:fontRef idx="minor">
            <a:schemeClr val="lt1"/>
          </a:fontRef>
        </dgm:style>
      </dgm:prSet>
      <dgm:spPr>
        <a:solidFill>
          <a:srgbClr val="C00000"/>
        </a:solidFill>
      </dgm:spPr>
      <dgm:t>
        <a:bodyPr/>
        <a:lstStyle/>
        <a:p>
          <a:r>
            <a:rPr lang="en-IE" dirty="0" smtClean="0"/>
            <a:t>700 Blocks</a:t>
          </a:r>
          <a:endParaRPr lang="en-IE" dirty="0"/>
        </a:p>
      </dgm:t>
    </dgm:pt>
    <dgm:pt modelId="{712FA95F-E794-4B62-8AC0-354A96BFF2E9}" type="parTrans" cxnId="{C0CB36B3-BD6E-451E-9151-F319F1FD072D}">
      <dgm:prSet/>
      <dgm:spPr/>
      <dgm:t>
        <a:bodyPr/>
        <a:lstStyle/>
        <a:p>
          <a:endParaRPr lang="en-IE"/>
        </a:p>
      </dgm:t>
    </dgm:pt>
    <dgm:pt modelId="{F7A84C4C-5478-4BFC-9B24-26DB15D5D116}" type="sibTrans" cxnId="{C0CB36B3-BD6E-451E-9151-F319F1FD072D}">
      <dgm:prSet/>
      <dgm:spPr/>
      <dgm:t>
        <a:bodyPr/>
        <a:lstStyle/>
        <a:p>
          <a:endParaRPr lang="en-IE"/>
        </a:p>
      </dgm:t>
    </dgm:pt>
    <dgm:pt modelId="{F5E41E6A-F836-437D-BF1F-7188AF623300}">
      <dgm:prSet phldrT="[Text]">
        <dgm:style>
          <a:lnRef idx="3">
            <a:schemeClr val="lt1"/>
          </a:lnRef>
          <a:fillRef idx="1">
            <a:schemeClr val="accent1"/>
          </a:fillRef>
          <a:effectRef idx="1">
            <a:schemeClr val="accent1"/>
          </a:effectRef>
          <a:fontRef idx="minor">
            <a:schemeClr val="lt1"/>
          </a:fontRef>
        </dgm:style>
      </dgm:prSet>
      <dgm:spPr/>
      <dgm:t>
        <a:bodyPr/>
        <a:lstStyle/>
        <a:p>
          <a:r>
            <a:rPr lang="en-IE" dirty="0" smtClean="0"/>
            <a:t>15 Households</a:t>
          </a:r>
          <a:endParaRPr lang="en-IE" dirty="0"/>
        </a:p>
      </dgm:t>
    </dgm:pt>
    <dgm:pt modelId="{0CF14DA4-5C12-4C8C-839A-B505B011E206}" type="parTrans" cxnId="{1B1A9B75-A7E0-4C6B-8E4C-F6B86FC84B3B}">
      <dgm:prSet/>
      <dgm:spPr/>
      <dgm:t>
        <a:bodyPr/>
        <a:lstStyle/>
        <a:p>
          <a:endParaRPr lang="en-IE"/>
        </a:p>
      </dgm:t>
    </dgm:pt>
    <dgm:pt modelId="{92932E7C-A59C-4544-B2D5-E09004BBA008}" type="sibTrans" cxnId="{1B1A9B75-A7E0-4C6B-8E4C-F6B86FC84B3B}">
      <dgm:prSet/>
      <dgm:spPr/>
      <dgm:t>
        <a:bodyPr/>
        <a:lstStyle/>
        <a:p>
          <a:endParaRPr lang="en-IE"/>
        </a:p>
      </dgm:t>
    </dgm:pt>
    <dgm:pt modelId="{C176A164-D1D5-469D-ADA2-6299CA275C65}">
      <dgm:prSet phldrT="[Text]">
        <dgm:style>
          <a:lnRef idx="3">
            <a:schemeClr val="lt1"/>
          </a:lnRef>
          <a:fillRef idx="1">
            <a:schemeClr val="accent1"/>
          </a:fillRef>
          <a:effectRef idx="1">
            <a:schemeClr val="accent1"/>
          </a:effectRef>
          <a:fontRef idx="minor">
            <a:schemeClr val="lt1"/>
          </a:fontRef>
        </dgm:style>
      </dgm:prSet>
      <dgm:spPr>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IE" dirty="0" smtClean="0"/>
            <a:t>1 Person</a:t>
          </a:r>
          <a:endParaRPr lang="en-IE" dirty="0"/>
        </a:p>
      </dgm:t>
    </dgm:pt>
    <dgm:pt modelId="{931AA878-3AD4-4A12-BF0B-999FA6D5E703}" type="parTrans" cxnId="{35681FA1-CCA2-48E2-A524-0C3AB00DD6BE}">
      <dgm:prSet/>
      <dgm:spPr/>
      <dgm:t>
        <a:bodyPr/>
        <a:lstStyle/>
        <a:p>
          <a:endParaRPr lang="en-IE"/>
        </a:p>
      </dgm:t>
    </dgm:pt>
    <dgm:pt modelId="{F74EBF05-0873-4453-9F9C-BC9C829A682C}" type="sibTrans" cxnId="{35681FA1-CCA2-48E2-A524-0C3AB00DD6BE}">
      <dgm:prSet/>
      <dgm:spPr/>
      <dgm:t>
        <a:bodyPr/>
        <a:lstStyle/>
        <a:p>
          <a:endParaRPr lang="en-IE"/>
        </a:p>
      </dgm:t>
    </dgm:pt>
    <dgm:pt modelId="{CACAA7A8-3B40-46CA-9A49-583A0008A21B}" type="pres">
      <dgm:prSet presAssocID="{CD783231-AE21-4DB1-991E-0425BC954B92}" presName="CompostProcess" presStyleCnt="0">
        <dgm:presLayoutVars>
          <dgm:dir/>
          <dgm:resizeHandles val="exact"/>
        </dgm:presLayoutVars>
      </dgm:prSet>
      <dgm:spPr/>
    </dgm:pt>
    <dgm:pt modelId="{B4B58D52-4B2E-4706-99CD-1EB23660762E}" type="pres">
      <dgm:prSet presAssocID="{CD783231-AE21-4DB1-991E-0425BC954B92}" presName="arrow" presStyleLbl="bgShp" presStyleIdx="0" presStyleCnt="1" custLinFactNeighborX="13296" custLinFactNeighborY="56573"/>
      <dgm:spPr/>
    </dgm:pt>
    <dgm:pt modelId="{3E4D0063-2692-4517-87B4-99B32748ED9E}" type="pres">
      <dgm:prSet presAssocID="{CD783231-AE21-4DB1-991E-0425BC954B92}" presName="linearProcess" presStyleCnt="0"/>
      <dgm:spPr/>
    </dgm:pt>
    <dgm:pt modelId="{4D64D042-1185-41A9-92FE-F8E1F0D4AC20}" type="pres">
      <dgm:prSet presAssocID="{4B97286D-5B06-4585-A881-584C9CA36827}" presName="textNode" presStyleLbl="node1" presStyleIdx="0" presStyleCnt="3">
        <dgm:presLayoutVars>
          <dgm:bulletEnabled val="1"/>
        </dgm:presLayoutVars>
      </dgm:prSet>
      <dgm:spPr/>
      <dgm:t>
        <a:bodyPr/>
        <a:lstStyle/>
        <a:p>
          <a:endParaRPr lang="en-IE"/>
        </a:p>
      </dgm:t>
    </dgm:pt>
    <dgm:pt modelId="{C2A72377-6207-4716-9863-F5DC2EAC426B}" type="pres">
      <dgm:prSet presAssocID="{F7A84C4C-5478-4BFC-9B24-26DB15D5D116}" presName="sibTrans" presStyleCnt="0"/>
      <dgm:spPr/>
    </dgm:pt>
    <dgm:pt modelId="{33D6DBD9-1324-44E9-9C05-FC078F6D2036}" type="pres">
      <dgm:prSet presAssocID="{F5E41E6A-F836-437D-BF1F-7188AF623300}" presName="textNode" presStyleLbl="node1" presStyleIdx="1" presStyleCnt="3">
        <dgm:presLayoutVars>
          <dgm:bulletEnabled val="1"/>
        </dgm:presLayoutVars>
      </dgm:prSet>
      <dgm:spPr/>
      <dgm:t>
        <a:bodyPr/>
        <a:lstStyle/>
        <a:p>
          <a:endParaRPr lang="en-IE"/>
        </a:p>
      </dgm:t>
    </dgm:pt>
    <dgm:pt modelId="{570A626E-013E-4A61-8510-3EB9796EA54A}" type="pres">
      <dgm:prSet presAssocID="{92932E7C-A59C-4544-B2D5-E09004BBA008}" presName="sibTrans" presStyleCnt="0"/>
      <dgm:spPr/>
    </dgm:pt>
    <dgm:pt modelId="{F222AA41-BBA0-42D2-91B7-122C29228A8B}" type="pres">
      <dgm:prSet presAssocID="{C176A164-D1D5-469D-ADA2-6299CA275C65}" presName="textNode" presStyleLbl="node1" presStyleIdx="2" presStyleCnt="3">
        <dgm:presLayoutVars>
          <dgm:bulletEnabled val="1"/>
        </dgm:presLayoutVars>
      </dgm:prSet>
      <dgm:spPr/>
      <dgm:t>
        <a:bodyPr/>
        <a:lstStyle/>
        <a:p>
          <a:endParaRPr lang="en-IE"/>
        </a:p>
      </dgm:t>
    </dgm:pt>
  </dgm:ptLst>
  <dgm:cxnLst>
    <dgm:cxn modelId="{1B1A9B75-A7E0-4C6B-8E4C-F6B86FC84B3B}" srcId="{CD783231-AE21-4DB1-991E-0425BC954B92}" destId="{F5E41E6A-F836-437D-BF1F-7188AF623300}" srcOrd="1" destOrd="0" parTransId="{0CF14DA4-5C12-4C8C-839A-B505B011E206}" sibTransId="{92932E7C-A59C-4544-B2D5-E09004BBA008}"/>
    <dgm:cxn modelId="{6EC2C819-EE04-41FC-B9B3-C70F38F2FDF9}" type="presOf" srcId="{F5E41E6A-F836-437D-BF1F-7188AF623300}" destId="{33D6DBD9-1324-44E9-9C05-FC078F6D2036}" srcOrd="0" destOrd="0" presId="urn:microsoft.com/office/officeart/2005/8/layout/hProcess9"/>
    <dgm:cxn modelId="{D4FBA470-9594-4809-A6C5-2BBC5CC050F9}" type="presOf" srcId="{C176A164-D1D5-469D-ADA2-6299CA275C65}" destId="{F222AA41-BBA0-42D2-91B7-122C29228A8B}" srcOrd="0" destOrd="0" presId="urn:microsoft.com/office/officeart/2005/8/layout/hProcess9"/>
    <dgm:cxn modelId="{C0CB36B3-BD6E-451E-9151-F319F1FD072D}" srcId="{CD783231-AE21-4DB1-991E-0425BC954B92}" destId="{4B97286D-5B06-4585-A881-584C9CA36827}" srcOrd="0" destOrd="0" parTransId="{712FA95F-E794-4B62-8AC0-354A96BFF2E9}" sibTransId="{F7A84C4C-5478-4BFC-9B24-26DB15D5D116}"/>
    <dgm:cxn modelId="{025ABBFA-214D-4840-B6C8-536029D91FAC}" type="presOf" srcId="{CD783231-AE21-4DB1-991E-0425BC954B92}" destId="{CACAA7A8-3B40-46CA-9A49-583A0008A21B}" srcOrd="0" destOrd="0" presId="urn:microsoft.com/office/officeart/2005/8/layout/hProcess9"/>
    <dgm:cxn modelId="{2835226D-48F3-4D95-BED6-F22A979A8815}" type="presOf" srcId="{4B97286D-5B06-4585-A881-584C9CA36827}" destId="{4D64D042-1185-41A9-92FE-F8E1F0D4AC20}" srcOrd="0" destOrd="0" presId="urn:microsoft.com/office/officeart/2005/8/layout/hProcess9"/>
    <dgm:cxn modelId="{35681FA1-CCA2-48E2-A524-0C3AB00DD6BE}" srcId="{CD783231-AE21-4DB1-991E-0425BC954B92}" destId="{C176A164-D1D5-469D-ADA2-6299CA275C65}" srcOrd="2" destOrd="0" parTransId="{931AA878-3AD4-4A12-BF0B-999FA6D5E703}" sibTransId="{F74EBF05-0873-4453-9F9C-BC9C829A682C}"/>
    <dgm:cxn modelId="{B04CDDD7-A653-4E89-A6C2-25D4FEF71E0E}" type="presParOf" srcId="{CACAA7A8-3B40-46CA-9A49-583A0008A21B}" destId="{B4B58D52-4B2E-4706-99CD-1EB23660762E}" srcOrd="0" destOrd="0" presId="urn:microsoft.com/office/officeart/2005/8/layout/hProcess9"/>
    <dgm:cxn modelId="{DDA8864B-655D-4CCA-85CD-560E89895D1C}" type="presParOf" srcId="{CACAA7A8-3B40-46CA-9A49-583A0008A21B}" destId="{3E4D0063-2692-4517-87B4-99B32748ED9E}" srcOrd="1" destOrd="0" presId="urn:microsoft.com/office/officeart/2005/8/layout/hProcess9"/>
    <dgm:cxn modelId="{6EF92E45-5789-470B-9FCD-F9308078667B}" type="presParOf" srcId="{3E4D0063-2692-4517-87B4-99B32748ED9E}" destId="{4D64D042-1185-41A9-92FE-F8E1F0D4AC20}" srcOrd="0" destOrd="0" presId="urn:microsoft.com/office/officeart/2005/8/layout/hProcess9"/>
    <dgm:cxn modelId="{85F93B2F-C76D-4150-A5E8-F570F2D60CF4}" type="presParOf" srcId="{3E4D0063-2692-4517-87B4-99B32748ED9E}" destId="{C2A72377-6207-4716-9863-F5DC2EAC426B}" srcOrd="1" destOrd="0" presId="urn:microsoft.com/office/officeart/2005/8/layout/hProcess9"/>
    <dgm:cxn modelId="{F8B7D693-B237-42D4-84D4-4E6A8481A455}" type="presParOf" srcId="{3E4D0063-2692-4517-87B4-99B32748ED9E}" destId="{33D6DBD9-1324-44E9-9C05-FC078F6D2036}" srcOrd="2" destOrd="0" presId="urn:microsoft.com/office/officeart/2005/8/layout/hProcess9"/>
    <dgm:cxn modelId="{A004D531-A75D-47F9-A9C5-0BE1DDA48858}" type="presParOf" srcId="{3E4D0063-2692-4517-87B4-99B32748ED9E}" destId="{570A626E-013E-4A61-8510-3EB9796EA54A}" srcOrd="3" destOrd="0" presId="urn:microsoft.com/office/officeart/2005/8/layout/hProcess9"/>
    <dgm:cxn modelId="{949469F0-B905-43A6-A21F-330AA0C1E4C2}" type="presParOf" srcId="{3E4D0063-2692-4517-87B4-99B32748ED9E}" destId="{F222AA41-BBA0-42D2-91B7-122C29228A8B}" srcOrd="4" destOrd="0" presId="urn:microsoft.com/office/officeart/2005/8/layout/hProcess9"/>
  </dgm:cxnLst>
  <dgm:bg/>
  <dgm:whole/>
</dgm:dataModel>
</file>

<file path=ppt/diagrams/data2.xml><?xml version="1.0" encoding="utf-8"?>
<dgm:dataModel xmlns:dgm="http://schemas.openxmlformats.org/drawingml/2006/diagram" xmlns:a="http://schemas.openxmlformats.org/drawingml/2006/main">
  <dgm:ptLst>
    <dgm:pt modelId="{571661A7-8064-442D-8D80-9A65C8D4F136}" type="doc">
      <dgm:prSet loTypeId="urn:microsoft.com/office/officeart/2005/8/layout/vList2" loCatId="list" qsTypeId="urn:microsoft.com/office/officeart/2005/8/quickstyle/3d3" qsCatId="3D" csTypeId="urn:microsoft.com/office/officeart/2005/8/colors/accent1_4" csCatId="accent1" phldr="1"/>
      <dgm:spPr/>
      <dgm:t>
        <a:bodyPr/>
        <a:lstStyle/>
        <a:p>
          <a:endParaRPr lang="en-US"/>
        </a:p>
      </dgm:t>
    </dgm:pt>
    <dgm:pt modelId="{B790CE86-90DE-47C4-A22D-4FF81BDC81EF}">
      <dgm:prSet/>
      <dgm:spPr/>
      <dgm:t>
        <a:bodyPr/>
        <a:lstStyle/>
        <a:p>
          <a:pPr rtl="0"/>
          <a:r>
            <a:rPr lang="en-IE" b="0" dirty="0" smtClean="0"/>
            <a:t>A. </a:t>
          </a:r>
          <a:r>
            <a:rPr lang="en-IE" b="0" dirty="0" smtClean="0">
              <a:latin typeface="Albertus Extra Bold" pitchFamily="34" charset="0"/>
            </a:rPr>
            <a:t>General Information – </a:t>
          </a:r>
          <a:r>
            <a:rPr lang="en-IE" b="0" i="1" dirty="0" smtClean="0">
              <a:latin typeface="Albertus Extra Bold" pitchFamily="34" charset="0"/>
            </a:rPr>
            <a:t>Age &amp; Gender</a:t>
          </a:r>
          <a:endParaRPr lang="en-IE" b="0" i="1" dirty="0">
            <a:latin typeface="Albertus Extra Bold" pitchFamily="34" charset="0"/>
          </a:endParaRPr>
        </a:p>
      </dgm:t>
    </dgm:pt>
    <dgm:pt modelId="{594D7F09-1903-4603-9818-E9BDC482ED0A}" type="parTrans" cxnId="{B8BC2557-3453-453A-A125-506C17BDB100}">
      <dgm:prSet/>
      <dgm:spPr/>
      <dgm:t>
        <a:bodyPr/>
        <a:lstStyle/>
        <a:p>
          <a:endParaRPr lang="en-US" b="0"/>
        </a:p>
      </dgm:t>
    </dgm:pt>
    <dgm:pt modelId="{12FFBBDD-5BDE-4EE8-A1EA-73DDD0A743E8}" type="sibTrans" cxnId="{B8BC2557-3453-453A-A125-506C17BDB100}">
      <dgm:prSet/>
      <dgm:spPr/>
      <dgm:t>
        <a:bodyPr/>
        <a:lstStyle/>
        <a:p>
          <a:endParaRPr lang="en-US" b="0"/>
        </a:p>
      </dgm:t>
    </dgm:pt>
    <dgm:pt modelId="{B39C146D-F460-463B-8979-56E07AD7ECD9}">
      <dgm:prSet/>
      <dgm:spPr>
        <a:solidFill>
          <a:schemeClr val="accent3">
            <a:lumMod val="50000"/>
          </a:schemeClr>
        </a:solidFill>
      </dgm:spPr>
      <dgm:t>
        <a:bodyPr/>
        <a:lstStyle/>
        <a:p>
          <a:pPr rtl="0"/>
          <a:r>
            <a:rPr lang="en-IE" b="0" dirty="0" smtClean="0"/>
            <a:t>B.  </a:t>
          </a:r>
          <a:r>
            <a:rPr lang="en-IE" b="0" dirty="0" smtClean="0">
              <a:latin typeface="Albertus Extra Bold" pitchFamily="34" charset="0"/>
            </a:rPr>
            <a:t>Education and Training – </a:t>
          </a:r>
          <a:r>
            <a:rPr lang="en-IE" b="0" i="1" dirty="0" smtClean="0">
              <a:latin typeface="Albertus Extra Bold" pitchFamily="34" charset="0"/>
            </a:rPr>
            <a:t>Formal Education &amp; Training</a:t>
          </a:r>
        </a:p>
      </dgm:t>
    </dgm:pt>
    <dgm:pt modelId="{D156C383-C349-4B06-8141-FB902D03A34D}" type="parTrans" cxnId="{9D7F2384-C899-4B79-B86C-EFC61D006646}">
      <dgm:prSet/>
      <dgm:spPr/>
      <dgm:t>
        <a:bodyPr/>
        <a:lstStyle/>
        <a:p>
          <a:endParaRPr lang="en-US" b="0"/>
        </a:p>
      </dgm:t>
    </dgm:pt>
    <dgm:pt modelId="{F3AE055D-6ACF-43FD-ACEE-DE5A9F77CA77}" type="sibTrans" cxnId="{9D7F2384-C899-4B79-B86C-EFC61D006646}">
      <dgm:prSet/>
      <dgm:spPr/>
      <dgm:t>
        <a:bodyPr/>
        <a:lstStyle/>
        <a:p>
          <a:endParaRPr lang="en-US" b="0"/>
        </a:p>
      </dgm:t>
    </dgm:pt>
    <dgm:pt modelId="{7CFFF0CE-DC70-445B-915C-43B18A33E9FD}">
      <dgm:prSet/>
      <dgm:spPr/>
      <dgm:t>
        <a:bodyPr/>
        <a:lstStyle/>
        <a:p>
          <a:pPr rtl="0"/>
          <a:r>
            <a:rPr lang="en-IE" b="0" dirty="0" smtClean="0"/>
            <a:t>C. </a:t>
          </a:r>
          <a:r>
            <a:rPr lang="en-IE" b="0" dirty="0" smtClean="0">
              <a:latin typeface="Albertus Extra Bold" pitchFamily="34" charset="0"/>
            </a:rPr>
            <a:t>Current status and work history</a:t>
          </a:r>
        </a:p>
      </dgm:t>
    </dgm:pt>
    <dgm:pt modelId="{C739FD1C-01B0-4B49-9EEE-4C0159B0B20F}" type="parTrans" cxnId="{E553D3F7-F7AB-49C1-BD77-709F152030ED}">
      <dgm:prSet/>
      <dgm:spPr/>
      <dgm:t>
        <a:bodyPr/>
        <a:lstStyle/>
        <a:p>
          <a:endParaRPr lang="en-US" b="0"/>
        </a:p>
      </dgm:t>
    </dgm:pt>
    <dgm:pt modelId="{C3DCBAD7-D071-4696-A557-1252E7D860B2}" type="sibTrans" cxnId="{E553D3F7-F7AB-49C1-BD77-709F152030ED}">
      <dgm:prSet/>
      <dgm:spPr/>
      <dgm:t>
        <a:bodyPr/>
        <a:lstStyle/>
        <a:p>
          <a:endParaRPr lang="en-US" b="0"/>
        </a:p>
      </dgm:t>
    </dgm:pt>
    <dgm:pt modelId="{70516C64-941D-4AE7-9A00-3E7A1C58C5E7}">
      <dgm:prSet/>
      <dgm:spPr>
        <a:solidFill>
          <a:schemeClr val="tx2">
            <a:lumMod val="75000"/>
          </a:schemeClr>
        </a:solidFill>
      </dgm:spPr>
      <dgm:t>
        <a:bodyPr/>
        <a:lstStyle/>
        <a:p>
          <a:pPr rtl="0"/>
          <a:r>
            <a:rPr lang="en-IE" b="0" dirty="0" smtClean="0"/>
            <a:t>D. </a:t>
          </a:r>
          <a:r>
            <a:rPr lang="en-IE" b="0" dirty="0" smtClean="0">
              <a:latin typeface="Albertus Extra Bold" pitchFamily="34" charset="0"/>
            </a:rPr>
            <a:t>Current work – </a:t>
          </a:r>
          <a:r>
            <a:rPr lang="en-IE" b="0" i="1" dirty="0" smtClean="0">
              <a:latin typeface="Albertus Extra Bold" pitchFamily="34" charset="0"/>
            </a:rPr>
            <a:t>Occupation &amp; Earnings</a:t>
          </a:r>
        </a:p>
      </dgm:t>
    </dgm:pt>
    <dgm:pt modelId="{B5E7B672-C512-4B6A-9174-27BDBF297FE6}" type="parTrans" cxnId="{D447C9B3-626F-4831-90D8-65B6EED4AFC2}">
      <dgm:prSet/>
      <dgm:spPr/>
      <dgm:t>
        <a:bodyPr/>
        <a:lstStyle/>
        <a:p>
          <a:endParaRPr lang="en-US" b="0"/>
        </a:p>
      </dgm:t>
    </dgm:pt>
    <dgm:pt modelId="{BA133AD9-156D-4801-87DA-5A39E98237F2}" type="sibTrans" cxnId="{D447C9B3-626F-4831-90D8-65B6EED4AFC2}">
      <dgm:prSet/>
      <dgm:spPr/>
      <dgm:t>
        <a:bodyPr/>
        <a:lstStyle/>
        <a:p>
          <a:endParaRPr lang="en-US" b="0"/>
        </a:p>
      </dgm:t>
    </dgm:pt>
    <dgm:pt modelId="{599C48A2-CDB1-4EC9-A2C3-D3848FA173E5}">
      <dgm:prSet/>
      <dgm:spPr>
        <a:solidFill>
          <a:schemeClr val="tx2">
            <a:lumMod val="75000"/>
          </a:schemeClr>
        </a:solidFill>
      </dgm:spPr>
      <dgm:t>
        <a:bodyPr/>
        <a:lstStyle/>
        <a:p>
          <a:pPr rtl="0"/>
          <a:r>
            <a:rPr lang="en-IE" b="0" dirty="0" smtClean="0"/>
            <a:t>E.  </a:t>
          </a:r>
          <a:r>
            <a:rPr lang="en-IE" b="0" dirty="0" smtClean="0">
              <a:latin typeface="Albertus Extra Bold" pitchFamily="34" charset="0"/>
            </a:rPr>
            <a:t>Last job - </a:t>
          </a:r>
          <a:r>
            <a:rPr lang="en-IE" b="0" i="1" dirty="0" smtClean="0">
              <a:latin typeface="Albertus Extra Bold" pitchFamily="34" charset="0"/>
            </a:rPr>
            <a:t>Occupation &amp; Earnings</a:t>
          </a:r>
        </a:p>
      </dgm:t>
    </dgm:pt>
    <dgm:pt modelId="{625AA4DD-51C8-42E9-921E-6DD30B22C116}" type="parTrans" cxnId="{8AA942D1-CAB9-4969-B060-0CCB636C0247}">
      <dgm:prSet/>
      <dgm:spPr/>
      <dgm:t>
        <a:bodyPr/>
        <a:lstStyle/>
        <a:p>
          <a:endParaRPr lang="en-US" b="0"/>
        </a:p>
      </dgm:t>
    </dgm:pt>
    <dgm:pt modelId="{4BAFACC0-AACB-4FDD-A60A-A046998DE949}" type="sibTrans" cxnId="{8AA942D1-CAB9-4969-B060-0CCB636C0247}">
      <dgm:prSet/>
      <dgm:spPr/>
      <dgm:t>
        <a:bodyPr/>
        <a:lstStyle/>
        <a:p>
          <a:endParaRPr lang="en-US" b="0"/>
        </a:p>
      </dgm:t>
    </dgm:pt>
    <dgm:pt modelId="{468ACC36-0167-44CB-A7E0-5479E9861465}">
      <dgm:prSet/>
      <dgm:spPr>
        <a:gradFill rotWithShape="0">
          <a:gsLst>
            <a:gs pos="0">
              <a:srgbClr val="D6B19C"/>
            </a:gs>
            <a:gs pos="30000">
              <a:srgbClr val="D49E6C"/>
            </a:gs>
            <a:gs pos="70000">
              <a:srgbClr val="A65528"/>
            </a:gs>
            <a:gs pos="100000">
              <a:srgbClr val="663012"/>
            </a:gs>
          </a:gsLst>
          <a:lin ang="5400000" scaled="0"/>
        </a:gradFill>
      </dgm:spPr>
      <dgm:t>
        <a:bodyPr/>
        <a:lstStyle/>
        <a:p>
          <a:pPr rtl="0"/>
          <a:r>
            <a:rPr lang="en-IE" b="0" dirty="0" smtClean="0"/>
            <a:t>F.  </a:t>
          </a:r>
          <a:r>
            <a:rPr lang="en-IE" b="0" dirty="0" smtClean="0">
              <a:latin typeface="Albertus Extra Bold" pitchFamily="34" charset="0"/>
            </a:rPr>
            <a:t>Skills used at work – </a:t>
          </a:r>
          <a:r>
            <a:rPr lang="en-IE" b="0" i="1" dirty="0" smtClean="0">
              <a:latin typeface="Albertus Extra Bold" pitchFamily="34" charset="0"/>
            </a:rPr>
            <a:t>Frequency of use of workplace skills</a:t>
          </a:r>
        </a:p>
      </dgm:t>
    </dgm:pt>
    <dgm:pt modelId="{0F3371FE-706F-437F-A453-B260784965B4}" type="parTrans" cxnId="{833B462A-D56C-4A9B-A8A2-BBD0A03B5AAC}">
      <dgm:prSet/>
      <dgm:spPr/>
      <dgm:t>
        <a:bodyPr/>
        <a:lstStyle/>
        <a:p>
          <a:endParaRPr lang="en-US" b="0"/>
        </a:p>
      </dgm:t>
    </dgm:pt>
    <dgm:pt modelId="{EF4CE351-D8EE-411E-9C29-7DA0D83BACF2}" type="sibTrans" cxnId="{833B462A-D56C-4A9B-A8A2-BBD0A03B5AAC}">
      <dgm:prSet/>
      <dgm:spPr/>
      <dgm:t>
        <a:bodyPr/>
        <a:lstStyle/>
        <a:p>
          <a:endParaRPr lang="en-US" b="0"/>
        </a:p>
      </dgm:t>
    </dgm:pt>
    <dgm:pt modelId="{1593995D-A8D7-4E25-B5C2-E39F79310AFF}">
      <dgm:prSet/>
      <dgm:spPr>
        <a:gradFill rotWithShape="0">
          <a:gsLst>
            <a:gs pos="0">
              <a:srgbClr val="D6B19C"/>
            </a:gs>
            <a:gs pos="30000">
              <a:srgbClr val="D49E6C"/>
            </a:gs>
            <a:gs pos="70000">
              <a:srgbClr val="A65528"/>
            </a:gs>
            <a:gs pos="100000">
              <a:srgbClr val="663012"/>
            </a:gs>
          </a:gsLst>
          <a:lin ang="5400000" scaled="0"/>
        </a:gradFill>
      </dgm:spPr>
      <dgm:t>
        <a:bodyPr/>
        <a:lstStyle/>
        <a:p>
          <a:pPr rtl="0"/>
          <a:r>
            <a:rPr lang="en-IE" b="0" dirty="0" smtClean="0"/>
            <a:t>G.  </a:t>
          </a:r>
          <a:r>
            <a:rPr lang="en-IE" b="0" dirty="0" smtClean="0">
              <a:latin typeface="Albertus Extra Bold" pitchFamily="34" charset="0"/>
            </a:rPr>
            <a:t>Literacy, numeracy and ICT skills </a:t>
          </a:r>
          <a:r>
            <a:rPr lang="en-IE" b="0" i="1" dirty="0" smtClean="0">
              <a:latin typeface="Albertus Extra Bold" pitchFamily="34" charset="0"/>
            </a:rPr>
            <a:t>used at work</a:t>
          </a:r>
          <a:endParaRPr lang="en-US" b="0" i="1" dirty="0" smtClean="0">
            <a:latin typeface="Albertus Extra Bold" pitchFamily="34" charset="0"/>
          </a:endParaRPr>
        </a:p>
      </dgm:t>
    </dgm:pt>
    <dgm:pt modelId="{1E5FBCE9-1668-41AB-B456-44336A3AE59B}" type="parTrans" cxnId="{ADE7EBE9-D89C-46EB-A780-D49F98117923}">
      <dgm:prSet/>
      <dgm:spPr/>
      <dgm:t>
        <a:bodyPr/>
        <a:lstStyle/>
        <a:p>
          <a:endParaRPr lang="en-US" b="0"/>
        </a:p>
      </dgm:t>
    </dgm:pt>
    <dgm:pt modelId="{BEC6DC41-EAE5-4836-91BF-BC72E29187F9}" type="sibTrans" cxnId="{ADE7EBE9-D89C-46EB-A780-D49F98117923}">
      <dgm:prSet/>
      <dgm:spPr/>
      <dgm:t>
        <a:bodyPr/>
        <a:lstStyle/>
        <a:p>
          <a:endParaRPr lang="en-US" b="0"/>
        </a:p>
      </dgm:t>
    </dgm:pt>
    <dgm:pt modelId="{F570C1D3-5BF8-4A46-9493-63788E6AF81E}">
      <dgm:prSet/>
      <dgm:spPr>
        <a:gradFill rotWithShape="0">
          <a:gsLst>
            <a:gs pos="0">
              <a:srgbClr val="D6B19C"/>
            </a:gs>
            <a:gs pos="30000">
              <a:srgbClr val="D49E6C"/>
            </a:gs>
            <a:gs pos="70000">
              <a:srgbClr val="A65528"/>
            </a:gs>
            <a:gs pos="100000">
              <a:srgbClr val="663012"/>
            </a:gs>
          </a:gsLst>
          <a:lin ang="5400000" scaled="0"/>
        </a:gradFill>
      </dgm:spPr>
      <dgm:t>
        <a:bodyPr/>
        <a:lstStyle/>
        <a:p>
          <a:pPr rtl="0"/>
          <a:r>
            <a:rPr lang="en-IE" b="0" dirty="0" smtClean="0"/>
            <a:t>H. </a:t>
          </a:r>
          <a:r>
            <a:rPr lang="en-IE" b="0" dirty="0" smtClean="0">
              <a:latin typeface="Albertus Extra Bold" pitchFamily="34" charset="0"/>
            </a:rPr>
            <a:t>Literacy, numeracy and ICT skills </a:t>
          </a:r>
          <a:r>
            <a:rPr lang="en-IE" b="0" i="1" dirty="0" smtClean="0">
              <a:latin typeface="Albertus Extra Bold" pitchFamily="34" charset="0"/>
            </a:rPr>
            <a:t>used in everyday life </a:t>
          </a:r>
          <a:endParaRPr lang="en-US" b="0" i="1" dirty="0" smtClean="0">
            <a:latin typeface="Albertus Extra Bold" pitchFamily="34" charset="0"/>
          </a:endParaRPr>
        </a:p>
      </dgm:t>
    </dgm:pt>
    <dgm:pt modelId="{03F93A95-D0B8-43A6-B281-475D6FCCC956}" type="parTrans" cxnId="{252F08D4-B36B-4A41-873B-4FEB66B215DA}">
      <dgm:prSet/>
      <dgm:spPr/>
      <dgm:t>
        <a:bodyPr/>
        <a:lstStyle/>
        <a:p>
          <a:endParaRPr lang="en-US" b="0"/>
        </a:p>
      </dgm:t>
    </dgm:pt>
    <dgm:pt modelId="{3458640D-4C82-4665-B91A-A72B2D8FFD13}" type="sibTrans" cxnId="{252F08D4-B36B-4A41-873B-4FEB66B215DA}">
      <dgm:prSet/>
      <dgm:spPr/>
      <dgm:t>
        <a:bodyPr/>
        <a:lstStyle/>
        <a:p>
          <a:endParaRPr lang="en-US" b="0"/>
        </a:p>
      </dgm:t>
    </dgm:pt>
    <dgm:pt modelId="{A5979C5E-8D98-4A9A-A1E5-3A0FB50AB97F}">
      <dgm:prSet/>
      <dgm:spPr/>
      <dgm:t>
        <a:bodyPr/>
        <a:lstStyle/>
        <a:p>
          <a:pPr rtl="0"/>
          <a:r>
            <a:rPr lang="en-IE" b="0" dirty="0" smtClean="0"/>
            <a:t>I.  </a:t>
          </a:r>
          <a:r>
            <a:rPr lang="en-IE" b="0" dirty="0" smtClean="0">
              <a:latin typeface="Albertus Extra Bold" pitchFamily="34" charset="0"/>
            </a:rPr>
            <a:t>About yourself – </a:t>
          </a:r>
          <a:r>
            <a:rPr lang="en-IE" b="0" i="1" dirty="0" smtClean="0">
              <a:latin typeface="Albertus Extra Bold" pitchFamily="34" charset="0"/>
            </a:rPr>
            <a:t>Respondent attitudes and activities</a:t>
          </a:r>
        </a:p>
      </dgm:t>
    </dgm:pt>
    <dgm:pt modelId="{B88A2EC4-BCB4-40C1-8F40-5D880EF7F440}" type="parTrans" cxnId="{1F2E4EAD-878B-49C1-A141-93867342F226}">
      <dgm:prSet/>
      <dgm:spPr/>
      <dgm:t>
        <a:bodyPr/>
        <a:lstStyle/>
        <a:p>
          <a:endParaRPr lang="en-US" b="0"/>
        </a:p>
      </dgm:t>
    </dgm:pt>
    <dgm:pt modelId="{80AC604A-EA5D-4E7A-9803-435DFF4F8176}" type="sibTrans" cxnId="{1F2E4EAD-878B-49C1-A141-93867342F226}">
      <dgm:prSet/>
      <dgm:spPr/>
      <dgm:t>
        <a:bodyPr/>
        <a:lstStyle/>
        <a:p>
          <a:endParaRPr lang="en-US" b="0"/>
        </a:p>
      </dgm:t>
    </dgm:pt>
    <dgm:pt modelId="{089760D8-4668-47DD-976B-DB55C2291320}">
      <dgm:prSet/>
      <dgm:spPr/>
      <dgm:t>
        <a:bodyPr/>
        <a:lstStyle/>
        <a:p>
          <a:pPr rtl="0"/>
          <a:r>
            <a:rPr lang="en-IE" b="0" dirty="0" smtClean="0"/>
            <a:t>J.   </a:t>
          </a:r>
          <a:r>
            <a:rPr lang="en-IE" b="0" dirty="0" smtClean="0">
              <a:latin typeface="Albertus Extra Bold" pitchFamily="34" charset="0"/>
            </a:rPr>
            <a:t>Background information – </a:t>
          </a:r>
          <a:r>
            <a:rPr lang="en-IE" b="0" i="1" dirty="0" smtClean="0">
              <a:latin typeface="Albertus Extra Bold" pitchFamily="34" charset="0"/>
            </a:rPr>
            <a:t>including parents’ occupations</a:t>
          </a:r>
        </a:p>
      </dgm:t>
    </dgm:pt>
    <dgm:pt modelId="{3213E54A-C533-4FBB-ADF2-6D9285AD1A45}" type="parTrans" cxnId="{4497BB47-2CFB-41E2-B88F-4584DB0BBF1F}">
      <dgm:prSet/>
      <dgm:spPr/>
      <dgm:t>
        <a:bodyPr/>
        <a:lstStyle/>
        <a:p>
          <a:endParaRPr lang="en-US" b="0"/>
        </a:p>
      </dgm:t>
    </dgm:pt>
    <dgm:pt modelId="{677985BB-8A40-491B-8586-FD316305C2DB}" type="sibTrans" cxnId="{4497BB47-2CFB-41E2-B88F-4584DB0BBF1F}">
      <dgm:prSet/>
      <dgm:spPr/>
      <dgm:t>
        <a:bodyPr/>
        <a:lstStyle/>
        <a:p>
          <a:endParaRPr lang="en-US" b="0"/>
        </a:p>
      </dgm:t>
    </dgm:pt>
    <dgm:pt modelId="{38070448-6EE0-48C8-9A8B-D11CBE21C220}" type="pres">
      <dgm:prSet presAssocID="{571661A7-8064-442D-8D80-9A65C8D4F136}" presName="linear" presStyleCnt="0">
        <dgm:presLayoutVars>
          <dgm:animLvl val="lvl"/>
          <dgm:resizeHandles val="exact"/>
        </dgm:presLayoutVars>
      </dgm:prSet>
      <dgm:spPr/>
      <dgm:t>
        <a:bodyPr/>
        <a:lstStyle/>
        <a:p>
          <a:endParaRPr lang="en-US"/>
        </a:p>
      </dgm:t>
    </dgm:pt>
    <dgm:pt modelId="{5A69CCD8-C55B-4A30-B500-F37B05B5A970}" type="pres">
      <dgm:prSet presAssocID="{B790CE86-90DE-47C4-A22D-4FF81BDC81EF}" presName="parentText" presStyleLbl="node1" presStyleIdx="0" presStyleCnt="10">
        <dgm:presLayoutVars>
          <dgm:chMax val="0"/>
          <dgm:bulletEnabled val="1"/>
        </dgm:presLayoutVars>
      </dgm:prSet>
      <dgm:spPr/>
      <dgm:t>
        <a:bodyPr/>
        <a:lstStyle/>
        <a:p>
          <a:endParaRPr lang="en-US"/>
        </a:p>
      </dgm:t>
    </dgm:pt>
    <dgm:pt modelId="{F2115005-2386-44EC-BFA2-D4E7FA249350}" type="pres">
      <dgm:prSet presAssocID="{12FFBBDD-5BDE-4EE8-A1EA-73DDD0A743E8}" presName="spacer" presStyleCnt="0"/>
      <dgm:spPr/>
    </dgm:pt>
    <dgm:pt modelId="{6FA7B4A9-C89B-42AD-866B-15856436F21A}" type="pres">
      <dgm:prSet presAssocID="{B39C146D-F460-463B-8979-56E07AD7ECD9}" presName="parentText" presStyleLbl="node1" presStyleIdx="1" presStyleCnt="10">
        <dgm:presLayoutVars>
          <dgm:chMax val="0"/>
          <dgm:bulletEnabled val="1"/>
        </dgm:presLayoutVars>
      </dgm:prSet>
      <dgm:spPr/>
      <dgm:t>
        <a:bodyPr/>
        <a:lstStyle/>
        <a:p>
          <a:endParaRPr lang="en-US"/>
        </a:p>
      </dgm:t>
    </dgm:pt>
    <dgm:pt modelId="{B8CAE883-1296-45A9-AFD8-1E2DB2DDE44F}" type="pres">
      <dgm:prSet presAssocID="{F3AE055D-6ACF-43FD-ACEE-DE5A9F77CA77}" presName="spacer" presStyleCnt="0"/>
      <dgm:spPr/>
    </dgm:pt>
    <dgm:pt modelId="{79F99D60-5D29-4174-B63E-443AFF85E96F}" type="pres">
      <dgm:prSet presAssocID="{7CFFF0CE-DC70-445B-915C-43B18A33E9FD}" presName="parentText" presStyleLbl="node1" presStyleIdx="2" presStyleCnt="10">
        <dgm:presLayoutVars>
          <dgm:chMax val="0"/>
          <dgm:bulletEnabled val="1"/>
        </dgm:presLayoutVars>
      </dgm:prSet>
      <dgm:spPr/>
      <dgm:t>
        <a:bodyPr/>
        <a:lstStyle/>
        <a:p>
          <a:endParaRPr lang="en-US"/>
        </a:p>
      </dgm:t>
    </dgm:pt>
    <dgm:pt modelId="{737EA9CB-AE39-4562-AEB2-76039D44E40A}" type="pres">
      <dgm:prSet presAssocID="{C3DCBAD7-D071-4696-A557-1252E7D860B2}" presName="spacer" presStyleCnt="0"/>
      <dgm:spPr/>
    </dgm:pt>
    <dgm:pt modelId="{EAB8AD64-0A84-4827-9C57-2A81CD458B55}" type="pres">
      <dgm:prSet presAssocID="{70516C64-941D-4AE7-9A00-3E7A1C58C5E7}" presName="parentText" presStyleLbl="node1" presStyleIdx="3" presStyleCnt="10">
        <dgm:presLayoutVars>
          <dgm:chMax val="0"/>
          <dgm:bulletEnabled val="1"/>
        </dgm:presLayoutVars>
      </dgm:prSet>
      <dgm:spPr/>
      <dgm:t>
        <a:bodyPr/>
        <a:lstStyle/>
        <a:p>
          <a:endParaRPr lang="en-US"/>
        </a:p>
      </dgm:t>
    </dgm:pt>
    <dgm:pt modelId="{AD919A7F-54D3-4789-983B-D2F5D6A4B129}" type="pres">
      <dgm:prSet presAssocID="{BA133AD9-156D-4801-87DA-5A39E98237F2}" presName="spacer" presStyleCnt="0"/>
      <dgm:spPr/>
    </dgm:pt>
    <dgm:pt modelId="{A3559E7A-B321-46DF-BE21-06805C1D5760}" type="pres">
      <dgm:prSet presAssocID="{599C48A2-CDB1-4EC9-A2C3-D3848FA173E5}" presName="parentText" presStyleLbl="node1" presStyleIdx="4" presStyleCnt="10">
        <dgm:presLayoutVars>
          <dgm:chMax val="0"/>
          <dgm:bulletEnabled val="1"/>
        </dgm:presLayoutVars>
      </dgm:prSet>
      <dgm:spPr/>
      <dgm:t>
        <a:bodyPr/>
        <a:lstStyle/>
        <a:p>
          <a:endParaRPr lang="en-US"/>
        </a:p>
      </dgm:t>
    </dgm:pt>
    <dgm:pt modelId="{3BF10C37-332D-45A6-B29C-A554E3D2FC1D}" type="pres">
      <dgm:prSet presAssocID="{4BAFACC0-AACB-4FDD-A60A-A046998DE949}" presName="spacer" presStyleCnt="0"/>
      <dgm:spPr/>
    </dgm:pt>
    <dgm:pt modelId="{D5334716-345E-44A2-AA0A-BEAD93612A34}" type="pres">
      <dgm:prSet presAssocID="{468ACC36-0167-44CB-A7E0-5479E9861465}" presName="parentText" presStyleLbl="node1" presStyleIdx="5" presStyleCnt="10">
        <dgm:presLayoutVars>
          <dgm:chMax val="0"/>
          <dgm:bulletEnabled val="1"/>
        </dgm:presLayoutVars>
      </dgm:prSet>
      <dgm:spPr/>
      <dgm:t>
        <a:bodyPr/>
        <a:lstStyle/>
        <a:p>
          <a:endParaRPr lang="en-US"/>
        </a:p>
      </dgm:t>
    </dgm:pt>
    <dgm:pt modelId="{65F44CDF-50ED-4F7F-BF79-F007EED54C2B}" type="pres">
      <dgm:prSet presAssocID="{EF4CE351-D8EE-411E-9C29-7DA0D83BACF2}" presName="spacer" presStyleCnt="0"/>
      <dgm:spPr/>
    </dgm:pt>
    <dgm:pt modelId="{57C32177-3D92-45C3-9C63-DF88AB7F2A1F}" type="pres">
      <dgm:prSet presAssocID="{1593995D-A8D7-4E25-B5C2-E39F79310AFF}" presName="parentText" presStyleLbl="node1" presStyleIdx="6" presStyleCnt="10">
        <dgm:presLayoutVars>
          <dgm:chMax val="0"/>
          <dgm:bulletEnabled val="1"/>
        </dgm:presLayoutVars>
      </dgm:prSet>
      <dgm:spPr/>
      <dgm:t>
        <a:bodyPr/>
        <a:lstStyle/>
        <a:p>
          <a:endParaRPr lang="en-US"/>
        </a:p>
      </dgm:t>
    </dgm:pt>
    <dgm:pt modelId="{C93BE598-FE87-450B-93EA-A9FB8D854566}" type="pres">
      <dgm:prSet presAssocID="{BEC6DC41-EAE5-4836-91BF-BC72E29187F9}" presName="spacer" presStyleCnt="0"/>
      <dgm:spPr/>
    </dgm:pt>
    <dgm:pt modelId="{97C3E675-A136-449D-A251-C4ED408C9950}" type="pres">
      <dgm:prSet presAssocID="{F570C1D3-5BF8-4A46-9493-63788E6AF81E}" presName="parentText" presStyleLbl="node1" presStyleIdx="7" presStyleCnt="10">
        <dgm:presLayoutVars>
          <dgm:chMax val="0"/>
          <dgm:bulletEnabled val="1"/>
        </dgm:presLayoutVars>
      </dgm:prSet>
      <dgm:spPr/>
      <dgm:t>
        <a:bodyPr/>
        <a:lstStyle/>
        <a:p>
          <a:endParaRPr lang="en-US"/>
        </a:p>
      </dgm:t>
    </dgm:pt>
    <dgm:pt modelId="{8EB48AC9-3612-4CAF-85B1-ECCA0E55D49B}" type="pres">
      <dgm:prSet presAssocID="{3458640D-4C82-4665-B91A-A72B2D8FFD13}" presName="spacer" presStyleCnt="0"/>
      <dgm:spPr/>
    </dgm:pt>
    <dgm:pt modelId="{7B8EC93E-C9ED-466F-AE9C-67813C7147BD}" type="pres">
      <dgm:prSet presAssocID="{A5979C5E-8D98-4A9A-A1E5-3A0FB50AB97F}" presName="parentText" presStyleLbl="node1" presStyleIdx="8" presStyleCnt="10">
        <dgm:presLayoutVars>
          <dgm:chMax val="0"/>
          <dgm:bulletEnabled val="1"/>
        </dgm:presLayoutVars>
      </dgm:prSet>
      <dgm:spPr/>
      <dgm:t>
        <a:bodyPr/>
        <a:lstStyle/>
        <a:p>
          <a:endParaRPr lang="en-US"/>
        </a:p>
      </dgm:t>
    </dgm:pt>
    <dgm:pt modelId="{46CC7DDF-255D-43CE-80A1-EB41ED0D2EA5}" type="pres">
      <dgm:prSet presAssocID="{80AC604A-EA5D-4E7A-9803-435DFF4F8176}" presName="spacer" presStyleCnt="0"/>
      <dgm:spPr/>
    </dgm:pt>
    <dgm:pt modelId="{39AE189A-FD5D-470E-8177-3DFF8D218E52}" type="pres">
      <dgm:prSet presAssocID="{089760D8-4668-47DD-976B-DB55C2291320}" presName="parentText" presStyleLbl="node1" presStyleIdx="9" presStyleCnt="10">
        <dgm:presLayoutVars>
          <dgm:chMax val="0"/>
          <dgm:bulletEnabled val="1"/>
        </dgm:presLayoutVars>
      </dgm:prSet>
      <dgm:spPr/>
      <dgm:t>
        <a:bodyPr/>
        <a:lstStyle/>
        <a:p>
          <a:endParaRPr lang="en-US"/>
        </a:p>
      </dgm:t>
    </dgm:pt>
  </dgm:ptLst>
  <dgm:cxnLst>
    <dgm:cxn modelId="{972DD7F1-5F63-4989-A0C0-F63A5D17391B}" type="presOf" srcId="{468ACC36-0167-44CB-A7E0-5479E9861465}" destId="{D5334716-345E-44A2-AA0A-BEAD93612A34}" srcOrd="0" destOrd="0" presId="urn:microsoft.com/office/officeart/2005/8/layout/vList2"/>
    <dgm:cxn modelId="{81F0D5B6-F601-455B-8037-738757A26214}" type="presOf" srcId="{7CFFF0CE-DC70-445B-915C-43B18A33E9FD}" destId="{79F99D60-5D29-4174-B63E-443AFF85E96F}" srcOrd="0" destOrd="0" presId="urn:microsoft.com/office/officeart/2005/8/layout/vList2"/>
    <dgm:cxn modelId="{833B462A-D56C-4A9B-A8A2-BBD0A03B5AAC}" srcId="{571661A7-8064-442D-8D80-9A65C8D4F136}" destId="{468ACC36-0167-44CB-A7E0-5479E9861465}" srcOrd="5" destOrd="0" parTransId="{0F3371FE-706F-437F-A453-B260784965B4}" sibTransId="{EF4CE351-D8EE-411E-9C29-7DA0D83BACF2}"/>
    <dgm:cxn modelId="{6D2D2D23-21BB-434F-BF5E-B8446B0BE208}" type="presOf" srcId="{B790CE86-90DE-47C4-A22D-4FF81BDC81EF}" destId="{5A69CCD8-C55B-4A30-B500-F37B05B5A970}" srcOrd="0" destOrd="0" presId="urn:microsoft.com/office/officeart/2005/8/layout/vList2"/>
    <dgm:cxn modelId="{4497BB47-2CFB-41E2-B88F-4584DB0BBF1F}" srcId="{571661A7-8064-442D-8D80-9A65C8D4F136}" destId="{089760D8-4668-47DD-976B-DB55C2291320}" srcOrd="9" destOrd="0" parTransId="{3213E54A-C533-4FBB-ADF2-6D9285AD1A45}" sibTransId="{677985BB-8A40-491B-8586-FD316305C2DB}"/>
    <dgm:cxn modelId="{252F08D4-B36B-4A41-873B-4FEB66B215DA}" srcId="{571661A7-8064-442D-8D80-9A65C8D4F136}" destId="{F570C1D3-5BF8-4A46-9493-63788E6AF81E}" srcOrd="7" destOrd="0" parTransId="{03F93A95-D0B8-43A6-B281-475D6FCCC956}" sibTransId="{3458640D-4C82-4665-B91A-A72B2D8FFD13}"/>
    <dgm:cxn modelId="{3D3E0B68-A0E8-47C5-8DEE-E08E73BBCD11}" type="presOf" srcId="{089760D8-4668-47DD-976B-DB55C2291320}" destId="{39AE189A-FD5D-470E-8177-3DFF8D218E52}" srcOrd="0" destOrd="0" presId="urn:microsoft.com/office/officeart/2005/8/layout/vList2"/>
    <dgm:cxn modelId="{8AA942D1-CAB9-4969-B060-0CCB636C0247}" srcId="{571661A7-8064-442D-8D80-9A65C8D4F136}" destId="{599C48A2-CDB1-4EC9-A2C3-D3848FA173E5}" srcOrd="4" destOrd="0" parTransId="{625AA4DD-51C8-42E9-921E-6DD30B22C116}" sibTransId="{4BAFACC0-AACB-4FDD-A60A-A046998DE949}"/>
    <dgm:cxn modelId="{419F7592-C6BE-42F4-BF84-3852C690FC57}" type="presOf" srcId="{571661A7-8064-442D-8D80-9A65C8D4F136}" destId="{38070448-6EE0-48C8-9A8B-D11CBE21C220}" srcOrd="0" destOrd="0" presId="urn:microsoft.com/office/officeart/2005/8/layout/vList2"/>
    <dgm:cxn modelId="{C5107976-E08E-43FA-8BFF-55DFB67B75F7}" type="presOf" srcId="{599C48A2-CDB1-4EC9-A2C3-D3848FA173E5}" destId="{A3559E7A-B321-46DF-BE21-06805C1D5760}" srcOrd="0" destOrd="0" presId="urn:microsoft.com/office/officeart/2005/8/layout/vList2"/>
    <dgm:cxn modelId="{D447C9B3-626F-4831-90D8-65B6EED4AFC2}" srcId="{571661A7-8064-442D-8D80-9A65C8D4F136}" destId="{70516C64-941D-4AE7-9A00-3E7A1C58C5E7}" srcOrd="3" destOrd="0" parTransId="{B5E7B672-C512-4B6A-9174-27BDBF297FE6}" sibTransId="{BA133AD9-156D-4801-87DA-5A39E98237F2}"/>
    <dgm:cxn modelId="{E553D3F7-F7AB-49C1-BD77-709F152030ED}" srcId="{571661A7-8064-442D-8D80-9A65C8D4F136}" destId="{7CFFF0CE-DC70-445B-915C-43B18A33E9FD}" srcOrd="2" destOrd="0" parTransId="{C739FD1C-01B0-4B49-9EEE-4C0159B0B20F}" sibTransId="{C3DCBAD7-D071-4696-A557-1252E7D860B2}"/>
    <dgm:cxn modelId="{775FDF21-0074-4983-BFBF-BF5868CD6FCA}" type="presOf" srcId="{F570C1D3-5BF8-4A46-9493-63788E6AF81E}" destId="{97C3E675-A136-449D-A251-C4ED408C9950}" srcOrd="0" destOrd="0" presId="urn:microsoft.com/office/officeart/2005/8/layout/vList2"/>
    <dgm:cxn modelId="{B8BC2557-3453-453A-A125-506C17BDB100}" srcId="{571661A7-8064-442D-8D80-9A65C8D4F136}" destId="{B790CE86-90DE-47C4-A22D-4FF81BDC81EF}" srcOrd="0" destOrd="0" parTransId="{594D7F09-1903-4603-9818-E9BDC482ED0A}" sibTransId="{12FFBBDD-5BDE-4EE8-A1EA-73DDD0A743E8}"/>
    <dgm:cxn modelId="{F75F94DA-9F0B-461A-93CB-2EB471E06AFF}" type="presOf" srcId="{A5979C5E-8D98-4A9A-A1E5-3A0FB50AB97F}" destId="{7B8EC93E-C9ED-466F-AE9C-67813C7147BD}" srcOrd="0" destOrd="0" presId="urn:microsoft.com/office/officeart/2005/8/layout/vList2"/>
    <dgm:cxn modelId="{1F2E4EAD-878B-49C1-A141-93867342F226}" srcId="{571661A7-8064-442D-8D80-9A65C8D4F136}" destId="{A5979C5E-8D98-4A9A-A1E5-3A0FB50AB97F}" srcOrd="8" destOrd="0" parTransId="{B88A2EC4-BCB4-40C1-8F40-5D880EF7F440}" sibTransId="{80AC604A-EA5D-4E7A-9803-435DFF4F8176}"/>
    <dgm:cxn modelId="{95F859C9-3A37-4304-8075-6771A058CF86}" type="presOf" srcId="{B39C146D-F460-463B-8979-56E07AD7ECD9}" destId="{6FA7B4A9-C89B-42AD-866B-15856436F21A}" srcOrd="0" destOrd="0" presId="urn:microsoft.com/office/officeart/2005/8/layout/vList2"/>
    <dgm:cxn modelId="{9D7F2384-C899-4B79-B86C-EFC61D006646}" srcId="{571661A7-8064-442D-8D80-9A65C8D4F136}" destId="{B39C146D-F460-463B-8979-56E07AD7ECD9}" srcOrd="1" destOrd="0" parTransId="{D156C383-C349-4B06-8141-FB902D03A34D}" sibTransId="{F3AE055D-6ACF-43FD-ACEE-DE5A9F77CA77}"/>
    <dgm:cxn modelId="{F6249C27-15F8-4B7F-A5E5-2FD5DC446B77}" type="presOf" srcId="{70516C64-941D-4AE7-9A00-3E7A1C58C5E7}" destId="{EAB8AD64-0A84-4827-9C57-2A81CD458B55}" srcOrd="0" destOrd="0" presId="urn:microsoft.com/office/officeart/2005/8/layout/vList2"/>
    <dgm:cxn modelId="{23F61037-6140-4104-81C9-FEBC58F9FE8A}" type="presOf" srcId="{1593995D-A8D7-4E25-B5C2-E39F79310AFF}" destId="{57C32177-3D92-45C3-9C63-DF88AB7F2A1F}" srcOrd="0" destOrd="0" presId="urn:microsoft.com/office/officeart/2005/8/layout/vList2"/>
    <dgm:cxn modelId="{ADE7EBE9-D89C-46EB-A780-D49F98117923}" srcId="{571661A7-8064-442D-8D80-9A65C8D4F136}" destId="{1593995D-A8D7-4E25-B5C2-E39F79310AFF}" srcOrd="6" destOrd="0" parTransId="{1E5FBCE9-1668-41AB-B456-44336A3AE59B}" sibTransId="{BEC6DC41-EAE5-4836-91BF-BC72E29187F9}"/>
    <dgm:cxn modelId="{B671142B-EF02-4C39-8F9E-48F8E93B0DD2}" type="presParOf" srcId="{38070448-6EE0-48C8-9A8B-D11CBE21C220}" destId="{5A69CCD8-C55B-4A30-B500-F37B05B5A970}" srcOrd="0" destOrd="0" presId="urn:microsoft.com/office/officeart/2005/8/layout/vList2"/>
    <dgm:cxn modelId="{1837F739-8498-4774-AA92-C06E021D71AD}" type="presParOf" srcId="{38070448-6EE0-48C8-9A8B-D11CBE21C220}" destId="{F2115005-2386-44EC-BFA2-D4E7FA249350}" srcOrd="1" destOrd="0" presId="urn:microsoft.com/office/officeart/2005/8/layout/vList2"/>
    <dgm:cxn modelId="{71ABD945-7B67-4C37-8C8E-C692A20594F8}" type="presParOf" srcId="{38070448-6EE0-48C8-9A8B-D11CBE21C220}" destId="{6FA7B4A9-C89B-42AD-866B-15856436F21A}" srcOrd="2" destOrd="0" presId="urn:microsoft.com/office/officeart/2005/8/layout/vList2"/>
    <dgm:cxn modelId="{9F323E5B-3D01-43A3-96AD-AD818FD31291}" type="presParOf" srcId="{38070448-6EE0-48C8-9A8B-D11CBE21C220}" destId="{B8CAE883-1296-45A9-AFD8-1E2DB2DDE44F}" srcOrd="3" destOrd="0" presId="urn:microsoft.com/office/officeart/2005/8/layout/vList2"/>
    <dgm:cxn modelId="{F3E4A1AE-35B9-4685-B907-BB2DA8A31FF1}" type="presParOf" srcId="{38070448-6EE0-48C8-9A8B-D11CBE21C220}" destId="{79F99D60-5D29-4174-B63E-443AFF85E96F}" srcOrd="4" destOrd="0" presId="urn:microsoft.com/office/officeart/2005/8/layout/vList2"/>
    <dgm:cxn modelId="{5AD1F260-7570-4A33-BB99-9AC35C8B4E43}" type="presParOf" srcId="{38070448-6EE0-48C8-9A8B-D11CBE21C220}" destId="{737EA9CB-AE39-4562-AEB2-76039D44E40A}" srcOrd="5" destOrd="0" presId="urn:microsoft.com/office/officeart/2005/8/layout/vList2"/>
    <dgm:cxn modelId="{9DECC891-CACD-43D5-AA61-49EA62AE61D3}" type="presParOf" srcId="{38070448-6EE0-48C8-9A8B-D11CBE21C220}" destId="{EAB8AD64-0A84-4827-9C57-2A81CD458B55}" srcOrd="6" destOrd="0" presId="urn:microsoft.com/office/officeart/2005/8/layout/vList2"/>
    <dgm:cxn modelId="{E8A48788-BC98-40F0-870B-CB0F102830A8}" type="presParOf" srcId="{38070448-6EE0-48C8-9A8B-D11CBE21C220}" destId="{AD919A7F-54D3-4789-983B-D2F5D6A4B129}" srcOrd="7" destOrd="0" presId="urn:microsoft.com/office/officeart/2005/8/layout/vList2"/>
    <dgm:cxn modelId="{850F2C8F-3231-4CC1-862D-73779E0F2B56}" type="presParOf" srcId="{38070448-6EE0-48C8-9A8B-D11CBE21C220}" destId="{A3559E7A-B321-46DF-BE21-06805C1D5760}" srcOrd="8" destOrd="0" presId="urn:microsoft.com/office/officeart/2005/8/layout/vList2"/>
    <dgm:cxn modelId="{CA9D9D33-5408-49BF-BAC9-E765826D980B}" type="presParOf" srcId="{38070448-6EE0-48C8-9A8B-D11CBE21C220}" destId="{3BF10C37-332D-45A6-B29C-A554E3D2FC1D}" srcOrd="9" destOrd="0" presId="urn:microsoft.com/office/officeart/2005/8/layout/vList2"/>
    <dgm:cxn modelId="{27B1B6A8-66BD-46CB-9250-E69DB3C0EB52}" type="presParOf" srcId="{38070448-6EE0-48C8-9A8B-D11CBE21C220}" destId="{D5334716-345E-44A2-AA0A-BEAD93612A34}" srcOrd="10" destOrd="0" presId="urn:microsoft.com/office/officeart/2005/8/layout/vList2"/>
    <dgm:cxn modelId="{369827F3-76FF-4712-8D6A-947419C50DAE}" type="presParOf" srcId="{38070448-6EE0-48C8-9A8B-D11CBE21C220}" destId="{65F44CDF-50ED-4F7F-BF79-F007EED54C2B}" srcOrd="11" destOrd="0" presId="urn:microsoft.com/office/officeart/2005/8/layout/vList2"/>
    <dgm:cxn modelId="{2BC7FB82-EAFB-461C-AF95-3C2CDCD7CBB3}" type="presParOf" srcId="{38070448-6EE0-48C8-9A8B-D11CBE21C220}" destId="{57C32177-3D92-45C3-9C63-DF88AB7F2A1F}" srcOrd="12" destOrd="0" presId="urn:microsoft.com/office/officeart/2005/8/layout/vList2"/>
    <dgm:cxn modelId="{CCEE3641-AFD3-4677-A68D-FA2A12C559DA}" type="presParOf" srcId="{38070448-6EE0-48C8-9A8B-D11CBE21C220}" destId="{C93BE598-FE87-450B-93EA-A9FB8D854566}" srcOrd="13" destOrd="0" presId="urn:microsoft.com/office/officeart/2005/8/layout/vList2"/>
    <dgm:cxn modelId="{B9778C7B-A2B4-4ACF-A5E8-180BA49864E1}" type="presParOf" srcId="{38070448-6EE0-48C8-9A8B-D11CBE21C220}" destId="{97C3E675-A136-449D-A251-C4ED408C9950}" srcOrd="14" destOrd="0" presId="urn:microsoft.com/office/officeart/2005/8/layout/vList2"/>
    <dgm:cxn modelId="{0097906E-A362-495D-A906-74098DB983A8}" type="presParOf" srcId="{38070448-6EE0-48C8-9A8B-D11CBE21C220}" destId="{8EB48AC9-3612-4CAF-85B1-ECCA0E55D49B}" srcOrd="15" destOrd="0" presId="urn:microsoft.com/office/officeart/2005/8/layout/vList2"/>
    <dgm:cxn modelId="{48883839-A8D3-49BF-8F27-13859DD6882E}" type="presParOf" srcId="{38070448-6EE0-48C8-9A8B-D11CBE21C220}" destId="{7B8EC93E-C9ED-466F-AE9C-67813C7147BD}" srcOrd="16" destOrd="0" presId="urn:microsoft.com/office/officeart/2005/8/layout/vList2"/>
    <dgm:cxn modelId="{5E54B3F0-ABCA-46C8-976D-CD61DF0D6DD2}" type="presParOf" srcId="{38070448-6EE0-48C8-9A8B-D11CBE21C220}" destId="{46CC7DDF-255D-43CE-80A1-EB41ED0D2EA5}" srcOrd="17" destOrd="0" presId="urn:microsoft.com/office/officeart/2005/8/layout/vList2"/>
    <dgm:cxn modelId="{C47B4977-4660-40CD-8466-47645B400AA8}" type="presParOf" srcId="{38070448-6EE0-48C8-9A8B-D11CBE21C220}" destId="{39AE189A-FD5D-470E-8177-3DFF8D218E52}" srcOrd="18"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C185D4DF-DC69-40D4-AA9A-A088E1065AAD}" type="doc">
      <dgm:prSet loTypeId="urn:microsoft.com/office/officeart/2005/8/layout/venn3" loCatId="relationship" qsTypeId="urn:microsoft.com/office/officeart/2005/8/quickstyle/simple1" qsCatId="simple" csTypeId="urn:microsoft.com/office/officeart/2005/8/colors/accent3_2" csCatId="accent3" phldr="1"/>
      <dgm:spPr/>
    </dgm:pt>
    <dgm:pt modelId="{5F9348CB-235F-4025-828A-2C85937CCB9A}">
      <dgm:prSet phldrT="[Text]"/>
      <dgm:spPr/>
      <dgm:t>
        <a:bodyPr/>
        <a:lstStyle/>
        <a:p>
          <a:r>
            <a:rPr lang="en-IE" dirty="0" smtClean="0"/>
            <a:t>Level 2</a:t>
          </a:r>
        </a:p>
        <a:p>
          <a:endParaRPr lang="en-IE" dirty="0"/>
        </a:p>
      </dgm:t>
    </dgm:pt>
    <dgm:pt modelId="{5EFBD3B0-4E3A-4C05-8FEC-91278F6D2184}" type="parTrans" cxnId="{05CAD8BA-FF36-4E4E-AFCA-9C89FCE191E0}">
      <dgm:prSet/>
      <dgm:spPr/>
      <dgm:t>
        <a:bodyPr/>
        <a:lstStyle/>
        <a:p>
          <a:endParaRPr lang="en-IE"/>
        </a:p>
      </dgm:t>
    </dgm:pt>
    <dgm:pt modelId="{D3DD75C9-69E2-42D4-8D44-0F1976AEBC69}" type="sibTrans" cxnId="{05CAD8BA-FF36-4E4E-AFCA-9C89FCE191E0}">
      <dgm:prSet/>
      <dgm:spPr/>
      <dgm:t>
        <a:bodyPr/>
        <a:lstStyle/>
        <a:p>
          <a:endParaRPr lang="en-IE"/>
        </a:p>
      </dgm:t>
    </dgm:pt>
    <dgm:pt modelId="{27997223-9B2E-437B-8425-6864DDBD940B}">
      <dgm:prSet phldrT="[Text]"/>
      <dgm:spPr/>
      <dgm:t>
        <a:bodyPr/>
        <a:lstStyle/>
        <a:p>
          <a:r>
            <a:rPr lang="en-IE" dirty="0" smtClean="0"/>
            <a:t>Level 4</a:t>
          </a:r>
        </a:p>
        <a:p>
          <a:endParaRPr lang="en-IE" dirty="0"/>
        </a:p>
      </dgm:t>
    </dgm:pt>
    <dgm:pt modelId="{8218FC9A-A7C2-490B-BE16-23C2D3BB61F7}" type="parTrans" cxnId="{C0395FAB-727A-494A-BD26-BF6FFE1D4EEB}">
      <dgm:prSet/>
      <dgm:spPr/>
      <dgm:t>
        <a:bodyPr/>
        <a:lstStyle/>
        <a:p>
          <a:endParaRPr lang="en-IE"/>
        </a:p>
      </dgm:t>
    </dgm:pt>
    <dgm:pt modelId="{F1D7D36D-4E89-439D-AA47-6B5E14B7C9A2}" type="sibTrans" cxnId="{C0395FAB-727A-494A-BD26-BF6FFE1D4EEB}">
      <dgm:prSet/>
      <dgm:spPr/>
      <dgm:t>
        <a:bodyPr/>
        <a:lstStyle/>
        <a:p>
          <a:endParaRPr lang="en-IE"/>
        </a:p>
      </dgm:t>
    </dgm:pt>
    <dgm:pt modelId="{04A3C251-125F-496F-950C-0A96A4FA9122}">
      <dgm:prSet/>
      <dgm:spPr/>
      <dgm:t>
        <a:bodyPr/>
        <a:lstStyle/>
        <a:p>
          <a:r>
            <a:rPr lang="en-IE" dirty="0" smtClean="0"/>
            <a:t>Level 5</a:t>
          </a:r>
        </a:p>
        <a:p>
          <a:endParaRPr lang="en-IE" dirty="0"/>
        </a:p>
      </dgm:t>
    </dgm:pt>
    <dgm:pt modelId="{BF52FF95-9755-46EC-A8AF-FED27D79A008}" type="parTrans" cxnId="{000ECBB7-5062-4546-8530-E7FE8379E4E9}">
      <dgm:prSet/>
      <dgm:spPr/>
      <dgm:t>
        <a:bodyPr/>
        <a:lstStyle/>
        <a:p>
          <a:endParaRPr lang="en-IE"/>
        </a:p>
      </dgm:t>
    </dgm:pt>
    <dgm:pt modelId="{287E0993-8C88-4C95-A918-D02E0989D07F}" type="sibTrans" cxnId="{000ECBB7-5062-4546-8530-E7FE8379E4E9}">
      <dgm:prSet/>
      <dgm:spPr/>
      <dgm:t>
        <a:bodyPr/>
        <a:lstStyle/>
        <a:p>
          <a:endParaRPr lang="en-IE"/>
        </a:p>
      </dgm:t>
    </dgm:pt>
    <dgm:pt modelId="{6FA88841-D054-47A2-A770-931FCCBBD2EB}">
      <dgm:prSet/>
      <dgm:spPr/>
      <dgm:t>
        <a:bodyPr/>
        <a:lstStyle/>
        <a:p>
          <a:r>
            <a:rPr lang="en-IE" dirty="0" smtClean="0"/>
            <a:t>Level 3</a:t>
          </a:r>
        </a:p>
        <a:p>
          <a:endParaRPr lang="en-IE" dirty="0"/>
        </a:p>
      </dgm:t>
    </dgm:pt>
    <dgm:pt modelId="{ABDD6713-8E3F-4D34-8504-E84E6FF17DC3}" type="parTrans" cxnId="{38EB12D2-C221-4E18-BD25-A2C71B5983E2}">
      <dgm:prSet/>
      <dgm:spPr/>
      <dgm:t>
        <a:bodyPr/>
        <a:lstStyle/>
        <a:p>
          <a:endParaRPr lang="en-IE"/>
        </a:p>
      </dgm:t>
    </dgm:pt>
    <dgm:pt modelId="{37FEC8E1-4570-4847-AEF0-1913CF1C6B25}" type="sibTrans" cxnId="{38EB12D2-C221-4E18-BD25-A2C71B5983E2}">
      <dgm:prSet/>
      <dgm:spPr/>
      <dgm:t>
        <a:bodyPr/>
        <a:lstStyle/>
        <a:p>
          <a:endParaRPr lang="en-IE"/>
        </a:p>
      </dgm:t>
    </dgm:pt>
    <dgm:pt modelId="{9BDC9668-1346-4931-A4F5-E9AE8FF2A620}">
      <dgm:prSet phldrT="[Text]"/>
      <dgm:spPr/>
      <dgm:t>
        <a:bodyPr/>
        <a:lstStyle/>
        <a:p>
          <a:r>
            <a:rPr lang="en-IE" dirty="0" smtClean="0"/>
            <a:t>Level 1</a:t>
          </a:r>
        </a:p>
        <a:p>
          <a:endParaRPr lang="en-IE" dirty="0"/>
        </a:p>
      </dgm:t>
    </dgm:pt>
    <dgm:pt modelId="{850265CE-CA66-4F36-A7A8-41271F98B7BC}" type="sibTrans" cxnId="{93C5F048-10DA-4228-9D87-8CCB573C4A1F}">
      <dgm:prSet/>
      <dgm:spPr/>
      <dgm:t>
        <a:bodyPr/>
        <a:lstStyle/>
        <a:p>
          <a:endParaRPr lang="en-IE"/>
        </a:p>
      </dgm:t>
    </dgm:pt>
    <dgm:pt modelId="{CD4D3488-CF10-47E1-BF09-61ADB129FDD1}" type="parTrans" cxnId="{93C5F048-10DA-4228-9D87-8CCB573C4A1F}">
      <dgm:prSet/>
      <dgm:spPr/>
      <dgm:t>
        <a:bodyPr/>
        <a:lstStyle/>
        <a:p>
          <a:endParaRPr lang="en-IE"/>
        </a:p>
      </dgm:t>
    </dgm:pt>
    <dgm:pt modelId="{FC96ED7B-3CBE-41BB-920A-A2A9FDCDAD2A}" type="pres">
      <dgm:prSet presAssocID="{C185D4DF-DC69-40D4-AA9A-A088E1065AAD}" presName="Name0" presStyleCnt="0">
        <dgm:presLayoutVars>
          <dgm:dir/>
          <dgm:resizeHandles val="exact"/>
        </dgm:presLayoutVars>
      </dgm:prSet>
      <dgm:spPr/>
    </dgm:pt>
    <dgm:pt modelId="{D388981E-17D5-4860-9EBD-8F4F707F9AFD}" type="pres">
      <dgm:prSet presAssocID="{9BDC9668-1346-4931-A4F5-E9AE8FF2A620}" presName="Name5" presStyleLbl="vennNode1" presStyleIdx="0" presStyleCnt="5">
        <dgm:presLayoutVars>
          <dgm:bulletEnabled val="1"/>
        </dgm:presLayoutVars>
      </dgm:prSet>
      <dgm:spPr/>
      <dgm:t>
        <a:bodyPr/>
        <a:lstStyle/>
        <a:p>
          <a:endParaRPr lang="en-IE"/>
        </a:p>
      </dgm:t>
    </dgm:pt>
    <dgm:pt modelId="{D11EFF5A-35B0-4953-8BB7-B71F7F163942}" type="pres">
      <dgm:prSet presAssocID="{850265CE-CA66-4F36-A7A8-41271F98B7BC}" presName="space" presStyleCnt="0"/>
      <dgm:spPr/>
    </dgm:pt>
    <dgm:pt modelId="{5FD8F5B7-AFD4-43E6-A83B-2D9BEF4653B8}" type="pres">
      <dgm:prSet presAssocID="{5F9348CB-235F-4025-828A-2C85937CCB9A}" presName="Name5" presStyleLbl="vennNode1" presStyleIdx="1" presStyleCnt="5">
        <dgm:presLayoutVars>
          <dgm:bulletEnabled val="1"/>
        </dgm:presLayoutVars>
      </dgm:prSet>
      <dgm:spPr/>
      <dgm:t>
        <a:bodyPr/>
        <a:lstStyle/>
        <a:p>
          <a:endParaRPr lang="en-IE"/>
        </a:p>
      </dgm:t>
    </dgm:pt>
    <dgm:pt modelId="{C973F458-3F92-4C7F-9DB6-E54561EFA18B}" type="pres">
      <dgm:prSet presAssocID="{D3DD75C9-69E2-42D4-8D44-0F1976AEBC69}" presName="space" presStyleCnt="0"/>
      <dgm:spPr/>
    </dgm:pt>
    <dgm:pt modelId="{091D24F2-0583-430A-93AD-92FA86D80602}" type="pres">
      <dgm:prSet presAssocID="{6FA88841-D054-47A2-A770-931FCCBBD2EB}" presName="Name5" presStyleLbl="vennNode1" presStyleIdx="2" presStyleCnt="5">
        <dgm:presLayoutVars>
          <dgm:bulletEnabled val="1"/>
        </dgm:presLayoutVars>
      </dgm:prSet>
      <dgm:spPr/>
      <dgm:t>
        <a:bodyPr/>
        <a:lstStyle/>
        <a:p>
          <a:endParaRPr lang="en-IE"/>
        </a:p>
      </dgm:t>
    </dgm:pt>
    <dgm:pt modelId="{C14D72AE-F259-4D78-A4C1-49F3A1163F29}" type="pres">
      <dgm:prSet presAssocID="{37FEC8E1-4570-4847-AEF0-1913CF1C6B25}" presName="space" presStyleCnt="0"/>
      <dgm:spPr/>
    </dgm:pt>
    <dgm:pt modelId="{551A9CB5-0BB1-4CA9-9863-C473D887E1D3}" type="pres">
      <dgm:prSet presAssocID="{27997223-9B2E-437B-8425-6864DDBD940B}" presName="Name5" presStyleLbl="vennNode1" presStyleIdx="3" presStyleCnt="5">
        <dgm:presLayoutVars>
          <dgm:bulletEnabled val="1"/>
        </dgm:presLayoutVars>
      </dgm:prSet>
      <dgm:spPr/>
      <dgm:t>
        <a:bodyPr/>
        <a:lstStyle/>
        <a:p>
          <a:endParaRPr lang="en-IE"/>
        </a:p>
      </dgm:t>
    </dgm:pt>
    <dgm:pt modelId="{F80196FA-678B-4631-BF74-1A916D0C3A0A}" type="pres">
      <dgm:prSet presAssocID="{F1D7D36D-4E89-439D-AA47-6B5E14B7C9A2}" presName="space" presStyleCnt="0"/>
      <dgm:spPr/>
    </dgm:pt>
    <dgm:pt modelId="{8260E07A-505B-41DD-BDC2-153E696B98DA}" type="pres">
      <dgm:prSet presAssocID="{04A3C251-125F-496F-950C-0A96A4FA9122}" presName="Name5" presStyleLbl="vennNode1" presStyleIdx="4" presStyleCnt="5">
        <dgm:presLayoutVars>
          <dgm:bulletEnabled val="1"/>
        </dgm:presLayoutVars>
      </dgm:prSet>
      <dgm:spPr/>
      <dgm:t>
        <a:bodyPr/>
        <a:lstStyle/>
        <a:p>
          <a:endParaRPr lang="en-IE"/>
        </a:p>
      </dgm:t>
    </dgm:pt>
  </dgm:ptLst>
  <dgm:cxnLst>
    <dgm:cxn modelId="{93C5F048-10DA-4228-9D87-8CCB573C4A1F}" srcId="{C185D4DF-DC69-40D4-AA9A-A088E1065AAD}" destId="{9BDC9668-1346-4931-A4F5-E9AE8FF2A620}" srcOrd="0" destOrd="0" parTransId="{CD4D3488-CF10-47E1-BF09-61ADB129FDD1}" sibTransId="{850265CE-CA66-4F36-A7A8-41271F98B7BC}"/>
    <dgm:cxn modelId="{73D9627D-5C56-4F0C-B187-1F5302A296E1}" type="presOf" srcId="{5F9348CB-235F-4025-828A-2C85937CCB9A}" destId="{5FD8F5B7-AFD4-43E6-A83B-2D9BEF4653B8}" srcOrd="0" destOrd="0" presId="urn:microsoft.com/office/officeart/2005/8/layout/venn3"/>
    <dgm:cxn modelId="{05CAD8BA-FF36-4E4E-AFCA-9C89FCE191E0}" srcId="{C185D4DF-DC69-40D4-AA9A-A088E1065AAD}" destId="{5F9348CB-235F-4025-828A-2C85937CCB9A}" srcOrd="1" destOrd="0" parTransId="{5EFBD3B0-4E3A-4C05-8FEC-91278F6D2184}" sibTransId="{D3DD75C9-69E2-42D4-8D44-0F1976AEBC69}"/>
    <dgm:cxn modelId="{91587043-4289-4E6F-97A5-C750627135A8}" type="presOf" srcId="{C185D4DF-DC69-40D4-AA9A-A088E1065AAD}" destId="{FC96ED7B-3CBE-41BB-920A-A2A9FDCDAD2A}" srcOrd="0" destOrd="0" presId="urn:microsoft.com/office/officeart/2005/8/layout/venn3"/>
    <dgm:cxn modelId="{38EB12D2-C221-4E18-BD25-A2C71B5983E2}" srcId="{C185D4DF-DC69-40D4-AA9A-A088E1065AAD}" destId="{6FA88841-D054-47A2-A770-931FCCBBD2EB}" srcOrd="2" destOrd="0" parTransId="{ABDD6713-8E3F-4D34-8504-E84E6FF17DC3}" sibTransId="{37FEC8E1-4570-4847-AEF0-1913CF1C6B25}"/>
    <dgm:cxn modelId="{D9C88474-7EED-4F46-B1F9-04981E4C9259}" type="presOf" srcId="{6FA88841-D054-47A2-A770-931FCCBBD2EB}" destId="{091D24F2-0583-430A-93AD-92FA86D80602}" srcOrd="0" destOrd="0" presId="urn:microsoft.com/office/officeart/2005/8/layout/venn3"/>
    <dgm:cxn modelId="{4A28F1A9-9068-47AE-A38E-B305B27EB19B}" type="presOf" srcId="{9BDC9668-1346-4931-A4F5-E9AE8FF2A620}" destId="{D388981E-17D5-4860-9EBD-8F4F707F9AFD}" srcOrd="0" destOrd="0" presId="urn:microsoft.com/office/officeart/2005/8/layout/venn3"/>
    <dgm:cxn modelId="{399A27BD-7C46-4EEB-AF46-BD663D23925C}" type="presOf" srcId="{04A3C251-125F-496F-950C-0A96A4FA9122}" destId="{8260E07A-505B-41DD-BDC2-153E696B98DA}" srcOrd="0" destOrd="0" presId="urn:microsoft.com/office/officeart/2005/8/layout/venn3"/>
    <dgm:cxn modelId="{C0395FAB-727A-494A-BD26-BF6FFE1D4EEB}" srcId="{C185D4DF-DC69-40D4-AA9A-A088E1065AAD}" destId="{27997223-9B2E-437B-8425-6864DDBD940B}" srcOrd="3" destOrd="0" parTransId="{8218FC9A-A7C2-490B-BE16-23C2D3BB61F7}" sibTransId="{F1D7D36D-4E89-439D-AA47-6B5E14B7C9A2}"/>
    <dgm:cxn modelId="{90C349CA-2C49-4ACA-A976-889818F65EAC}" type="presOf" srcId="{27997223-9B2E-437B-8425-6864DDBD940B}" destId="{551A9CB5-0BB1-4CA9-9863-C473D887E1D3}" srcOrd="0" destOrd="0" presId="urn:microsoft.com/office/officeart/2005/8/layout/venn3"/>
    <dgm:cxn modelId="{000ECBB7-5062-4546-8530-E7FE8379E4E9}" srcId="{C185D4DF-DC69-40D4-AA9A-A088E1065AAD}" destId="{04A3C251-125F-496F-950C-0A96A4FA9122}" srcOrd="4" destOrd="0" parTransId="{BF52FF95-9755-46EC-A8AF-FED27D79A008}" sibTransId="{287E0993-8C88-4C95-A918-D02E0989D07F}"/>
    <dgm:cxn modelId="{C3870F85-F099-4346-8C9B-782E8AE1106A}" type="presParOf" srcId="{FC96ED7B-3CBE-41BB-920A-A2A9FDCDAD2A}" destId="{D388981E-17D5-4860-9EBD-8F4F707F9AFD}" srcOrd="0" destOrd="0" presId="urn:microsoft.com/office/officeart/2005/8/layout/venn3"/>
    <dgm:cxn modelId="{B72417C7-92DA-4617-8924-519FD7E349D9}" type="presParOf" srcId="{FC96ED7B-3CBE-41BB-920A-A2A9FDCDAD2A}" destId="{D11EFF5A-35B0-4953-8BB7-B71F7F163942}" srcOrd="1" destOrd="0" presId="urn:microsoft.com/office/officeart/2005/8/layout/venn3"/>
    <dgm:cxn modelId="{D88A47B8-695B-4C76-9A0D-432EEF7FB190}" type="presParOf" srcId="{FC96ED7B-3CBE-41BB-920A-A2A9FDCDAD2A}" destId="{5FD8F5B7-AFD4-43E6-A83B-2D9BEF4653B8}" srcOrd="2" destOrd="0" presId="urn:microsoft.com/office/officeart/2005/8/layout/venn3"/>
    <dgm:cxn modelId="{6BB22466-B0BA-46D9-BC8F-94C9F4488A72}" type="presParOf" srcId="{FC96ED7B-3CBE-41BB-920A-A2A9FDCDAD2A}" destId="{C973F458-3F92-4C7F-9DB6-E54561EFA18B}" srcOrd="3" destOrd="0" presId="urn:microsoft.com/office/officeart/2005/8/layout/venn3"/>
    <dgm:cxn modelId="{5A37DE31-AEAD-4297-8B89-98AA7F809AB0}" type="presParOf" srcId="{FC96ED7B-3CBE-41BB-920A-A2A9FDCDAD2A}" destId="{091D24F2-0583-430A-93AD-92FA86D80602}" srcOrd="4" destOrd="0" presId="urn:microsoft.com/office/officeart/2005/8/layout/venn3"/>
    <dgm:cxn modelId="{6BABE1D4-AB4B-4329-8061-1B3EEECBFA7E}" type="presParOf" srcId="{FC96ED7B-3CBE-41BB-920A-A2A9FDCDAD2A}" destId="{C14D72AE-F259-4D78-A4C1-49F3A1163F29}" srcOrd="5" destOrd="0" presId="urn:microsoft.com/office/officeart/2005/8/layout/venn3"/>
    <dgm:cxn modelId="{3A757A5B-8EF6-4CB6-A0E6-2583F4CEDF3A}" type="presParOf" srcId="{FC96ED7B-3CBE-41BB-920A-A2A9FDCDAD2A}" destId="{551A9CB5-0BB1-4CA9-9863-C473D887E1D3}" srcOrd="6" destOrd="0" presId="urn:microsoft.com/office/officeart/2005/8/layout/venn3"/>
    <dgm:cxn modelId="{6899FA1A-2DEE-4342-B340-0CB40301FDAE}" type="presParOf" srcId="{FC96ED7B-3CBE-41BB-920A-A2A9FDCDAD2A}" destId="{F80196FA-678B-4631-BF74-1A916D0C3A0A}" srcOrd="7" destOrd="0" presId="urn:microsoft.com/office/officeart/2005/8/layout/venn3"/>
    <dgm:cxn modelId="{468F2A81-ED6A-40DD-9693-63A49AC50A3A}" type="presParOf" srcId="{FC96ED7B-3CBE-41BB-920A-A2A9FDCDAD2A}" destId="{8260E07A-505B-41DD-BDC2-153E696B98DA}" srcOrd="8" destOrd="0" presId="urn:microsoft.com/office/officeart/2005/8/layout/venn3"/>
  </dgm:cxnLst>
  <dgm:bg/>
  <dgm:whole/>
</dgm:dataModel>
</file>

<file path=ppt/diagrams/data4.xml><?xml version="1.0" encoding="utf-8"?>
<dgm:dataModel xmlns:dgm="http://schemas.openxmlformats.org/drawingml/2006/diagram" xmlns:a="http://schemas.openxmlformats.org/drawingml/2006/main">
  <dgm:ptLst>
    <dgm:pt modelId="{66A50D64-A8CB-495F-B69C-F9C794075AF2}" type="doc">
      <dgm:prSet loTypeId="urn:microsoft.com/office/officeart/2005/8/layout/chevron1" loCatId="process" qsTypeId="urn:microsoft.com/office/officeart/2005/8/quickstyle/simple1" qsCatId="simple" csTypeId="urn:microsoft.com/office/officeart/2005/8/colors/accent1_2" csCatId="accent1" phldr="1"/>
      <dgm:spPr/>
    </dgm:pt>
    <dgm:pt modelId="{C363819A-8AE3-4E54-AF4C-405B83BDD747}">
      <dgm:prSet phldrT="[Text]" custT="1"/>
      <dgm:spPr/>
      <dgm:t>
        <a:bodyPr/>
        <a:lstStyle/>
        <a:p>
          <a:r>
            <a:rPr lang="en-IE" sz="2000" dirty="0" smtClean="0"/>
            <a:t>0-225</a:t>
          </a:r>
          <a:endParaRPr lang="en-IE" sz="2000" dirty="0"/>
        </a:p>
      </dgm:t>
    </dgm:pt>
    <dgm:pt modelId="{96A5B834-A6D3-4FA6-9F03-34BFACAF5F16}" type="parTrans" cxnId="{742A2EC6-6D39-46CE-8BD4-58B60653E746}">
      <dgm:prSet/>
      <dgm:spPr/>
      <dgm:t>
        <a:bodyPr/>
        <a:lstStyle/>
        <a:p>
          <a:endParaRPr lang="en-IE"/>
        </a:p>
      </dgm:t>
    </dgm:pt>
    <dgm:pt modelId="{B510D283-E9A1-474F-923D-AE380BFEA386}" type="sibTrans" cxnId="{742A2EC6-6D39-46CE-8BD4-58B60653E746}">
      <dgm:prSet/>
      <dgm:spPr/>
      <dgm:t>
        <a:bodyPr/>
        <a:lstStyle/>
        <a:p>
          <a:endParaRPr lang="en-IE"/>
        </a:p>
      </dgm:t>
    </dgm:pt>
    <dgm:pt modelId="{4CFAFC81-130E-4A01-AC76-954CE67F19A1}">
      <dgm:prSet phldrT="[Text]" custT="1"/>
      <dgm:spPr/>
      <dgm:t>
        <a:bodyPr/>
        <a:lstStyle/>
        <a:p>
          <a:r>
            <a:rPr lang="en-IE" sz="2000" dirty="0" smtClean="0"/>
            <a:t>226-275</a:t>
          </a:r>
          <a:endParaRPr lang="en-IE" sz="2000" dirty="0"/>
        </a:p>
      </dgm:t>
    </dgm:pt>
    <dgm:pt modelId="{092C5214-785A-40E2-9963-B6A9B96756CB}" type="parTrans" cxnId="{50FD7558-DC35-47C8-B464-ED28E85A3B8A}">
      <dgm:prSet/>
      <dgm:spPr/>
      <dgm:t>
        <a:bodyPr/>
        <a:lstStyle/>
        <a:p>
          <a:endParaRPr lang="en-IE"/>
        </a:p>
      </dgm:t>
    </dgm:pt>
    <dgm:pt modelId="{981C8E07-E00E-49FB-AB16-A60C0B75B737}" type="sibTrans" cxnId="{50FD7558-DC35-47C8-B464-ED28E85A3B8A}">
      <dgm:prSet/>
      <dgm:spPr/>
      <dgm:t>
        <a:bodyPr/>
        <a:lstStyle/>
        <a:p>
          <a:endParaRPr lang="en-IE"/>
        </a:p>
      </dgm:t>
    </dgm:pt>
    <dgm:pt modelId="{89734CC5-E4ED-482A-8DC8-FF3CDACF4E47}">
      <dgm:prSet phldrT="[Text]" custT="1"/>
      <dgm:spPr/>
      <dgm:t>
        <a:bodyPr/>
        <a:lstStyle/>
        <a:p>
          <a:r>
            <a:rPr lang="en-IE" sz="2000" dirty="0" smtClean="0"/>
            <a:t>376-500</a:t>
          </a:r>
          <a:endParaRPr lang="en-IE" sz="2000" dirty="0"/>
        </a:p>
      </dgm:t>
    </dgm:pt>
    <dgm:pt modelId="{B977DD40-AB48-4A62-B6DB-18F610D0107E}" type="parTrans" cxnId="{05CDB6BF-EB67-4159-A30E-CC499EA0EDC0}">
      <dgm:prSet/>
      <dgm:spPr/>
      <dgm:t>
        <a:bodyPr/>
        <a:lstStyle/>
        <a:p>
          <a:endParaRPr lang="en-IE"/>
        </a:p>
      </dgm:t>
    </dgm:pt>
    <dgm:pt modelId="{D27FF7FF-A110-4AC0-B327-556BE15ADA7C}" type="sibTrans" cxnId="{05CDB6BF-EB67-4159-A30E-CC499EA0EDC0}">
      <dgm:prSet/>
      <dgm:spPr/>
      <dgm:t>
        <a:bodyPr/>
        <a:lstStyle/>
        <a:p>
          <a:endParaRPr lang="en-IE"/>
        </a:p>
      </dgm:t>
    </dgm:pt>
    <dgm:pt modelId="{0BEAD780-C815-4108-B2B0-0A5AA946F389}">
      <dgm:prSet custT="1"/>
      <dgm:spPr/>
      <dgm:t>
        <a:bodyPr/>
        <a:lstStyle/>
        <a:p>
          <a:r>
            <a:rPr lang="en-IE" sz="2000" dirty="0" smtClean="0"/>
            <a:t>326-375</a:t>
          </a:r>
          <a:endParaRPr lang="en-IE" sz="2000" dirty="0"/>
        </a:p>
      </dgm:t>
    </dgm:pt>
    <dgm:pt modelId="{A8A44108-CFDA-46E2-AF8D-8DCE953C1E2C}" type="parTrans" cxnId="{5A249BB6-734D-41A1-9109-1C0F52985DA0}">
      <dgm:prSet/>
      <dgm:spPr/>
      <dgm:t>
        <a:bodyPr/>
        <a:lstStyle/>
        <a:p>
          <a:endParaRPr lang="en-IE"/>
        </a:p>
      </dgm:t>
    </dgm:pt>
    <dgm:pt modelId="{FB39E524-1EA7-4C3F-B3FA-75373E36655C}" type="sibTrans" cxnId="{5A249BB6-734D-41A1-9109-1C0F52985DA0}">
      <dgm:prSet/>
      <dgm:spPr/>
      <dgm:t>
        <a:bodyPr/>
        <a:lstStyle/>
        <a:p>
          <a:endParaRPr lang="en-IE"/>
        </a:p>
      </dgm:t>
    </dgm:pt>
    <dgm:pt modelId="{DDCB669F-BDB1-4350-98E2-A974DCA8942A}">
      <dgm:prSet custT="1"/>
      <dgm:spPr/>
      <dgm:t>
        <a:bodyPr/>
        <a:lstStyle/>
        <a:p>
          <a:r>
            <a:rPr lang="en-IE" sz="2000" dirty="0" smtClean="0"/>
            <a:t>276-325</a:t>
          </a:r>
          <a:endParaRPr lang="en-IE" sz="2000" dirty="0"/>
        </a:p>
      </dgm:t>
    </dgm:pt>
    <dgm:pt modelId="{023AA81B-941D-41DF-AA8A-92BF853333BC}" type="parTrans" cxnId="{FF50EADA-1F05-4F75-A51A-884FCDAA31A8}">
      <dgm:prSet/>
      <dgm:spPr/>
      <dgm:t>
        <a:bodyPr/>
        <a:lstStyle/>
        <a:p>
          <a:endParaRPr lang="en-IE"/>
        </a:p>
      </dgm:t>
    </dgm:pt>
    <dgm:pt modelId="{4E235347-D0E0-4C24-B26B-DE8D5ABAD020}" type="sibTrans" cxnId="{FF50EADA-1F05-4F75-A51A-884FCDAA31A8}">
      <dgm:prSet/>
      <dgm:spPr/>
      <dgm:t>
        <a:bodyPr/>
        <a:lstStyle/>
        <a:p>
          <a:endParaRPr lang="en-IE"/>
        </a:p>
      </dgm:t>
    </dgm:pt>
    <dgm:pt modelId="{C767D614-2C9C-47D2-9831-299575590675}" type="pres">
      <dgm:prSet presAssocID="{66A50D64-A8CB-495F-B69C-F9C794075AF2}" presName="Name0" presStyleCnt="0">
        <dgm:presLayoutVars>
          <dgm:dir/>
          <dgm:animLvl val="lvl"/>
          <dgm:resizeHandles val="exact"/>
        </dgm:presLayoutVars>
      </dgm:prSet>
      <dgm:spPr/>
    </dgm:pt>
    <dgm:pt modelId="{1CE3A239-4FC1-449D-B103-DB60FF00452E}" type="pres">
      <dgm:prSet presAssocID="{C363819A-8AE3-4E54-AF4C-405B83BDD747}" presName="parTxOnly" presStyleLbl="node1" presStyleIdx="0" presStyleCnt="5">
        <dgm:presLayoutVars>
          <dgm:chMax val="0"/>
          <dgm:chPref val="0"/>
          <dgm:bulletEnabled val="1"/>
        </dgm:presLayoutVars>
      </dgm:prSet>
      <dgm:spPr/>
      <dgm:t>
        <a:bodyPr/>
        <a:lstStyle/>
        <a:p>
          <a:endParaRPr lang="en-IE"/>
        </a:p>
      </dgm:t>
    </dgm:pt>
    <dgm:pt modelId="{B6FFBC00-4799-4AEB-B763-C88EF6CE3526}" type="pres">
      <dgm:prSet presAssocID="{B510D283-E9A1-474F-923D-AE380BFEA386}" presName="parTxOnlySpace" presStyleCnt="0"/>
      <dgm:spPr/>
    </dgm:pt>
    <dgm:pt modelId="{98F45EA6-719A-42E7-AB14-9929717BEE0E}" type="pres">
      <dgm:prSet presAssocID="{4CFAFC81-130E-4A01-AC76-954CE67F19A1}" presName="parTxOnly" presStyleLbl="node1" presStyleIdx="1" presStyleCnt="5">
        <dgm:presLayoutVars>
          <dgm:chMax val="0"/>
          <dgm:chPref val="0"/>
          <dgm:bulletEnabled val="1"/>
        </dgm:presLayoutVars>
      </dgm:prSet>
      <dgm:spPr/>
      <dgm:t>
        <a:bodyPr/>
        <a:lstStyle/>
        <a:p>
          <a:endParaRPr lang="en-IE"/>
        </a:p>
      </dgm:t>
    </dgm:pt>
    <dgm:pt modelId="{65371524-FE52-4050-A0C1-3AE8260C5B0D}" type="pres">
      <dgm:prSet presAssocID="{981C8E07-E00E-49FB-AB16-A60C0B75B737}" presName="parTxOnlySpace" presStyleCnt="0"/>
      <dgm:spPr/>
    </dgm:pt>
    <dgm:pt modelId="{0A4722EA-992F-4239-88A3-B9AA8C37210A}" type="pres">
      <dgm:prSet presAssocID="{DDCB669F-BDB1-4350-98E2-A974DCA8942A}" presName="parTxOnly" presStyleLbl="node1" presStyleIdx="2" presStyleCnt="5">
        <dgm:presLayoutVars>
          <dgm:chMax val="0"/>
          <dgm:chPref val="0"/>
          <dgm:bulletEnabled val="1"/>
        </dgm:presLayoutVars>
      </dgm:prSet>
      <dgm:spPr/>
      <dgm:t>
        <a:bodyPr/>
        <a:lstStyle/>
        <a:p>
          <a:endParaRPr lang="en-IE"/>
        </a:p>
      </dgm:t>
    </dgm:pt>
    <dgm:pt modelId="{05719CF2-2E9D-4DF3-852C-D0CE779BC812}" type="pres">
      <dgm:prSet presAssocID="{4E235347-D0E0-4C24-B26B-DE8D5ABAD020}" presName="parTxOnlySpace" presStyleCnt="0"/>
      <dgm:spPr/>
    </dgm:pt>
    <dgm:pt modelId="{39BD6E26-C809-42B5-AB1E-22CA1C1D3754}" type="pres">
      <dgm:prSet presAssocID="{0BEAD780-C815-4108-B2B0-0A5AA946F389}" presName="parTxOnly" presStyleLbl="node1" presStyleIdx="3" presStyleCnt="5">
        <dgm:presLayoutVars>
          <dgm:chMax val="0"/>
          <dgm:chPref val="0"/>
          <dgm:bulletEnabled val="1"/>
        </dgm:presLayoutVars>
      </dgm:prSet>
      <dgm:spPr/>
      <dgm:t>
        <a:bodyPr/>
        <a:lstStyle/>
        <a:p>
          <a:endParaRPr lang="en-IE"/>
        </a:p>
      </dgm:t>
    </dgm:pt>
    <dgm:pt modelId="{91010A8D-60E0-48A1-B8A3-CB6A1B7D7CA6}" type="pres">
      <dgm:prSet presAssocID="{FB39E524-1EA7-4C3F-B3FA-75373E36655C}" presName="parTxOnlySpace" presStyleCnt="0"/>
      <dgm:spPr/>
    </dgm:pt>
    <dgm:pt modelId="{626E9911-E4B9-4EC3-832F-26F3CE259857}" type="pres">
      <dgm:prSet presAssocID="{89734CC5-E4ED-482A-8DC8-FF3CDACF4E47}" presName="parTxOnly" presStyleLbl="node1" presStyleIdx="4" presStyleCnt="5">
        <dgm:presLayoutVars>
          <dgm:chMax val="0"/>
          <dgm:chPref val="0"/>
          <dgm:bulletEnabled val="1"/>
        </dgm:presLayoutVars>
      </dgm:prSet>
      <dgm:spPr/>
      <dgm:t>
        <a:bodyPr/>
        <a:lstStyle/>
        <a:p>
          <a:endParaRPr lang="en-IE"/>
        </a:p>
      </dgm:t>
    </dgm:pt>
  </dgm:ptLst>
  <dgm:cxnLst>
    <dgm:cxn modelId="{50FD7558-DC35-47C8-B464-ED28E85A3B8A}" srcId="{66A50D64-A8CB-495F-B69C-F9C794075AF2}" destId="{4CFAFC81-130E-4A01-AC76-954CE67F19A1}" srcOrd="1" destOrd="0" parTransId="{092C5214-785A-40E2-9963-B6A9B96756CB}" sibTransId="{981C8E07-E00E-49FB-AB16-A60C0B75B737}"/>
    <dgm:cxn modelId="{05CDB6BF-EB67-4159-A30E-CC499EA0EDC0}" srcId="{66A50D64-A8CB-495F-B69C-F9C794075AF2}" destId="{89734CC5-E4ED-482A-8DC8-FF3CDACF4E47}" srcOrd="4" destOrd="0" parTransId="{B977DD40-AB48-4A62-B6DB-18F610D0107E}" sibTransId="{D27FF7FF-A110-4AC0-B327-556BE15ADA7C}"/>
    <dgm:cxn modelId="{742A2EC6-6D39-46CE-8BD4-58B60653E746}" srcId="{66A50D64-A8CB-495F-B69C-F9C794075AF2}" destId="{C363819A-8AE3-4E54-AF4C-405B83BDD747}" srcOrd="0" destOrd="0" parTransId="{96A5B834-A6D3-4FA6-9F03-34BFACAF5F16}" sibTransId="{B510D283-E9A1-474F-923D-AE380BFEA386}"/>
    <dgm:cxn modelId="{958B594D-DB54-461A-951C-BB6FEB000C39}" type="presOf" srcId="{0BEAD780-C815-4108-B2B0-0A5AA946F389}" destId="{39BD6E26-C809-42B5-AB1E-22CA1C1D3754}" srcOrd="0" destOrd="0" presId="urn:microsoft.com/office/officeart/2005/8/layout/chevron1"/>
    <dgm:cxn modelId="{6023B8A2-494A-479A-B5C8-BA2648C0AC2D}" type="presOf" srcId="{DDCB669F-BDB1-4350-98E2-A974DCA8942A}" destId="{0A4722EA-992F-4239-88A3-B9AA8C37210A}" srcOrd="0" destOrd="0" presId="urn:microsoft.com/office/officeart/2005/8/layout/chevron1"/>
    <dgm:cxn modelId="{6586B17C-D706-4CFF-9ACE-A16E87594069}" type="presOf" srcId="{89734CC5-E4ED-482A-8DC8-FF3CDACF4E47}" destId="{626E9911-E4B9-4EC3-832F-26F3CE259857}" srcOrd="0" destOrd="0" presId="urn:microsoft.com/office/officeart/2005/8/layout/chevron1"/>
    <dgm:cxn modelId="{90B98D3F-7D75-4664-ACF1-72D0FD789B55}" type="presOf" srcId="{4CFAFC81-130E-4A01-AC76-954CE67F19A1}" destId="{98F45EA6-719A-42E7-AB14-9929717BEE0E}" srcOrd="0" destOrd="0" presId="urn:microsoft.com/office/officeart/2005/8/layout/chevron1"/>
    <dgm:cxn modelId="{FF50EADA-1F05-4F75-A51A-884FCDAA31A8}" srcId="{66A50D64-A8CB-495F-B69C-F9C794075AF2}" destId="{DDCB669F-BDB1-4350-98E2-A974DCA8942A}" srcOrd="2" destOrd="0" parTransId="{023AA81B-941D-41DF-AA8A-92BF853333BC}" sibTransId="{4E235347-D0E0-4C24-B26B-DE8D5ABAD020}"/>
    <dgm:cxn modelId="{1358707F-258E-49E1-8F53-897818B59D05}" type="presOf" srcId="{C363819A-8AE3-4E54-AF4C-405B83BDD747}" destId="{1CE3A239-4FC1-449D-B103-DB60FF00452E}" srcOrd="0" destOrd="0" presId="urn:microsoft.com/office/officeart/2005/8/layout/chevron1"/>
    <dgm:cxn modelId="{5A249BB6-734D-41A1-9109-1C0F52985DA0}" srcId="{66A50D64-A8CB-495F-B69C-F9C794075AF2}" destId="{0BEAD780-C815-4108-B2B0-0A5AA946F389}" srcOrd="3" destOrd="0" parTransId="{A8A44108-CFDA-46E2-AF8D-8DCE953C1E2C}" sibTransId="{FB39E524-1EA7-4C3F-B3FA-75373E36655C}"/>
    <dgm:cxn modelId="{E83C70F0-85E4-4C1A-80E7-E1482994E141}" type="presOf" srcId="{66A50D64-A8CB-495F-B69C-F9C794075AF2}" destId="{C767D614-2C9C-47D2-9831-299575590675}" srcOrd="0" destOrd="0" presId="urn:microsoft.com/office/officeart/2005/8/layout/chevron1"/>
    <dgm:cxn modelId="{08A5F777-57B6-4A98-9532-C32552DE42E3}" type="presParOf" srcId="{C767D614-2C9C-47D2-9831-299575590675}" destId="{1CE3A239-4FC1-449D-B103-DB60FF00452E}" srcOrd="0" destOrd="0" presId="urn:microsoft.com/office/officeart/2005/8/layout/chevron1"/>
    <dgm:cxn modelId="{B561D710-9116-48F5-9051-CBC7241B88EE}" type="presParOf" srcId="{C767D614-2C9C-47D2-9831-299575590675}" destId="{B6FFBC00-4799-4AEB-B763-C88EF6CE3526}" srcOrd="1" destOrd="0" presId="urn:microsoft.com/office/officeart/2005/8/layout/chevron1"/>
    <dgm:cxn modelId="{5BDDAFF6-902D-4759-A9AA-565994F0C163}" type="presParOf" srcId="{C767D614-2C9C-47D2-9831-299575590675}" destId="{98F45EA6-719A-42E7-AB14-9929717BEE0E}" srcOrd="2" destOrd="0" presId="urn:microsoft.com/office/officeart/2005/8/layout/chevron1"/>
    <dgm:cxn modelId="{FA095CFB-B016-4160-9AE5-2D446C4D6E3F}" type="presParOf" srcId="{C767D614-2C9C-47D2-9831-299575590675}" destId="{65371524-FE52-4050-A0C1-3AE8260C5B0D}" srcOrd="3" destOrd="0" presId="urn:microsoft.com/office/officeart/2005/8/layout/chevron1"/>
    <dgm:cxn modelId="{0960A487-A601-4B38-9E9B-A549F22AE828}" type="presParOf" srcId="{C767D614-2C9C-47D2-9831-299575590675}" destId="{0A4722EA-992F-4239-88A3-B9AA8C37210A}" srcOrd="4" destOrd="0" presId="urn:microsoft.com/office/officeart/2005/8/layout/chevron1"/>
    <dgm:cxn modelId="{96CA8937-1556-4CB5-B9F1-6549AC394378}" type="presParOf" srcId="{C767D614-2C9C-47D2-9831-299575590675}" destId="{05719CF2-2E9D-4DF3-852C-D0CE779BC812}" srcOrd="5" destOrd="0" presId="urn:microsoft.com/office/officeart/2005/8/layout/chevron1"/>
    <dgm:cxn modelId="{43AEB273-84C8-4862-9FF5-4EEE99EDF1C8}" type="presParOf" srcId="{C767D614-2C9C-47D2-9831-299575590675}" destId="{39BD6E26-C809-42B5-AB1E-22CA1C1D3754}" srcOrd="6" destOrd="0" presId="urn:microsoft.com/office/officeart/2005/8/layout/chevron1"/>
    <dgm:cxn modelId="{B207EF27-F56D-47D0-A0CB-6D891528CADA}" type="presParOf" srcId="{C767D614-2C9C-47D2-9831-299575590675}" destId="{91010A8D-60E0-48A1-B8A3-CB6A1B7D7CA6}" srcOrd="7" destOrd="0" presId="urn:microsoft.com/office/officeart/2005/8/layout/chevron1"/>
    <dgm:cxn modelId="{76E6B47B-D791-47A5-9710-BC28E187B259}" type="presParOf" srcId="{C767D614-2C9C-47D2-9831-299575590675}" destId="{626E9911-E4B9-4EC3-832F-26F3CE259857}" srcOrd="8" destOrd="0" presId="urn:microsoft.com/office/officeart/2005/8/layout/chevron1"/>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841" cy="496967"/>
          </a:xfrm>
          <a:prstGeom prst="rect">
            <a:avLst/>
          </a:prstGeom>
        </p:spPr>
        <p:txBody>
          <a:bodyPr vert="horz" lIns="91833" tIns="45917" rIns="91833" bIns="45917" rtlCol="0"/>
          <a:lstStyle>
            <a:lvl1pPr algn="l">
              <a:defRPr sz="1200"/>
            </a:lvl1pPr>
          </a:lstStyle>
          <a:p>
            <a:endParaRPr lang="en-IE"/>
          </a:p>
        </p:txBody>
      </p:sp>
      <p:sp>
        <p:nvSpPr>
          <p:cNvPr id="3" name="Date Placeholder 2"/>
          <p:cNvSpPr>
            <a:spLocks noGrp="1"/>
          </p:cNvSpPr>
          <p:nvPr>
            <p:ph type="dt" sz="quarter" idx="1"/>
          </p:nvPr>
        </p:nvSpPr>
        <p:spPr>
          <a:xfrm>
            <a:off x="3854183" y="1"/>
            <a:ext cx="2949841" cy="496967"/>
          </a:xfrm>
          <a:prstGeom prst="rect">
            <a:avLst/>
          </a:prstGeom>
        </p:spPr>
        <p:txBody>
          <a:bodyPr vert="horz" lIns="91833" tIns="45917" rIns="91833" bIns="45917" rtlCol="0"/>
          <a:lstStyle>
            <a:lvl1pPr algn="r">
              <a:defRPr sz="1200"/>
            </a:lvl1pPr>
          </a:lstStyle>
          <a:p>
            <a:fld id="{2B23A86A-7BD5-4909-B984-B39DEFC624CE}" type="datetimeFigureOut">
              <a:rPr lang="en-IE" smtClean="0"/>
              <a:pPr/>
              <a:t>01/11/2012</a:t>
            </a:fld>
            <a:endParaRPr lang="en-IE"/>
          </a:p>
        </p:txBody>
      </p:sp>
      <p:sp>
        <p:nvSpPr>
          <p:cNvPr id="4" name="Footer Placeholder 3"/>
          <p:cNvSpPr>
            <a:spLocks noGrp="1"/>
          </p:cNvSpPr>
          <p:nvPr>
            <p:ph type="ftr" sz="quarter" idx="2"/>
          </p:nvPr>
        </p:nvSpPr>
        <p:spPr>
          <a:xfrm>
            <a:off x="0" y="9440774"/>
            <a:ext cx="2949841" cy="496967"/>
          </a:xfrm>
          <a:prstGeom prst="rect">
            <a:avLst/>
          </a:prstGeom>
        </p:spPr>
        <p:txBody>
          <a:bodyPr vert="horz" lIns="91833" tIns="45917" rIns="91833" bIns="45917" rtlCol="0" anchor="b"/>
          <a:lstStyle>
            <a:lvl1pPr algn="l">
              <a:defRPr sz="1200"/>
            </a:lvl1pPr>
          </a:lstStyle>
          <a:p>
            <a:endParaRPr lang="en-IE"/>
          </a:p>
        </p:txBody>
      </p:sp>
      <p:sp>
        <p:nvSpPr>
          <p:cNvPr id="5" name="Slide Number Placeholder 4"/>
          <p:cNvSpPr>
            <a:spLocks noGrp="1"/>
          </p:cNvSpPr>
          <p:nvPr>
            <p:ph type="sldNum" sz="quarter" idx="3"/>
          </p:nvPr>
        </p:nvSpPr>
        <p:spPr>
          <a:xfrm>
            <a:off x="3854183" y="9440774"/>
            <a:ext cx="2949841" cy="496967"/>
          </a:xfrm>
          <a:prstGeom prst="rect">
            <a:avLst/>
          </a:prstGeom>
        </p:spPr>
        <p:txBody>
          <a:bodyPr vert="horz" lIns="91833" tIns="45917" rIns="91833" bIns="45917" rtlCol="0" anchor="b"/>
          <a:lstStyle>
            <a:lvl1pPr algn="r">
              <a:defRPr sz="1200"/>
            </a:lvl1pPr>
          </a:lstStyle>
          <a:p>
            <a:fld id="{F117F103-B601-461A-A9D2-CBA49B179F58}" type="slidenum">
              <a:rPr lang="en-IE" smtClean="0"/>
              <a:pPr/>
              <a:t>‹#›</a:t>
            </a:fld>
            <a:endParaRPr lang="en-I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6966"/>
          </a:xfrm>
          <a:prstGeom prst="rect">
            <a:avLst/>
          </a:prstGeom>
        </p:spPr>
        <p:txBody>
          <a:bodyPr vert="horz" lIns="91833" tIns="45917" rIns="91833" bIns="45917" rtlCol="0"/>
          <a:lstStyle>
            <a:lvl1pPr algn="l">
              <a:defRPr sz="1200"/>
            </a:lvl1pPr>
          </a:lstStyle>
          <a:p>
            <a:endParaRPr lang="en-IE"/>
          </a:p>
        </p:txBody>
      </p:sp>
      <p:sp>
        <p:nvSpPr>
          <p:cNvPr id="3" name="Date Placeholder 2"/>
          <p:cNvSpPr>
            <a:spLocks noGrp="1"/>
          </p:cNvSpPr>
          <p:nvPr>
            <p:ph type="dt" idx="1"/>
          </p:nvPr>
        </p:nvSpPr>
        <p:spPr>
          <a:xfrm>
            <a:off x="3854940" y="1"/>
            <a:ext cx="2949099" cy="496966"/>
          </a:xfrm>
          <a:prstGeom prst="rect">
            <a:avLst/>
          </a:prstGeom>
        </p:spPr>
        <p:txBody>
          <a:bodyPr vert="horz" lIns="91833" tIns="45917" rIns="91833" bIns="45917" rtlCol="0"/>
          <a:lstStyle>
            <a:lvl1pPr algn="r">
              <a:defRPr sz="1200"/>
            </a:lvl1pPr>
          </a:lstStyle>
          <a:p>
            <a:fld id="{CC337B05-9C9A-4ED1-BB97-9F57CB86CE27}" type="datetimeFigureOut">
              <a:rPr lang="en-IE" smtClean="0"/>
              <a:pPr/>
              <a:t>01/11/2012</a:t>
            </a:fld>
            <a:endParaRPr lang="en-IE"/>
          </a:p>
        </p:txBody>
      </p:sp>
      <p:sp>
        <p:nvSpPr>
          <p:cNvPr id="4" name="Slide Image Placeholder 3"/>
          <p:cNvSpPr>
            <a:spLocks noGrp="1" noRot="1" noChangeAspect="1"/>
          </p:cNvSpPr>
          <p:nvPr>
            <p:ph type="sldImg" idx="2"/>
          </p:nvPr>
        </p:nvSpPr>
        <p:spPr>
          <a:xfrm>
            <a:off x="919163" y="744538"/>
            <a:ext cx="4967287" cy="3727450"/>
          </a:xfrm>
          <a:prstGeom prst="rect">
            <a:avLst/>
          </a:prstGeom>
          <a:noFill/>
          <a:ln w="12700">
            <a:solidFill>
              <a:prstClr val="black"/>
            </a:solidFill>
          </a:ln>
        </p:spPr>
        <p:txBody>
          <a:bodyPr vert="horz" lIns="91833" tIns="45917" rIns="91833" bIns="45917" rtlCol="0" anchor="ctr"/>
          <a:lstStyle/>
          <a:p>
            <a:endParaRPr lang="en-IE"/>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833" tIns="45917" rIns="91833" bIns="459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40648"/>
            <a:ext cx="2949099" cy="496966"/>
          </a:xfrm>
          <a:prstGeom prst="rect">
            <a:avLst/>
          </a:prstGeom>
        </p:spPr>
        <p:txBody>
          <a:bodyPr vert="horz" lIns="91833" tIns="45917" rIns="91833" bIns="45917" rtlCol="0" anchor="b"/>
          <a:lstStyle>
            <a:lvl1pPr algn="l">
              <a:defRPr sz="1200"/>
            </a:lvl1pPr>
          </a:lstStyle>
          <a:p>
            <a:endParaRPr lang="en-IE"/>
          </a:p>
        </p:txBody>
      </p:sp>
      <p:sp>
        <p:nvSpPr>
          <p:cNvPr id="7" name="Slide Number Placeholder 6"/>
          <p:cNvSpPr>
            <a:spLocks noGrp="1"/>
          </p:cNvSpPr>
          <p:nvPr>
            <p:ph type="sldNum" sz="quarter" idx="5"/>
          </p:nvPr>
        </p:nvSpPr>
        <p:spPr>
          <a:xfrm>
            <a:off x="3854940" y="9440648"/>
            <a:ext cx="2949099" cy="496966"/>
          </a:xfrm>
          <a:prstGeom prst="rect">
            <a:avLst/>
          </a:prstGeom>
        </p:spPr>
        <p:txBody>
          <a:bodyPr vert="horz" lIns="91833" tIns="45917" rIns="91833" bIns="45917" rtlCol="0" anchor="b"/>
          <a:lstStyle>
            <a:lvl1pPr algn="r">
              <a:defRPr sz="1200"/>
            </a:lvl1pPr>
          </a:lstStyle>
          <a:p>
            <a:fld id="{A8885345-0A88-47C4-95D6-91B6564E52D6}"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sz="1100" dirty="0" smtClean="0"/>
          </a:p>
          <a:p>
            <a:endParaRPr lang="en-IE" sz="1100" dirty="0" smtClean="0"/>
          </a:p>
          <a:p>
            <a:endParaRPr lang="en-IE" sz="1100" dirty="0" smtClean="0"/>
          </a:p>
          <a:p>
            <a:endParaRPr lang="en-IE" sz="1100" dirty="0" smtClean="0"/>
          </a:p>
        </p:txBody>
      </p:sp>
      <p:sp>
        <p:nvSpPr>
          <p:cNvPr id="4" name="Slide Number Placeholder 3"/>
          <p:cNvSpPr>
            <a:spLocks noGrp="1"/>
          </p:cNvSpPr>
          <p:nvPr>
            <p:ph type="sldNum" sz="quarter" idx="10"/>
          </p:nvPr>
        </p:nvSpPr>
        <p:spPr/>
        <p:txBody>
          <a:bodyPr/>
          <a:lstStyle/>
          <a:p>
            <a:fld id="{A8885345-0A88-47C4-95D6-91B6564E52D6}" type="slidenum">
              <a:rPr lang="en-IE" smtClean="0"/>
              <a:pPr/>
              <a:t>1</a:t>
            </a:fld>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baseline="0" dirty="0" smtClean="0"/>
              <a:t>Some features of the data collection or the interview process.</a:t>
            </a:r>
          </a:p>
          <a:p>
            <a:endParaRPr lang="en-IE" baseline="0" dirty="0" smtClean="0"/>
          </a:p>
          <a:p>
            <a:r>
              <a:rPr lang="en-IE" baseline="0" dirty="0" smtClean="0"/>
              <a:t>The critical issue in terms of data collection was the need to get the highest response rate possible. </a:t>
            </a:r>
          </a:p>
          <a:p>
            <a:endParaRPr lang="en-IE" baseline="0" dirty="0" smtClean="0"/>
          </a:p>
          <a:p>
            <a:r>
              <a:rPr lang="en-IE" baseline="0" dirty="0" smtClean="0"/>
              <a:t>Interviewers worked an area for two weeks initially, and were expected to get 8 households</a:t>
            </a:r>
          </a:p>
          <a:p>
            <a:endParaRPr lang="en-IE" baseline="0" dirty="0" smtClean="0"/>
          </a:p>
          <a:p>
            <a:endParaRPr lang="en-IE" baseline="0" dirty="0" smtClean="0"/>
          </a:p>
          <a:p>
            <a:r>
              <a:rPr lang="en-IE" baseline="0" dirty="0" smtClean="0"/>
              <a:t>Quality control </a:t>
            </a:r>
          </a:p>
          <a:p>
            <a:r>
              <a:rPr lang="en-IE" baseline="0" dirty="0" smtClean="0"/>
              <a:t>As important as the overall production numbers were, we also place a huge emphasis on the quality of the work. </a:t>
            </a:r>
          </a:p>
          <a:p>
            <a:r>
              <a:rPr lang="en-IE" baseline="0" dirty="0" smtClean="0"/>
              <a:t>10% of all interviews received some form of verification check. </a:t>
            </a:r>
          </a:p>
          <a:p>
            <a:r>
              <a:rPr lang="en-IE" baseline="0" dirty="0" smtClean="0"/>
              <a:t>- Taped interviews, </a:t>
            </a:r>
          </a:p>
          <a:p>
            <a:endParaRPr lang="en-IE" baseline="0" dirty="0" smtClean="0"/>
          </a:p>
        </p:txBody>
      </p:sp>
      <p:sp>
        <p:nvSpPr>
          <p:cNvPr id="4" name="Slide Number Placeholder 3"/>
          <p:cNvSpPr>
            <a:spLocks noGrp="1"/>
          </p:cNvSpPr>
          <p:nvPr>
            <p:ph type="sldNum" sz="quarter" idx="10"/>
          </p:nvPr>
        </p:nvSpPr>
        <p:spPr/>
        <p:txBody>
          <a:bodyPr/>
          <a:lstStyle/>
          <a:p>
            <a:fld id="{A8885345-0A88-47C4-95D6-91B6564E52D6}" type="slidenum">
              <a:rPr lang="en-IE" smtClean="0"/>
              <a:pPr/>
              <a:t>10</a:t>
            </a:fld>
            <a:endParaRPr lang="en-I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9583" indent="-229583">
              <a:buFont typeface="+mj-lt"/>
              <a:buAutoNum type="arabicPeriod"/>
            </a:pPr>
            <a:r>
              <a:rPr lang="en-IE" dirty="0" smtClean="0"/>
              <a:t>Background Questionnaire</a:t>
            </a:r>
          </a:p>
          <a:p>
            <a:r>
              <a:rPr lang="en-IE" dirty="0" smtClean="0"/>
              <a:t>Copies available – see next slide</a:t>
            </a:r>
          </a:p>
          <a:p>
            <a:r>
              <a:rPr lang="en-IE" dirty="0" smtClean="0"/>
              <a:t>Very few national additions (e.g. parent’s occupation at 16, reason for early school leaving) because of our late engagement. </a:t>
            </a:r>
          </a:p>
          <a:p>
            <a:endParaRPr lang="en-IE" dirty="0" smtClean="0"/>
          </a:p>
          <a:p>
            <a:endParaRPr lang="en-IE" dirty="0" smtClean="0"/>
          </a:p>
          <a:p>
            <a:r>
              <a:rPr lang="en-IE" dirty="0" smtClean="0"/>
              <a:t>Assessment (See slide)</a:t>
            </a:r>
          </a:p>
          <a:p>
            <a:r>
              <a:rPr lang="en-IE" dirty="0" smtClean="0"/>
              <a:t>A. 	Computer </a:t>
            </a:r>
            <a:r>
              <a:rPr lang="en-IE" dirty="0" err="1" smtClean="0"/>
              <a:t>vs</a:t>
            </a:r>
            <a:r>
              <a:rPr lang="en-IE" dirty="0" smtClean="0"/>
              <a:t> Paper</a:t>
            </a:r>
          </a:p>
          <a:p>
            <a:endParaRPr lang="en-IE" dirty="0" smtClean="0"/>
          </a:p>
          <a:p>
            <a:r>
              <a:rPr lang="en-IE" dirty="0" smtClean="0"/>
              <a:t>B.	Literacy</a:t>
            </a:r>
          </a:p>
          <a:p>
            <a:r>
              <a:rPr lang="en-IE" dirty="0" smtClean="0"/>
              <a:t>	Numeracy</a:t>
            </a:r>
          </a:p>
          <a:p>
            <a:r>
              <a:rPr lang="en-IE" dirty="0" smtClean="0"/>
              <a:t>	Problem-Solving</a:t>
            </a:r>
          </a:p>
          <a:p>
            <a:endParaRPr lang="en-IE" dirty="0" smtClean="0"/>
          </a:p>
          <a:p>
            <a:r>
              <a:rPr lang="en-IE" dirty="0" smtClean="0"/>
              <a:t>C.	Reading Components</a:t>
            </a:r>
          </a:p>
          <a:p>
            <a:endParaRPr lang="en-IE" dirty="0" smtClean="0"/>
          </a:p>
          <a:p>
            <a:endParaRPr lang="en-IE" dirty="0" smtClean="0"/>
          </a:p>
          <a:p>
            <a:endParaRPr lang="en-IE" dirty="0" smtClean="0"/>
          </a:p>
          <a:p>
            <a:endParaRPr lang="en-IE" dirty="0" smtClean="0"/>
          </a:p>
          <a:p>
            <a:endParaRPr lang="en-IE" dirty="0" smtClean="0"/>
          </a:p>
          <a:p>
            <a:endParaRPr lang="en-IE" dirty="0"/>
          </a:p>
        </p:txBody>
      </p:sp>
      <p:sp>
        <p:nvSpPr>
          <p:cNvPr id="4" name="Slide Number Placeholder 3"/>
          <p:cNvSpPr>
            <a:spLocks noGrp="1"/>
          </p:cNvSpPr>
          <p:nvPr>
            <p:ph type="sldNum" sz="quarter" idx="10"/>
          </p:nvPr>
        </p:nvSpPr>
        <p:spPr/>
        <p:txBody>
          <a:bodyPr/>
          <a:lstStyle/>
          <a:p>
            <a:fld id="{A8885345-0A88-47C4-95D6-91B6564E52D6}" type="slidenum">
              <a:rPr lang="en-IE" smtClean="0"/>
              <a:pPr/>
              <a:t>11</a:t>
            </a:fld>
            <a:endParaRPr lang="en-I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See handout for full listing of BQ questions (also available on </a:t>
            </a:r>
            <a:r>
              <a:rPr lang="en-IE" b="1" dirty="0" smtClean="0"/>
              <a:t>www.PIAAC.ie</a:t>
            </a:r>
            <a:r>
              <a:rPr lang="en-IE" dirty="0" smtClean="0"/>
              <a:t>)</a:t>
            </a:r>
          </a:p>
          <a:p>
            <a:endParaRPr lang="en-IE" dirty="0" smtClean="0"/>
          </a:p>
          <a:p>
            <a:r>
              <a:rPr lang="en-IE" dirty="0" smtClean="0"/>
              <a:t>Mainly standard demographic questions</a:t>
            </a:r>
          </a:p>
          <a:p>
            <a:endParaRPr lang="en-IE" dirty="0" smtClean="0"/>
          </a:p>
          <a:p>
            <a:r>
              <a:rPr lang="en-IE" dirty="0" smtClean="0"/>
              <a:t>B. Ongoing and completed education and training</a:t>
            </a:r>
          </a:p>
          <a:p>
            <a:endParaRPr lang="en-IE" dirty="0" smtClean="0"/>
          </a:p>
          <a:p>
            <a:r>
              <a:rPr lang="en-IE" dirty="0" smtClean="0"/>
              <a:t>C. Current status and work history</a:t>
            </a:r>
          </a:p>
          <a:p>
            <a:endParaRPr lang="en-IE" dirty="0" smtClean="0"/>
          </a:p>
          <a:p>
            <a:r>
              <a:rPr lang="en-IE" dirty="0" smtClean="0"/>
              <a:t>D. Current work </a:t>
            </a:r>
          </a:p>
          <a:p>
            <a:r>
              <a:rPr lang="en-IE" dirty="0" smtClean="0"/>
              <a:t>E. Previous work</a:t>
            </a:r>
          </a:p>
          <a:p>
            <a:endParaRPr lang="en-IE" dirty="0" smtClean="0"/>
          </a:p>
          <a:p>
            <a:r>
              <a:rPr lang="en-IE" dirty="0" smtClean="0"/>
              <a:t>Main PIAAC-specific sections: 	F, G and H (Skills used at work) </a:t>
            </a:r>
          </a:p>
          <a:p>
            <a:r>
              <a:rPr lang="en-IE" dirty="0" smtClean="0"/>
              <a:t>			I (attitudes and activities)</a:t>
            </a:r>
            <a:endParaRPr lang="en-IE" dirty="0"/>
          </a:p>
        </p:txBody>
      </p:sp>
      <p:sp>
        <p:nvSpPr>
          <p:cNvPr id="4" name="Slide Number Placeholder 3"/>
          <p:cNvSpPr>
            <a:spLocks noGrp="1"/>
          </p:cNvSpPr>
          <p:nvPr>
            <p:ph type="sldNum" sz="quarter" idx="10"/>
          </p:nvPr>
        </p:nvSpPr>
        <p:spPr/>
        <p:txBody>
          <a:bodyPr/>
          <a:lstStyle/>
          <a:p>
            <a:fld id="{A8885345-0A88-47C4-95D6-91B6564E52D6}" type="slidenum">
              <a:rPr lang="en-IE" smtClean="0"/>
              <a:pPr/>
              <a:t>12</a:t>
            </a:fld>
            <a:endParaRPr lang="en-I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A8885345-0A88-47C4-95D6-91B6564E52D6}" type="slidenum">
              <a:rPr lang="en-IE" smtClean="0"/>
              <a:pPr/>
              <a:t>13</a:t>
            </a:fld>
            <a:endParaRPr lang="en-I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A8885345-0A88-47C4-95D6-91B6564E52D6}" type="slidenum">
              <a:rPr lang="en-IE" smtClean="0"/>
              <a:pPr/>
              <a:t>14</a:t>
            </a:fld>
            <a:endParaRPr lang="en-I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A8885345-0A88-47C4-95D6-91B6564E52D6}" type="slidenum">
              <a:rPr lang="en-IE" smtClean="0"/>
              <a:pPr/>
              <a:t>15</a:t>
            </a:fld>
            <a:endParaRPr lang="en-I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IE" dirty="0" smtClean="0"/>
              <a:t>Assessment data</a:t>
            </a:r>
          </a:p>
          <a:p>
            <a:pPr>
              <a:buFont typeface="Arial" charset="0"/>
              <a:buChar char="•"/>
            </a:pPr>
            <a:endParaRPr lang="en-IE" dirty="0" smtClean="0"/>
          </a:p>
          <a:p>
            <a:pPr>
              <a:buFont typeface="Arial" charset="0"/>
              <a:buChar char="•"/>
            </a:pPr>
            <a:r>
              <a:rPr lang="en-IE" dirty="0" smtClean="0"/>
              <a:t>This will be used to create scales. </a:t>
            </a:r>
          </a:p>
          <a:p>
            <a:pPr>
              <a:buFont typeface="Arial" charset="0"/>
              <a:buChar char="•"/>
            </a:pPr>
            <a:endParaRPr lang="en-IE" dirty="0" smtClean="0"/>
          </a:p>
          <a:p>
            <a:pPr>
              <a:buFont typeface="Arial" charset="0"/>
              <a:buChar char="•"/>
            </a:pPr>
            <a:r>
              <a:rPr lang="en-IE" dirty="0" smtClean="0"/>
              <a:t>Stay away from IRT and the meaning of</a:t>
            </a:r>
            <a:r>
              <a:rPr lang="en-IE" baseline="0" dirty="0" smtClean="0"/>
              <a:t> scale scores if possible. </a:t>
            </a:r>
            <a:endParaRPr lang="en-IE" dirty="0" smtClean="0"/>
          </a:p>
          <a:p>
            <a:pPr>
              <a:buFont typeface="Arial" charset="0"/>
              <a:buChar char="•"/>
            </a:pPr>
            <a:endParaRPr lang="en-IE" dirty="0"/>
          </a:p>
        </p:txBody>
      </p:sp>
      <p:sp>
        <p:nvSpPr>
          <p:cNvPr id="4" name="Slide Number Placeholder 3"/>
          <p:cNvSpPr>
            <a:spLocks noGrp="1"/>
          </p:cNvSpPr>
          <p:nvPr>
            <p:ph type="sldNum" sz="quarter" idx="10"/>
          </p:nvPr>
        </p:nvSpPr>
        <p:spPr/>
        <p:txBody>
          <a:bodyPr/>
          <a:lstStyle/>
          <a:p>
            <a:fld id="{A8885345-0A88-47C4-95D6-91B6564E52D6}" type="slidenum">
              <a:rPr lang="en-IE" smtClean="0"/>
              <a:pPr/>
              <a:t>16</a:t>
            </a:fld>
            <a:endParaRPr lang="en-I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smtClean="0"/>
          </a:p>
          <a:p>
            <a:endParaRPr lang="en-IE" dirty="0" smtClean="0"/>
          </a:p>
          <a:p>
            <a:pPr>
              <a:buFont typeface="Arial" charset="0"/>
              <a:buChar char="•"/>
            </a:pPr>
            <a:r>
              <a:rPr lang="en-IE" dirty="0" smtClean="0"/>
              <a:t>Difference between PISA and</a:t>
            </a:r>
            <a:r>
              <a:rPr lang="en-IE" baseline="0" dirty="0" smtClean="0"/>
              <a:t> IALS\ALL in creating and interpreting proficiency levels - in IALS\ALL (and PIAAC) levels are based on research indicating fundamental differences in the cognitive requirements of completing different tasks. </a:t>
            </a:r>
          </a:p>
          <a:p>
            <a:pPr>
              <a:buFont typeface="Arial" charset="0"/>
              <a:buChar char="•"/>
            </a:pPr>
            <a:endParaRPr lang="en-IE" baseline="0" dirty="0" smtClean="0"/>
          </a:p>
          <a:p>
            <a:pPr>
              <a:buFont typeface="Arial" charset="0"/>
              <a:buChar char="•"/>
            </a:pPr>
            <a:endParaRPr lang="en-IE" baseline="0" dirty="0" smtClean="0"/>
          </a:p>
          <a:p>
            <a:pPr lvl="1">
              <a:buFont typeface="Arial" charset="0"/>
              <a:buChar char="•"/>
            </a:pPr>
            <a:endParaRPr lang="en-IE" dirty="0"/>
          </a:p>
        </p:txBody>
      </p:sp>
      <p:sp>
        <p:nvSpPr>
          <p:cNvPr id="4" name="Slide Number Placeholder 3"/>
          <p:cNvSpPr>
            <a:spLocks noGrp="1"/>
          </p:cNvSpPr>
          <p:nvPr>
            <p:ph type="sldNum" sz="quarter" idx="10"/>
          </p:nvPr>
        </p:nvSpPr>
        <p:spPr/>
        <p:txBody>
          <a:bodyPr/>
          <a:lstStyle/>
          <a:p>
            <a:fld id="{A8885345-0A88-47C4-95D6-91B6564E52D6}" type="slidenum">
              <a:rPr lang="en-IE" smtClean="0"/>
              <a:pPr/>
              <a:t>18</a:t>
            </a:fld>
            <a:endParaRPr lang="en-I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A8885345-0A88-47C4-95D6-91B6564E52D6}" type="slidenum">
              <a:rPr lang="en-IE" smtClean="0"/>
              <a:pPr/>
              <a:t>19</a:t>
            </a:fld>
            <a:endParaRPr lang="en-I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A8885345-0A88-47C4-95D6-91B6564E52D6}" type="slidenum">
              <a:rPr lang="en-IE" smtClean="0"/>
              <a:pPr/>
              <a:t>20</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42950"/>
            <a:ext cx="4968875" cy="3727450"/>
          </a:xfrm>
        </p:spPr>
      </p:sp>
      <p:sp>
        <p:nvSpPr>
          <p:cNvPr id="3" name="Notes Placeholder 2"/>
          <p:cNvSpPr>
            <a:spLocks noGrp="1"/>
          </p:cNvSpPr>
          <p:nvPr>
            <p:ph type="body" idx="1"/>
          </p:nvPr>
        </p:nvSpPr>
        <p:spPr/>
        <p:txBody>
          <a:bodyPr>
            <a:normAutofit fontScale="92500" lnSpcReduction="10000"/>
          </a:bodyPr>
          <a:lstStyle/>
          <a:p>
            <a:r>
              <a:rPr lang="en-IE" dirty="0" smtClean="0"/>
              <a:t>This presentation will provide an overview of the PIAAC survey as it was conducted</a:t>
            </a:r>
            <a:r>
              <a:rPr lang="en-IE" baseline="0" dirty="0" smtClean="0"/>
              <a:t> in Ireland. </a:t>
            </a:r>
            <a:r>
              <a:rPr lang="en-IE" dirty="0" smtClean="0"/>
              <a:t> </a:t>
            </a:r>
          </a:p>
          <a:p>
            <a:endParaRPr lang="en-IE" dirty="0" smtClean="0"/>
          </a:p>
          <a:p>
            <a:pPr>
              <a:buFont typeface="Arial" pitchFamily="34" charset="0"/>
              <a:buChar char="•"/>
            </a:pPr>
            <a:r>
              <a:rPr lang="en-IE" dirty="0" smtClean="0"/>
              <a:t>We will describe the origins of the PIAAC project in Ireland; the development of the questionnaire; the data collection phase; we will describe some of the key findings of the IALS survey that PIAAC will update, and consider some of the other analyses that PIAAC will present.</a:t>
            </a:r>
          </a:p>
          <a:p>
            <a:pPr>
              <a:buFont typeface="Arial" pitchFamily="34" charset="0"/>
              <a:buChar char="•"/>
            </a:pPr>
            <a:endParaRPr lang="en-IE" dirty="0" smtClean="0"/>
          </a:p>
          <a:p>
            <a:pPr>
              <a:buFont typeface="Arial" pitchFamily="34" charset="0"/>
              <a:buChar char="•"/>
            </a:pPr>
            <a:r>
              <a:rPr lang="en-IE" dirty="0" smtClean="0"/>
              <a:t>Nothing too technical, but if you have specific technical questions or would like further detail we’re happy to try and answer them here or send you the information afterwards via email. </a:t>
            </a:r>
          </a:p>
          <a:p>
            <a:pPr>
              <a:buFont typeface="Arial" pitchFamily="34" charset="0"/>
              <a:buChar char="•"/>
            </a:pPr>
            <a:endParaRPr lang="en-IE" dirty="0" smtClean="0"/>
          </a:p>
          <a:p>
            <a:r>
              <a:rPr lang="en-IE" b="1" dirty="0" smtClean="0"/>
              <a:t>Standard CSO Disclaimer!!! </a:t>
            </a:r>
          </a:p>
          <a:p>
            <a:pPr>
              <a:buFont typeface="Arial" pitchFamily="34" charset="0"/>
              <a:buChar char="•"/>
            </a:pPr>
            <a:r>
              <a:rPr lang="en-IE" dirty="0" smtClean="0"/>
              <a:t>By its nature the CSO is a data collection, processing and descriptive analysis agency.  Our PIAAC publications will necessarily focus on describing the data BUT not draw any policy conclusions or make recommendations. </a:t>
            </a:r>
            <a:r>
              <a:rPr lang="en-IE" i="1" u="sng" dirty="0" smtClean="0"/>
              <a:t>That is why a seminar such as this is important because a lot of the added value in the PIAAC data will come from external researchers.</a:t>
            </a:r>
          </a:p>
          <a:p>
            <a:pPr>
              <a:buFont typeface="Arial" pitchFamily="34" charset="0"/>
              <a:buChar char="•"/>
            </a:pPr>
            <a:endParaRPr lang="en-IE" b="1" dirty="0" smtClean="0"/>
          </a:p>
          <a:p>
            <a:r>
              <a:rPr lang="en-IE" b="1" dirty="0" smtClean="0"/>
              <a:t>We have placed in your pack</a:t>
            </a:r>
          </a:p>
          <a:p>
            <a:r>
              <a:rPr lang="en-IE" dirty="0" smtClean="0"/>
              <a:t>PIAAC Brochure...as distributed to households in the main study</a:t>
            </a:r>
          </a:p>
          <a:p>
            <a:r>
              <a:rPr lang="en-IE" dirty="0" smtClean="0"/>
              <a:t>Background Questionnaire</a:t>
            </a:r>
          </a:p>
          <a:p>
            <a:r>
              <a:rPr lang="en-IE" dirty="0" smtClean="0"/>
              <a:t>PIAAC Factsheet ...  </a:t>
            </a:r>
          </a:p>
          <a:p>
            <a:r>
              <a:rPr lang="en-IE" dirty="0" smtClean="0"/>
              <a:t>Etc.</a:t>
            </a:r>
          </a:p>
          <a:p>
            <a:pPr>
              <a:buFont typeface="Arial" pitchFamily="34" charset="0"/>
              <a:buChar char="•"/>
            </a:pPr>
            <a:endParaRPr lang="en-IE" dirty="0" smtClean="0"/>
          </a:p>
          <a:p>
            <a:r>
              <a:rPr lang="en-IE" b="1" dirty="0" smtClean="0"/>
              <a:t>Laptops</a:t>
            </a:r>
          </a:p>
          <a:p>
            <a:pPr>
              <a:buFont typeface="Arial" pitchFamily="34" charset="0"/>
              <a:buChar char="•"/>
            </a:pPr>
            <a:r>
              <a:rPr lang="en-IE" i="1" dirty="0" smtClean="0"/>
              <a:t>We have also placed three laptops around the room to allow anyone that  is interested to take a few of the computer-based assessment items. </a:t>
            </a:r>
            <a:r>
              <a:rPr lang="en-IE" b="1" i="1" dirty="0" smtClean="0"/>
              <a:t>Don’t worry no results available!</a:t>
            </a:r>
          </a:p>
          <a:p>
            <a:endParaRPr lang="en-IE" b="1" dirty="0" smtClean="0"/>
          </a:p>
          <a:p>
            <a:endParaRPr lang="en-IE" dirty="0" smtClean="0"/>
          </a:p>
        </p:txBody>
      </p:sp>
      <p:sp>
        <p:nvSpPr>
          <p:cNvPr id="4" name="Slide Number Placeholder 3"/>
          <p:cNvSpPr>
            <a:spLocks noGrp="1"/>
          </p:cNvSpPr>
          <p:nvPr>
            <p:ph type="sldNum" sz="quarter" idx="10"/>
          </p:nvPr>
        </p:nvSpPr>
        <p:spPr/>
        <p:txBody>
          <a:bodyPr/>
          <a:lstStyle/>
          <a:p>
            <a:fld id="{A8885345-0A88-47C4-95D6-91B6564E52D6}" type="slidenum">
              <a:rPr lang="en-IE" smtClean="0"/>
              <a:pPr/>
              <a:t>2</a:t>
            </a:fld>
            <a:endParaRPr lang="en-I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A8885345-0A88-47C4-95D6-91B6564E52D6}" type="slidenum">
              <a:rPr lang="en-IE" smtClean="0"/>
              <a:pPr/>
              <a:t>21</a:t>
            </a:fld>
            <a:endParaRPr lang="en-I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A8885345-0A88-47C4-95D6-91B6564E52D6}" type="slidenum">
              <a:rPr lang="en-IE" smtClean="0"/>
              <a:pPr/>
              <a:t>22</a:t>
            </a:fld>
            <a:endParaRPr lang="en-I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Although we don’t have any PIAAC data to share with you….. </a:t>
            </a:r>
          </a:p>
          <a:p>
            <a:endParaRPr lang="en-IE" dirty="0" smtClean="0"/>
          </a:p>
          <a:p>
            <a:r>
              <a:rPr lang="en-IE" dirty="0" smtClean="0"/>
              <a:t>There have been some important changes in the Irish population since the last time we participated in an adult international assessment. </a:t>
            </a:r>
          </a:p>
          <a:p>
            <a:endParaRPr lang="en-IE" dirty="0" smtClean="0"/>
          </a:p>
          <a:p>
            <a:pPr>
              <a:buFont typeface="Arial" charset="0"/>
              <a:buChar char="•"/>
            </a:pPr>
            <a:r>
              <a:rPr lang="en-IE" dirty="0" smtClean="0"/>
              <a:t>Far greater numbers of people completing secondary level education</a:t>
            </a:r>
            <a:r>
              <a:rPr lang="en-IE" baseline="0" dirty="0" smtClean="0"/>
              <a:t> 1996 82% </a:t>
            </a:r>
            <a:r>
              <a:rPr lang="en-IE" baseline="0" dirty="0" err="1" smtClean="0"/>
              <a:t>vs</a:t>
            </a:r>
            <a:r>
              <a:rPr lang="en-IE" baseline="0" dirty="0" smtClean="0"/>
              <a:t> 2011 89.8%..... Note male female differences</a:t>
            </a:r>
          </a:p>
          <a:p>
            <a:pPr>
              <a:buFont typeface="Arial" charset="0"/>
              <a:buChar char="•"/>
            </a:pPr>
            <a:endParaRPr lang="en-IE" baseline="0" dirty="0" smtClean="0"/>
          </a:p>
          <a:p>
            <a:pPr>
              <a:buFont typeface="Arial" charset="0"/>
              <a:buChar char="•"/>
            </a:pPr>
            <a:endParaRPr lang="en-IE" dirty="0"/>
          </a:p>
        </p:txBody>
      </p:sp>
      <p:sp>
        <p:nvSpPr>
          <p:cNvPr id="4" name="Slide Number Placeholder 3"/>
          <p:cNvSpPr>
            <a:spLocks noGrp="1"/>
          </p:cNvSpPr>
          <p:nvPr>
            <p:ph type="sldNum" sz="quarter" idx="10"/>
          </p:nvPr>
        </p:nvSpPr>
        <p:spPr/>
        <p:txBody>
          <a:bodyPr/>
          <a:lstStyle/>
          <a:p>
            <a:fld id="{A8885345-0A88-47C4-95D6-91B6564E52D6}" type="slidenum">
              <a:rPr lang="en-IE" smtClean="0"/>
              <a:pPr/>
              <a:t>23</a:t>
            </a:fld>
            <a:endParaRPr lang="en-I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smtClean="0"/>
          </a:p>
          <a:p>
            <a:r>
              <a:rPr lang="en-IE" dirty="0" smtClean="0"/>
              <a:t>This graphic illustrates</a:t>
            </a:r>
            <a:r>
              <a:rPr lang="en-IE" baseline="0" dirty="0" smtClean="0"/>
              <a:t> the change in retention rates to Leaving Cert for each cohort from 1996 to 2005 (same point as previous)</a:t>
            </a:r>
          </a:p>
          <a:p>
            <a:endParaRPr lang="en-IE" baseline="0" dirty="0" smtClean="0"/>
          </a:p>
          <a:p>
            <a:r>
              <a:rPr lang="en-IE" baseline="0" dirty="0" smtClean="0"/>
              <a:t>So, in 1996 about 82% of the intake eventually completed the Leaving Certificate, whereas in 2005 it had increased to 89%</a:t>
            </a:r>
            <a:endParaRPr lang="en-IE" dirty="0"/>
          </a:p>
        </p:txBody>
      </p:sp>
      <p:sp>
        <p:nvSpPr>
          <p:cNvPr id="4" name="Slide Number Placeholder 3"/>
          <p:cNvSpPr>
            <a:spLocks noGrp="1"/>
          </p:cNvSpPr>
          <p:nvPr>
            <p:ph type="sldNum" sz="quarter" idx="10"/>
          </p:nvPr>
        </p:nvSpPr>
        <p:spPr/>
        <p:txBody>
          <a:bodyPr/>
          <a:lstStyle/>
          <a:p>
            <a:fld id="{A8885345-0A88-47C4-95D6-91B6564E52D6}" type="slidenum">
              <a:rPr lang="en-IE" smtClean="0"/>
              <a:pPr/>
              <a:t>24</a:t>
            </a:fld>
            <a:endParaRPr lang="en-I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This graph shows a clear change in the profile</a:t>
            </a:r>
            <a:r>
              <a:rPr lang="en-IE" baseline="0" dirty="0" smtClean="0"/>
              <a:t> of the Education achievements of Irish adults between 1996 and 2011. </a:t>
            </a:r>
          </a:p>
          <a:p>
            <a:endParaRPr lang="en-IE" baseline="0" dirty="0" smtClean="0"/>
          </a:p>
          <a:p>
            <a:r>
              <a:rPr lang="en-IE" baseline="0" dirty="0" smtClean="0"/>
              <a:t>Double the proportion of adults with some post-leaving certificate qualifications </a:t>
            </a:r>
            <a:endParaRPr lang="en-IE" dirty="0"/>
          </a:p>
        </p:txBody>
      </p:sp>
      <p:sp>
        <p:nvSpPr>
          <p:cNvPr id="4" name="Slide Number Placeholder 3"/>
          <p:cNvSpPr>
            <a:spLocks noGrp="1"/>
          </p:cNvSpPr>
          <p:nvPr>
            <p:ph type="sldNum" sz="quarter" idx="10"/>
          </p:nvPr>
        </p:nvSpPr>
        <p:spPr/>
        <p:txBody>
          <a:bodyPr/>
          <a:lstStyle/>
          <a:p>
            <a:fld id="{A8885345-0A88-47C4-95D6-91B6564E52D6}" type="slidenum">
              <a:rPr lang="en-IE" smtClean="0"/>
              <a:pPr/>
              <a:t>25</a:t>
            </a:fld>
            <a:endParaRPr lang="en-I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smtClean="0"/>
          </a:p>
          <a:p>
            <a:r>
              <a:rPr lang="en-IE" dirty="0" smtClean="0"/>
              <a:t>We have added 1m (26%) to the population since 1996, and the graph shows that proportionally</a:t>
            </a:r>
            <a:r>
              <a:rPr lang="en-IE" baseline="0" dirty="0" smtClean="0"/>
              <a:t> or on average the Irish adult population is now younger than it was in 1996. </a:t>
            </a:r>
            <a:endParaRPr lang="en-IE" dirty="0" smtClean="0"/>
          </a:p>
          <a:p>
            <a:endParaRPr lang="en-IE" dirty="0"/>
          </a:p>
        </p:txBody>
      </p:sp>
      <p:sp>
        <p:nvSpPr>
          <p:cNvPr id="4" name="Slide Number Placeholder 3"/>
          <p:cNvSpPr>
            <a:spLocks noGrp="1"/>
          </p:cNvSpPr>
          <p:nvPr>
            <p:ph type="sldNum" sz="quarter" idx="10"/>
          </p:nvPr>
        </p:nvSpPr>
        <p:spPr/>
        <p:txBody>
          <a:bodyPr/>
          <a:lstStyle/>
          <a:p>
            <a:fld id="{A8885345-0A88-47C4-95D6-91B6564E52D6}" type="slidenum">
              <a:rPr lang="en-IE" smtClean="0"/>
              <a:pPr/>
              <a:t>26</a:t>
            </a:fld>
            <a:endParaRPr lang="en-I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smtClean="0"/>
          </a:p>
          <a:p>
            <a:r>
              <a:rPr lang="en-IE" dirty="0" smtClean="0"/>
              <a:t>Another</a:t>
            </a:r>
            <a:r>
              <a:rPr lang="en-IE" baseline="0" dirty="0" smtClean="0"/>
              <a:t> key factor in analysing the PIAAC results for Ireland will be the proportion of non-native Irish in the population now. </a:t>
            </a:r>
          </a:p>
          <a:p>
            <a:endParaRPr lang="en-IE" baseline="0" dirty="0" smtClean="0"/>
          </a:p>
          <a:p>
            <a:r>
              <a:rPr lang="en-IE" baseline="0" dirty="0" smtClean="0"/>
              <a:t>In 1996 only 7% of the usually resident population were born outside Ireland, and more than two-thirds of these were born in English-speaking countries</a:t>
            </a:r>
          </a:p>
          <a:p>
            <a:endParaRPr lang="en-IE" dirty="0" smtClean="0"/>
          </a:p>
          <a:p>
            <a:r>
              <a:rPr lang="en-IE" dirty="0" smtClean="0"/>
              <a:t>In 2012 20% of the same population were born outside Ireland but this</a:t>
            </a:r>
            <a:r>
              <a:rPr lang="en-IE" baseline="0" dirty="0" smtClean="0"/>
              <a:t> time only one-third were born in English-speaking countries</a:t>
            </a:r>
            <a:endParaRPr lang="en-IE" dirty="0" smtClean="0"/>
          </a:p>
          <a:p>
            <a:endParaRPr lang="en-IE" dirty="0"/>
          </a:p>
        </p:txBody>
      </p:sp>
      <p:sp>
        <p:nvSpPr>
          <p:cNvPr id="4" name="Slide Number Placeholder 3"/>
          <p:cNvSpPr>
            <a:spLocks noGrp="1"/>
          </p:cNvSpPr>
          <p:nvPr>
            <p:ph type="sldNum" sz="quarter" idx="10"/>
          </p:nvPr>
        </p:nvSpPr>
        <p:spPr/>
        <p:txBody>
          <a:bodyPr/>
          <a:lstStyle/>
          <a:p>
            <a:fld id="{A8885345-0A88-47C4-95D6-91B6564E52D6}" type="slidenum">
              <a:rPr lang="en-IE" smtClean="0"/>
              <a:pPr/>
              <a:t>27</a:t>
            </a:fld>
            <a:endParaRPr lang="en-I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smtClean="0"/>
          </a:p>
          <a:p>
            <a:pPr>
              <a:buFont typeface="Arial" charset="0"/>
              <a:buChar char="•"/>
            </a:pPr>
            <a:r>
              <a:rPr lang="en-IE" dirty="0" smtClean="0"/>
              <a:t>The international report will be published</a:t>
            </a:r>
            <a:r>
              <a:rPr lang="en-IE" baseline="0" dirty="0" smtClean="0"/>
              <a:t> on October 2</a:t>
            </a:r>
            <a:r>
              <a:rPr lang="en-IE" baseline="30000" dirty="0" smtClean="0"/>
              <a:t>nd</a:t>
            </a:r>
            <a:r>
              <a:rPr lang="en-IE" baseline="0" dirty="0" smtClean="0"/>
              <a:t> </a:t>
            </a:r>
            <a:r>
              <a:rPr lang="en-IE" baseline="0" dirty="0" smtClean="0"/>
              <a:t>2013</a:t>
            </a:r>
            <a:endParaRPr lang="en-IE" baseline="0" dirty="0" smtClean="0"/>
          </a:p>
          <a:p>
            <a:pPr>
              <a:buFont typeface="Arial" charset="0"/>
              <a:buChar char="•"/>
            </a:pPr>
            <a:r>
              <a:rPr lang="en-IE" baseline="0" dirty="0" smtClean="0"/>
              <a:t>The report will mainly focus on the Literacy domain (due to space constraints). </a:t>
            </a:r>
          </a:p>
          <a:p>
            <a:pPr>
              <a:buFont typeface="Arial" charset="0"/>
              <a:buChar char="•"/>
            </a:pPr>
            <a:r>
              <a:rPr lang="en-IE" baseline="0" dirty="0" smtClean="0"/>
              <a:t>However, it will also make use of a derived variable that reflects performance in multiple domains. </a:t>
            </a:r>
          </a:p>
          <a:p>
            <a:pPr>
              <a:buFont typeface="Arial" charset="0"/>
              <a:buChar char="•"/>
            </a:pPr>
            <a:endParaRPr lang="en-IE" baseline="0" dirty="0" smtClean="0"/>
          </a:p>
          <a:p>
            <a:pPr>
              <a:buFont typeface="Arial" charset="0"/>
              <a:buChar char="•"/>
            </a:pPr>
            <a:endParaRPr lang="en-IE" baseline="0" dirty="0" smtClean="0"/>
          </a:p>
          <a:p>
            <a:pPr lvl="1">
              <a:buFont typeface="Arial" charset="0"/>
              <a:buChar char="•"/>
            </a:pPr>
            <a:endParaRPr lang="en-IE" baseline="0" dirty="0" smtClean="0"/>
          </a:p>
          <a:p>
            <a:pPr>
              <a:buFont typeface="Arial" charset="0"/>
              <a:buChar char="•"/>
            </a:pPr>
            <a:endParaRPr lang="en-IE" baseline="0" dirty="0" smtClean="0"/>
          </a:p>
          <a:p>
            <a:pPr>
              <a:buFont typeface="Arial" charset="0"/>
              <a:buChar char="•"/>
            </a:pPr>
            <a:endParaRPr lang="en-IE" dirty="0"/>
          </a:p>
        </p:txBody>
      </p:sp>
      <p:sp>
        <p:nvSpPr>
          <p:cNvPr id="4" name="Slide Number Placeholder 3"/>
          <p:cNvSpPr>
            <a:spLocks noGrp="1"/>
          </p:cNvSpPr>
          <p:nvPr>
            <p:ph type="sldNum" sz="quarter" idx="10"/>
          </p:nvPr>
        </p:nvSpPr>
        <p:spPr/>
        <p:txBody>
          <a:bodyPr/>
          <a:lstStyle/>
          <a:p>
            <a:fld id="{A8885345-0A88-47C4-95D6-91B6564E52D6}" type="slidenum">
              <a:rPr lang="en-IE" smtClean="0"/>
              <a:pPr/>
              <a:t>28</a:t>
            </a:fld>
            <a:endParaRPr lang="en-I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A8885345-0A88-47C4-95D6-91B6564E52D6}" type="slidenum">
              <a:rPr lang="en-IE" smtClean="0"/>
              <a:pPr/>
              <a:t>30</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b="1" dirty="0" smtClean="0"/>
              <a:t>Background</a:t>
            </a:r>
          </a:p>
          <a:p>
            <a:pPr>
              <a:buFont typeface="Arial" pitchFamily="34" charset="0"/>
              <a:buChar char="•"/>
            </a:pPr>
            <a:r>
              <a:rPr lang="en-IE" dirty="0" smtClean="0"/>
              <a:t>The CSO and DES have been attending PIAAC meetings internationally since 2008, </a:t>
            </a:r>
          </a:p>
          <a:p>
            <a:pPr>
              <a:buFont typeface="Arial" pitchFamily="34" charset="0"/>
              <a:buChar char="•"/>
            </a:pPr>
            <a:endParaRPr lang="en-IE" dirty="0" smtClean="0"/>
          </a:p>
          <a:p>
            <a:pPr>
              <a:buFont typeface="Arial" pitchFamily="34" charset="0"/>
              <a:buChar char="•"/>
            </a:pPr>
            <a:r>
              <a:rPr lang="en-IE" dirty="0" smtClean="0"/>
              <a:t>SLA (service-level agreement)  between DES, DETE and CSO was signed in March 2010. Now just one department – DES. </a:t>
            </a:r>
          </a:p>
          <a:p>
            <a:pPr>
              <a:buFont typeface="Arial" pitchFamily="34" charset="0"/>
              <a:buChar char="•"/>
            </a:pPr>
            <a:endParaRPr lang="en-IE" dirty="0" smtClean="0"/>
          </a:p>
          <a:p>
            <a:pPr>
              <a:buFont typeface="Arial" pitchFamily="34" charset="0"/>
              <a:buChar char="•"/>
            </a:pPr>
            <a:r>
              <a:rPr lang="en-IE" dirty="0" smtClean="0"/>
              <a:t>A major factor in deciding to commit to the project was securing a budget and staff allocation given the difficult economic circumstances. DES pushed hard to get the project off the ground given their belief in the importance of the data and the significant need for this type of data. </a:t>
            </a:r>
          </a:p>
          <a:p>
            <a:pPr>
              <a:buFont typeface="Arial" pitchFamily="34" charset="0"/>
              <a:buChar char="•"/>
            </a:pPr>
            <a:endParaRPr lang="en-IE" dirty="0" smtClean="0"/>
          </a:p>
          <a:p>
            <a:pPr>
              <a:buFont typeface="Arial" pitchFamily="34" charset="0"/>
              <a:buChar char="•"/>
            </a:pPr>
            <a:r>
              <a:rPr lang="en-IE" dirty="0" smtClean="0"/>
              <a:t> PIAAC represents a departure of sorts for the CSO as it is the first time a survey</a:t>
            </a:r>
            <a:r>
              <a:rPr lang="en-IE" baseline="0" dirty="0" smtClean="0"/>
              <a:t> of this nature has been undertaken (i.e. Skills assessment, standard survey international ...</a:t>
            </a:r>
            <a:endParaRPr lang="en-IE" dirty="0" smtClean="0"/>
          </a:p>
          <a:p>
            <a:pPr>
              <a:buFont typeface="Arial" pitchFamily="34" charset="0"/>
              <a:buChar char="•"/>
            </a:pPr>
            <a:endParaRPr lang="en-IE" dirty="0" smtClean="0"/>
          </a:p>
          <a:p>
            <a:pPr>
              <a:buFont typeface="Arial" pitchFamily="34" charset="0"/>
              <a:buChar char="•"/>
            </a:pPr>
            <a:r>
              <a:rPr lang="en-IE" dirty="0" smtClean="0"/>
              <a:t>A key feature of the SLA was that the PIAAC data would be collected under the Statistics Act 1993, which means that PIAAC data is treated exactly the same as other CSO data from the perspective of data confidentiality. </a:t>
            </a:r>
          </a:p>
          <a:p>
            <a:endParaRPr lang="en-IE" b="1" dirty="0" smtClean="0"/>
          </a:p>
          <a:p>
            <a:endParaRPr lang="en-IE" b="1" dirty="0" smtClean="0"/>
          </a:p>
          <a:p>
            <a:r>
              <a:rPr lang="en-IE" b="1" dirty="0" smtClean="0"/>
              <a:t>Timeline </a:t>
            </a:r>
            <a:r>
              <a:rPr lang="en-IE" dirty="0" smtClean="0"/>
              <a:t>– A quick run through of the main milestones. </a:t>
            </a:r>
          </a:p>
          <a:p>
            <a:endParaRPr lang="en-IE" b="1" dirty="0" smtClean="0"/>
          </a:p>
          <a:p>
            <a:endParaRPr lang="en-IE" dirty="0"/>
          </a:p>
        </p:txBody>
      </p:sp>
      <p:sp>
        <p:nvSpPr>
          <p:cNvPr id="4" name="Slide Number Placeholder 3"/>
          <p:cNvSpPr>
            <a:spLocks noGrp="1"/>
          </p:cNvSpPr>
          <p:nvPr>
            <p:ph type="sldNum" sz="quarter" idx="10"/>
          </p:nvPr>
        </p:nvSpPr>
        <p:spPr/>
        <p:txBody>
          <a:bodyPr/>
          <a:lstStyle/>
          <a:p>
            <a:fld id="{A8885345-0A88-47C4-95D6-91B6564E52D6}" type="slidenum">
              <a:rPr lang="en-IE" smtClean="0"/>
              <a:pPr/>
              <a:t>3</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September 2009: Commenced - Translation, localisation, scoring testing, IT testing</a:t>
            </a:r>
          </a:p>
          <a:p>
            <a:endParaRPr lang="en-IE" dirty="0" smtClean="0"/>
          </a:p>
          <a:p>
            <a:r>
              <a:rPr lang="en-IE" dirty="0" smtClean="0"/>
              <a:t>March 2010:	 SLA signed</a:t>
            </a:r>
          </a:p>
          <a:p>
            <a:endParaRPr lang="en-IE" dirty="0" smtClean="0"/>
          </a:p>
          <a:p>
            <a:r>
              <a:rPr lang="en-IE" dirty="0" smtClean="0"/>
              <a:t>May 2010 : Field Trial – 800 cases – Purposive sampling – Instrument testing</a:t>
            </a:r>
          </a:p>
          <a:p>
            <a:endParaRPr lang="en-IE" dirty="0" smtClean="0"/>
          </a:p>
          <a:p>
            <a:r>
              <a:rPr lang="en-IE" dirty="0" smtClean="0"/>
              <a:t>June 2010 – August 2011 Main study preparation (testing &amp; training) </a:t>
            </a:r>
          </a:p>
          <a:p>
            <a:endParaRPr lang="en-IE" dirty="0" smtClean="0"/>
          </a:p>
          <a:p>
            <a:r>
              <a:rPr lang="en-IE" dirty="0" smtClean="0"/>
              <a:t>August 2011 – March 2012 – Main Study </a:t>
            </a:r>
          </a:p>
          <a:p>
            <a:r>
              <a:rPr lang="en-IE" dirty="0" smtClean="0"/>
              <a:t>6,001 interviews, 50 </a:t>
            </a:r>
            <a:r>
              <a:rPr lang="en-IE" dirty="0" smtClean="0"/>
              <a:t>interviewers</a:t>
            </a:r>
            <a:r>
              <a:rPr lang="en-IE" dirty="0" smtClean="0"/>
              <a:t>, </a:t>
            </a:r>
          </a:p>
          <a:p>
            <a:endParaRPr lang="en-IE" dirty="0" smtClean="0"/>
          </a:p>
          <a:p>
            <a:r>
              <a:rPr lang="en-IE" dirty="0" smtClean="0"/>
              <a:t>April– May 2012: Booklet scoring, coding, data cleaning</a:t>
            </a:r>
          </a:p>
          <a:p>
            <a:r>
              <a:rPr lang="en-IE" i="1" dirty="0" smtClean="0"/>
              <a:t>May 31</a:t>
            </a:r>
            <a:r>
              <a:rPr lang="en-IE" i="1" baseline="30000" dirty="0" smtClean="0"/>
              <a:t>st</a:t>
            </a:r>
            <a:r>
              <a:rPr lang="en-IE" i="1" dirty="0" smtClean="0"/>
              <a:t> 2012 Data submission</a:t>
            </a:r>
          </a:p>
          <a:p>
            <a:endParaRPr lang="en-IE" dirty="0" smtClean="0"/>
          </a:p>
          <a:p>
            <a:r>
              <a:rPr lang="en-IE" dirty="0" smtClean="0"/>
              <a:t>June – August 2012: Data cleaning, weighting</a:t>
            </a:r>
          </a:p>
          <a:p>
            <a:endParaRPr lang="en-IE" dirty="0" smtClean="0"/>
          </a:p>
          <a:p>
            <a:r>
              <a:rPr lang="en-IE" dirty="0" smtClean="0"/>
              <a:t>October 31 2012 – Preliminary consolidated international data file sent to ETS</a:t>
            </a:r>
          </a:p>
          <a:p>
            <a:endParaRPr lang="en-IE" dirty="0" smtClean="0"/>
          </a:p>
          <a:p>
            <a:r>
              <a:rPr lang="en-IE" dirty="0" smtClean="0"/>
              <a:t>January 2013 – First national database with scaled data available to countries</a:t>
            </a:r>
          </a:p>
          <a:p>
            <a:endParaRPr lang="en-IE" dirty="0" smtClean="0"/>
          </a:p>
          <a:p>
            <a:r>
              <a:rPr lang="en-IE" dirty="0" smtClean="0"/>
              <a:t>October 2</a:t>
            </a:r>
            <a:r>
              <a:rPr lang="en-IE" baseline="30000" dirty="0" smtClean="0"/>
              <a:t>nd</a:t>
            </a:r>
            <a:r>
              <a:rPr lang="en-IE" dirty="0" smtClean="0"/>
              <a:t> 2013 	– international publication and data releases</a:t>
            </a:r>
          </a:p>
          <a:p>
            <a:r>
              <a:rPr lang="en-IE" dirty="0" smtClean="0"/>
              <a:t>		- national publication</a:t>
            </a:r>
          </a:p>
          <a:p>
            <a:endParaRPr lang="en-IE" dirty="0" smtClean="0"/>
          </a:p>
          <a:p>
            <a:endParaRPr lang="en-IE" dirty="0"/>
          </a:p>
        </p:txBody>
      </p:sp>
      <p:sp>
        <p:nvSpPr>
          <p:cNvPr id="4" name="Slide Number Placeholder 3"/>
          <p:cNvSpPr>
            <a:spLocks noGrp="1"/>
          </p:cNvSpPr>
          <p:nvPr>
            <p:ph type="sldNum" sz="quarter" idx="10"/>
          </p:nvPr>
        </p:nvSpPr>
        <p:spPr/>
        <p:txBody>
          <a:bodyPr/>
          <a:lstStyle/>
          <a:p>
            <a:fld id="{A8885345-0A88-47C4-95D6-91B6564E52D6}" type="slidenum">
              <a:rPr lang="en-IE" smtClean="0"/>
              <a:pPr/>
              <a:t>4</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IE" dirty="0" smtClean="0"/>
              <a:t>A significant part of the work on the PIAAC survey took place well in advance of data collection: Here are a few significant highlights. </a:t>
            </a:r>
          </a:p>
          <a:p>
            <a:endParaRPr lang="en-IE" dirty="0" smtClean="0"/>
          </a:p>
          <a:p>
            <a:pPr>
              <a:buFont typeface="Arial" pitchFamily="34" charset="0"/>
              <a:buChar char="•"/>
            </a:pPr>
            <a:r>
              <a:rPr lang="en-IE" dirty="0" smtClean="0"/>
              <a:t>PIAAC relies on an internationally comparable background questionnaire and assessment instruments, so a stringent translation and verification process was implemented.  </a:t>
            </a:r>
          </a:p>
          <a:p>
            <a:endParaRPr lang="en-IE" dirty="0" smtClean="0"/>
          </a:p>
          <a:p>
            <a:r>
              <a:rPr lang="en-IE" dirty="0" smtClean="0"/>
              <a:t>This involved ‘translating’ the instrument in to IRISH-English </a:t>
            </a:r>
            <a:r>
              <a:rPr lang="en-IE" dirty="0" smtClean="0"/>
              <a:t>(e.g. footpath</a:t>
            </a:r>
            <a:r>
              <a:rPr lang="en-IE" baseline="0" dirty="0" smtClean="0"/>
              <a:t> instead of pavement</a:t>
            </a:r>
            <a:r>
              <a:rPr lang="en-IE" dirty="0" smtClean="0"/>
              <a:t>) </a:t>
            </a:r>
            <a:r>
              <a:rPr lang="en-IE" dirty="0" smtClean="0"/>
              <a:t>and making obvious insertions such as changing ‘dollars’ to ‘euros’ and in most cases adopting metric rather than imperial scales. All changes were then subject to a verification process by the international Consortium to ensure that the comparability of the questionnaire or assessment instrument was not undermined. </a:t>
            </a:r>
          </a:p>
          <a:p>
            <a:r>
              <a:rPr lang="en-IE" dirty="0" smtClean="0"/>
              <a:t> algorithms within PIAAC </a:t>
            </a:r>
          </a:p>
          <a:p>
            <a:endParaRPr lang="en-IE" dirty="0" smtClean="0"/>
          </a:p>
          <a:p>
            <a:r>
              <a:rPr lang="en-IE" dirty="0" smtClean="0"/>
              <a:t>Another important part of the development process was testing the scoring</a:t>
            </a:r>
          </a:p>
          <a:p>
            <a:endParaRPr lang="en-IE" dirty="0" smtClean="0"/>
          </a:p>
          <a:p>
            <a:pPr>
              <a:buFont typeface="Arial" pitchFamily="34" charset="0"/>
              <a:buChar char="•"/>
            </a:pPr>
            <a:r>
              <a:rPr lang="en-IE" dirty="0" smtClean="0"/>
              <a:t>Another feature of the standardised approach was the use of a ‘virtual machine’ to implement PIAAC across countries. This effectively was a ‘computer within a computer’ to maintain</a:t>
            </a:r>
            <a:r>
              <a:rPr lang="en-IE" baseline="0" dirty="0" smtClean="0"/>
              <a:t> </a:t>
            </a:r>
            <a:r>
              <a:rPr lang="en-IE" dirty="0" smtClean="0"/>
              <a:t>the exact same look and feel across countries. </a:t>
            </a:r>
          </a:p>
          <a:p>
            <a:r>
              <a:rPr lang="en-IE" dirty="0" smtClean="0"/>
              <a:t>- Not straightforward, some glitches and complications using with in-house software. </a:t>
            </a:r>
          </a:p>
          <a:p>
            <a:endParaRPr lang="en-IE" dirty="0" smtClean="0"/>
          </a:p>
          <a:p>
            <a:pPr>
              <a:buFont typeface="Arial" charset="0"/>
              <a:buChar char="•"/>
            </a:pPr>
            <a:r>
              <a:rPr lang="en-IE" dirty="0" smtClean="0"/>
              <a:t>PIAAC used a Field Test in the summer of 2010</a:t>
            </a:r>
            <a:r>
              <a:rPr lang="en-IE" baseline="0" dirty="0" smtClean="0"/>
              <a:t> and this was of central importance to the success of the main study. </a:t>
            </a:r>
          </a:p>
          <a:p>
            <a:pPr lvl="0">
              <a:buFont typeface="Arial" charset="0"/>
              <a:buChar char="•"/>
            </a:pPr>
            <a:r>
              <a:rPr lang="en-IE" dirty="0" smtClean="0"/>
              <a:t>This was valuable because it allowed us to test the various IT systems around the survey in particular the PIAAC instrument.</a:t>
            </a:r>
          </a:p>
          <a:p>
            <a:pPr lvl="0">
              <a:buFont typeface="Arial" charset="0"/>
              <a:buChar char="•"/>
            </a:pPr>
            <a:r>
              <a:rPr lang="en-IE" dirty="0" smtClean="0"/>
              <a:t>It also allowed us to develop our training materials and message for interviewers.</a:t>
            </a:r>
          </a:p>
          <a:p>
            <a:pPr>
              <a:buFont typeface="Arial" charset="0"/>
              <a:buNone/>
            </a:pPr>
            <a:endParaRPr lang="en-IE" dirty="0" smtClean="0"/>
          </a:p>
          <a:p>
            <a:pPr>
              <a:buFont typeface="Arial" charset="0"/>
              <a:buChar char="•"/>
            </a:pPr>
            <a:r>
              <a:rPr lang="en-IE" dirty="0" smtClean="0"/>
              <a:t>The</a:t>
            </a:r>
            <a:r>
              <a:rPr lang="en-IE" baseline="0" dirty="0" smtClean="0"/>
              <a:t> main value of this was that it allowed us to establish ‘proof of concept’ – i.e. That a survey of this nature could be successfully carried out in Ireland, and that we could achieve a reasonably high response rate. This was a significant comfort heading into the main study. </a:t>
            </a:r>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p:txBody>
      </p:sp>
      <p:sp>
        <p:nvSpPr>
          <p:cNvPr id="4" name="Slide Number Placeholder 3"/>
          <p:cNvSpPr>
            <a:spLocks noGrp="1"/>
          </p:cNvSpPr>
          <p:nvPr>
            <p:ph type="sldNum" sz="quarter" idx="10"/>
          </p:nvPr>
        </p:nvSpPr>
        <p:spPr/>
        <p:txBody>
          <a:bodyPr/>
          <a:lstStyle/>
          <a:p>
            <a:fld id="{A8885345-0A88-47C4-95D6-91B6564E52D6}" type="slidenum">
              <a:rPr lang="en-IE" smtClean="0"/>
              <a:pPr/>
              <a:t>5</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A8885345-0A88-47C4-95D6-91B6564E52D6}" type="slidenum">
              <a:rPr lang="en-IE" smtClean="0"/>
              <a:pPr/>
              <a:t>6</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b="1" dirty="0" smtClean="0"/>
              <a:t>This section describes briefly some of the important features of the survey process, to highlight the unique nature of PIAAC and the rigorous procedures that underlie the collected data. </a:t>
            </a:r>
          </a:p>
          <a:p>
            <a:endParaRPr lang="en-IE" b="1" dirty="0" smtClean="0"/>
          </a:p>
          <a:p>
            <a:endParaRPr lang="en-IE" b="1" dirty="0" smtClean="0"/>
          </a:p>
          <a:p>
            <a:r>
              <a:rPr lang="en-IE" b="1" dirty="0" smtClean="0"/>
              <a:t>Sampling</a:t>
            </a:r>
            <a:r>
              <a:rPr lang="en-IE" dirty="0" smtClean="0"/>
              <a:t> </a:t>
            </a:r>
          </a:p>
          <a:p>
            <a:r>
              <a:rPr lang="en-IE" dirty="0" smtClean="0"/>
              <a:t>700 Census “Small Areas” -  aka Blocks</a:t>
            </a:r>
          </a:p>
          <a:p>
            <a:r>
              <a:rPr lang="en-IE" dirty="0" smtClean="0"/>
              <a:t>15 households in each</a:t>
            </a:r>
          </a:p>
          <a:p>
            <a:r>
              <a:rPr lang="en-IE" dirty="0" smtClean="0"/>
              <a:t>1 person</a:t>
            </a:r>
            <a:r>
              <a:rPr lang="en-IE" baseline="0" dirty="0" smtClean="0"/>
              <a:t> aged between 16-65 selected at random from within household</a:t>
            </a:r>
          </a:p>
          <a:p>
            <a:r>
              <a:rPr lang="en-IE" dirty="0" smtClean="0"/>
              <a:t>10,500 households in sample</a:t>
            </a:r>
          </a:p>
          <a:p>
            <a:endParaRPr lang="en-IE" dirty="0" smtClean="0"/>
          </a:p>
          <a:p>
            <a:r>
              <a:rPr lang="en-IE" b="1" dirty="0" smtClean="0"/>
              <a:t>Features of sample</a:t>
            </a:r>
          </a:p>
          <a:p>
            <a:pPr>
              <a:buFont typeface="Arial" pitchFamily="34" charset="0"/>
              <a:buChar char="•"/>
            </a:pPr>
            <a:r>
              <a:rPr lang="en-IE" dirty="0" smtClean="0"/>
              <a:t> Sample selected based on distribution of population across counties and regions, and incorporating an Education variable. </a:t>
            </a:r>
          </a:p>
          <a:p>
            <a:r>
              <a:rPr lang="en-IE" i="1" dirty="0" smtClean="0"/>
              <a:t>[This used the proportion of people with a third level qualification in each small area as an additional stratifying variable for sample selection. ]</a:t>
            </a:r>
          </a:p>
          <a:p>
            <a:endParaRPr lang="en-IE" i="1" dirty="0" smtClean="0"/>
          </a:p>
          <a:p>
            <a:pPr>
              <a:buFont typeface="Arial" pitchFamily="34" charset="0"/>
              <a:buChar char="•"/>
            </a:pPr>
            <a:r>
              <a:rPr lang="en-IE" dirty="0" smtClean="0"/>
              <a:t> Listing of </a:t>
            </a:r>
            <a:r>
              <a:rPr lang="en-IE" b="1" dirty="0" smtClean="0"/>
              <a:t>occupied</a:t>
            </a:r>
            <a:r>
              <a:rPr lang="en-IE" dirty="0" smtClean="0"/>
              <a:t> households from Census to avoid </a:t>
            </a:r>
            <a:r>
              <a:rPr lang="en-IE" dirty="0" smtClean="0"/>
              <a:t>vacant houses</a:t>
            </a:r>
            <a:endParaRPr lang="en-IE" dirty="0" smtClean="0"/>
          </a:p>
          <a:p>
            <a:pPr>
              <a:buFont typeface="Arial" pitchFamily="34" charset="0"/>
              <a:buChar char="•"/>
            </a:pPr>
            <a:endParaRPr lang="en-IE" dirty="0" smtClean="0"/>
          </a:p>
          <a:p>
            <a:pPr>
              <a:buFont typeface="Arial" pitchFamily="34" charset="0"/>
              <a:buChar char="•"/>
            </a:pPr>
            <a:r>
              <a:rPr lang="en-IE" dirty="0" smtClean="0"/>
              <a:t>Interviewers used Census addresses and corresponding maps to locate households</a:t>
            </a:r>
          </a:p>
        </p:txBody>
      </p:sp>
      <p:sp>
        <p:nvSpPr>
          <p:cNvPr id="4" name="Slide Number Placeholder 3"/>
          <p:cNvSpPr>
            <a:spLocks noGrp="1"/>
          </p:cNvSpPr>
          <p:nvPr>
            <p:ph type="sldNum" sz="quarter" idx="10"/>
          </p:nvPr>
        </p:nvSpPr>
        <p:spPr/>
        <p:txBody>
          <a:bodyPr/>
          <a:lstStyle/>
          <a:p>
            <a:fld id="{A8885345-0A88-47C4-95D6-91B6564E52D6}" type="slidenum">
              <a:rPr lang="en-IE" smtClean="0"/>
              <a:pPr/>
              <a:t>7</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Approx.65</a:t>
            </a:r>
            <a:r>
              <a:rPr lang="en-IE" baseline="0" dirty="0" smtClean="0"/>
              <a:t> interviewers were trained for PIAAC</a:t>
            </a:r>
          </a:p>
          <a:p>
            <a:endParaRPr lang="en-IE" baseline="0" dirty="0" smtClean="0"/>
          </a:p>
          <a:p>
            <a:r>
              <a:rPr lang="en-IE" baseline="0" dirty="0" smtClean="0"/>
              <a:t>They followed a comprehensive training programme which combined elements of the usual CSO training programme with the OECD prescribed training programme for PIAAC. </a:t>
            </a:r>
          </a:p>
          <a:p>
            <a:endParaRPr lang="en-IE" baseline="0" dirty="0" smtClean="0"/>
          </a:p>
          <a:p>
            <a:r>
              <a:rPr lang="en-IE" baseline="0" dirty="0" smtClean="0"/>
              <a:t>The programme focussed on two main elements gaining co-operation and use of the instrument. </a:t>
            </a:r>
          </a:p>
          <a:p>
            <a:r>
              <a:rPr lang="en-IE" baseline="0" dirty="0" smtClean="0"/>
              <a:t>Interviewers received significant hands-on training in the operation of the laptop and the protocols for the interview situation, particularly around the skills assessment. </a:t>
            </a:r>
          </a:p>
          <a:p>
            <a:endParaRPr lang="en-IE" baseline="0" dirty="0" smtClean="0"/>
          </a:p>
          <a:p>
            <a:r>
              <a:rPr lang="en-IE" baseline="0" dirty="0" smtClean="0"/>
              <a:t>The importance of high quality data and the need for a sensitive approach were also emphasised.  </a:t>
            </a:r>
          </a:p>
        </p:txBody>
      </p:sp>
      <p:sp>
        <p:nvSpPr>
          <p:cNvPr id="4" name="Slide Number Placeholder 3"/>
          <p:cNvSpPr>
            <a:spLocks noGrp="1"/>
          </p:cNvSpPr>
          <p:nvPr>
            <p:ph type="sldNum" sz="quarter" idx="10"/>
          </p:nvPr>
        </p:nvSpPr>
        <p:spPr/>
        <p:txBody>
          <a:bodyPr/>
          <a:lstStyle/>
          <a:p>
            <a:fld id="{A8885345-0A88-47C4-95D6-91B6564E52D6}" type="slidenum">
              <a:rPr lang="en-IE" smtClean="0"/>
              <a:pPr/>
              <a:t>8</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baseline="0" dirty="0" smtClean="0"/>
              <a:t>Some features of the data collection or the interview process.</a:t>
            </a:r>
          </a:p>
          <a:p>
            <a:endParaRPr lang="en-IE" baseline="0" dirty="0" smtClean="0"/>
          </a:p>
          <a:p>
            <a:r>
              <a:rPr lang="en-IE" baseline="0" dirty="0" smtClean="0"/>
              <a:t>The critical issue in terms of data collection was the need to get the highest response rate possible. </a:t>
            </a:r>
          </a:p>
          <a:p>
            <a:endParaRPr lang="en-IE" baseline="0" dirty="0" smtClean="0"/>
          </a:p>
          <a:p>
            <a:r>
              <a:rPr lang="en-IE" baseline="0" dirty="0" smtClean="0"/>
              <a:t>Interviewers worked an area for two weeks initially, and were expected to get 8 households</a:t>
            </a:r>
          </a:p>
          <a:p>
            <a:endParaRPr lang="en-IE" baseline="0" dirty="0" smtClean="0"/>
          </a:p>
          <a:p>
            <a:endParaRPr lang="en-IE" baseline="0" dirty="0" smtClean="0"/>
          </a:p>
          <a:p>
            <a:r>
              <a:rPr lang="en-IE" baseline="0" dirty="0" smtClean="0"/>
              <a:t>Quality control </a:t>
            </a:r>
          </a:p>
          <a:p>
            <a:r>
              <a:rPr lang="en-IE" baseline="0" dirty="0" smtClean="0"/>
              <a:t>As important as the overall production numbers were, we also </a:t>
            </a:r>
            <a:r>
              <a:rPr lang="en-IE" baseline="0" dirty="0" smtClean="0"/>
              <a:t>placed </a:t>
            </a:r>
            <a:r>
              <a:rPr lang="en-IE" baseline="0" dirty="0" smtClean="0"/>
              <a:t>a huge emphasis on the quality of the work. </a:t>
            </a:r>
          </a:p>
          <a:p>
            <a:r>
              <a:rPr lang="en-IE" baseline="0" dirty="0" smtClean="0"/>
              <a:t>10% of all interviews received some form of verification check. </a:t>
            </a:r>
          </a:p>
          <a:p>
            <a:r>
              <a:rPr lang="en-IE" baseline="0" dirty="0" smtClean="0"/>
              <a:t>- Taped </a:t>
            </a:r>
            <a:r>
              <a:rPr lang="en-IE" baseline="0" dirty="0" smtClean="0"/>
              <a:t>interviews.</a:t>
            </a:r>
            <a:endParaRPr lang="en-IE" baseline="0" dirty="0" smtClean="0"/>
          </a:p>
          <a:p>
            <a:endParaRPr lang="en-IE" baseline="0" dirty="0" smtClean="0"/>
          </a:p>
        </p:txBody>
      </p:sp>
      <p:sp>
        <p:nvSpPr>
          <p:cNvPr id="4" name="Slide Number Placeholder 3"/>
          <p:cNvSpPr>
            <a:spLocks noGrp="1"/>
          </p:cNvSpPr>
          <p:nvPr>
            <p:ph type="sldNum" sz="quarter" idx="10"/>
          </p:nvPr>
        </p:nvSpPr>
        <p:spPr/>
        <p:txBody>
          <a:bodyPr/>
          <a:lstStyle/>
          <a:p>
            <a:fld id="{A8885345-0A88-47C4-95D6-91B6564E52D6}" type="slidenum">
              <a:rPr lang="en-IE" smtClean="0"/>
              <a:pPr/>
              <a:t>9</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C9622D07-C985-44BE-B1A8-96628441EAB8}" type="datetimeFigureOut">
              <a:rPr lang="en-IE" smtClean="0"/>
              <a:pPr/>
              <a:t>01/11/2012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9471688-D8DB-49F5-8524-F72C45830F3C}"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9622D07-C985-44BE-B1A8-96628441EAB8}" type="datetimeFigureOut">
              <a:rPr lang="en-IE" smtClean="0"/>
              <a:pPr/>
              <a:t>01/11/2012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9471688-D8DB-49F5-8524-F72C45830F3C}"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9622D07-C985-44BE-B1A8-96628441EAB8}" type="datetimeFigureOut">
              <a:rPr lang="en-IE" smtClean="0"/>
              <a:pPr/>
              <a:t>01/11/2012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9471688-D8DB-49F5-8524-F72C45830F3C}"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C9622D07-C985-44BE-B1A8-96628441EAB8}" type="datetimeFigureOut">
              <a:rPr lang="en-IE" smtClean="0"/>
              <a:pPr/>
              <a:t>01/11/2012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9471688-D8DB-49F5-8524-F72C45830F3C}"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622D07-C985-44BE-B1A8-96628441EAB8}" type="datetimeFigureOut">
              <a:rPr lang="en-IE" smtClean="0"/>
              <a:pPr/>
              <a:t>01/11/2012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9471688-D8DB-49F5-8524-F72C45830F3C}"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9471688-D8DB-49F5-8524-F72C45830F3C}" type="slidenum">
              <a:rPr lang="en-IE" smtClean="0"/>
              <a:pPr/>
              <a:t>‹#›</a:t>
            </a:fld>
            <a:endParaRPr lang="en-IE" dirty="0"/>
          </a:p>
        </p:txBody>
      </p:sp>
      <p:pic>
        <p:nvPicPr>
          <p:cNvPr id="8" name="Picture 7" descr="new CSO Logo L.jpg"/>
          <p:cNvPicPr>
            <a:picLocks noChangeAspect="1"/>
          </p:cNvPicPr>
          <p:nvPr userDrawn="1"/>
        </p:nvPicPr>
        <p:blipFill>
          <a:blip r:embed="rId2" cstate="print"/>
          <a:stretch>
            <a:fillRect/>
          </a:stretch>
        </p:blipFill>
        <p:spPr>
          <a:xfrm>
            <a:off x="323528" y="188640"/>
            <a:ext cx="467122" cy="62786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C9622D07-C985-44BE-B1A8-96628441EAB8}" type="datetimeFigureOut">
              <a:rPr lang="en-IE" smtClean="0"/>
              <a:pPr/>
              <a:t>01/11/2012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9471688-D8DB-49F5-8524-F72C45830F3C}"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C9622D07-C985-44BE-B1A8-96628441EAB8}" type="datetimeFigureOut">
              <a:rPr lang="en-IE" smtClean="0"/>
              <a:pPr/>
              <a:t>01/11/2012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9471688-D8DB-49F5-8524-F72C45830F3C}"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22D07-C985-44BE-B1A8-96628441EAB8}" type="datetimeFigureOut">
              <a:rPr lang="en-IE" smtClean="0"/>
              <a:pPr/>
              <a:t>01/11/2012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9471688-D8DB-49F5-8524-F72C45830F3C}"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22D07-C985-44BE-B1A8-96628441EAB8}" type="datetimeFigureOut">
              <a:rPr lang="en-IE" smtClean="0"/>
              <a:pPr/>
              <a:t>01/11/2012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9471688-D8DB-49F5-8524-F72C45830F3C}"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22D07-C985-44BE-B1A8-96628441EAB8}" type="datetimeFigureOut">
              <a:rPr lang="en-IE" smtClean="0"/>
              <a:pPr/>
              <a:t>01/11/2012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9471688-D8DB-49F5-8524-F72C45830F3C}"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22D07-C985-44BE-B1A8-96628441EAB8}" type="datetimeFigureOut">
              <a:rPr lang="en-IE" smtClean="0"/>
              <a:pPr/>
              <a:t>01/11/2012</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71688-D8DB-49F5-8524-F72C45830F3C}" type="slidenum">
              <a:rPr lang="en-IE" smtClean="0"/>
              <a:pPr/>
              <a:t>‹#›</a:t>
            </a:fld>
            <a:endParaRPr lang="en-I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www.piaac.ie/"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Data" Target="../diagrams/data3.xml"/><Relationship Id="rId7" Type="http://schemas.openxmlformats.org/officeDocument/2006/relationships/diagramData" Target="../diagrams/data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diagramColors" Target="../diagrams/colors4.xml"/><Relationship Id="rId4" Type="http://schemas.openxmlformats.org/officeDocument/2006/relationships/diagramLayout" Target="../diagrams/layout3.xml"/><Relationship Id="rId9"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276872"/>
            <a:ext cx="7437512" cy="1584176"/>
          </a:xfrm>
        </p:spPr>
        <p:txBody>
          <a:bodyPr>
            <a:normAutofit/>
          </a:bodyPr>
          <a:lstStyle/>
          <a:p>
            <a:r>
              <a:rPr lang="en-IE" dirty="0" smtClean="0"/>
              <a:t>PIAAC: Delivering the Survey in Ireland</a:t>
            </a:r>
            <a:endParaRPr lang="en-IE" dirty="0"/>
          </a:p>
        </p:txBody>
      </p:sp>
      <p:pic>
        <p:nvPicPr>
          <p:cNvPr id="5" name="Content Placeholder 4" descr="new CSO Logo with text S.jpg"/>
          <p:cNvPicPr>
            <a:picLocks noGrp="1" noChangeAspect="1"/>
          </p:cNvPicPr>
          <p:nvPr>
            <p:ph sz="half" idx="2"/>
          </p:nvPr>
        </p:nvPicPr>
        <p:blipFill>
          <a:blip r:embed="rId3"/>
          <a:stretch>
            <a:fillRect/>
          </a:stretch>
        </p:blipFill>
        <p:spPr>
          <a:xfrm>
            <a:off x="0" y="0"/>
            <a:ext cx="3872458" cy="1656184"/>
          </a:xfrm>
        </p:spPr>
      </p:pic>
      <p:pic>
        <p:nvPicPr>
          <p:cNvPr id="6" name="Picture 5" descr="PIAAC_8497_green.jpg"/>
          <p:cNvPicPr>
            <a:picLocks noChangeAspect="1"/>
          </p:cNvPicPr>
          <p:nvPr/>
        </p:nvPicPr>
        <p:blipFill>
          <a:blip r:embed="rId4" cstate="print"/>
          <a:stretch>
            <a:fillRect/>
          </a:stretch>
        </p:blipFill>
        <p:spPr>
          <a:xfrm>
            <a:off x="7092280" y="332656"/>
            <a:ext cx="1251238" cy="1355864"/>
          </a:xfrm>
          <a:prstGeom prst="rect">
            <a:avLst/>
          </a:prstGeom>
        </p:spPr>
      </p:pic>
      <p:sp>
        <p:nvSpPr>
          <p:cNvPr id="7" name="TextBox 6"/>
          <p:cNvSpPr txBox="1"/>
          <p:nvPr/>
        </p:nvSpPr>
        <p:spPr>
          <a:xfrm>
            <a:off x="1187624" y="4077072"/>
            <a:ext cx="6768752" cy="707886"/>
          </a:xfrm>
          <a:prstGeom prst="rect">
            <a:avLst/>
          </a:prstGeom>
          <a:noFill/>
        </p:spPr>
        <p:txBody>
          <a:bodyPr wrap="square" rtlCol="0">
            <a:spAutoFit/>
          </a:bodyPr>
          <a:lstStyle/>
          <a:p>
            <a:r>
              <a:rPr lang="en-IE" sz="2000" dirty="0" smtClean="0">
                <a:latin typeface="Arial" pitchFamily="34" charset="0"/>
                <a:cs typeface="Arial" pitchFamily="34" charset="0"/>
              </a:rPr>
              <a:t>Kevin McCormack</a:t>
            </a:r>
            <a:br>
              <a:rPr lang="en-IE" sz="2000" dirty="0" smtClean="0">
                <a:latin typeface="Arial" pitchFamily="34" charset="0"/>
                <a:cs typeface="Arial" pitchFamily="34" charset="0"/>
              </a:rPr>
            </a:br>
            <a:r>
              <a:rPr lang="en-IE" sz="2000" dirty="0" smtClean="0">
                <a:latin typeface="Arial" pitchFamily="34" charset="0"/>
                <a:cs typeface="Arial" pitchFamily="34" charset="0"/>
              </a:rPr>
              <a:t>Senior Statistician - Social Analysis</a:t>
            </a:r>
            <a:endParaRPr lang="en-IE" sz="2000" dirty="0">
              <a:latin typeface="Arial" pitchFamily="34" charset="0"/>
              <a:cs typeface="Arial" pitchFamily="34" charset="0"/>
            </a:endParaRPr>
          </a:p>
        </p:txBody>
      </p:sp>
      <p:sp>
        <p:nvSpPr>
          <p:cNvPr id="8" name="Content Placeholder 4"/>
          <p:cNvSpPr txBox="1">
            <a:spLocks noGrp="1"/>
          </p:cNvSpPr>
          <p:nvPr>
            <p:ph sz="half" idx="2"/>
          </p:nvPr>
        </p:nvSpPr>
        <p:spPr>
          <a:xfrm>
            <a:off x="5580112" y="5013176"/>
            <a:ext cx="3174504" cy="1150953"/>
          </a:xfrm>
          <a:prstGeom prst="roundRect">
            <a:avLst/>
          </a:prstGeom>
          <a:gradFill>
            <a:gsLst>
              <a:gs pos="0">
                <a:srgbClr val="5E9EFF"/>
              </a:gs>
              <a:gs pos="39999">
                <a:srgbClr val="85C2FF"/>
              </a:gs>
              <a:gs pos="70000">
                <a:srgbClr val="C4D6EB"/>
              </a:gs>
              <a:gs pos="100000">
                <a:srgbClr val="FFEBFA"/>
              </a:gs>
            </a:gsLst>
            <a:lin ang="5400000" scaled="0"/>
          </a:gradFill>
          <a:effectLst>
            <a:outerShdw blurRad="50800" dist="38100" dir="8100000" algn="tr" rotWithShape="0">
              <a:prstClr val="black">
                <a:alpha val="40000"/>
              </a:prstClr>
            </a:outerShdw>
          </a:effectLst>
        </p:spPr>
        <p:txBody>
          <a:bodyPr wrap="square" rtlCol="0">
            <a:spAutoFit/>
          </a:bodyPr>
          <a:lstStyle/>
          <a:p>
            <a:pPr algn="ctr">
              <a:buNone/>
            </a:pPr>
            <a:r>
              <a:rPr lang="en-IE" dirty="0" smtClean="0">
                <a:latin typeface="Franklin Gothic Medium Cond" pitchFamily="34" charset="0"/>
                <a:hlinkClick r:id="rId5"/>
              </a:rPr>
              <a:t>www.PIAAC.ie</a:t>
            </a:r>
            <a:endParaRPr lang="en-IE" dirty="0" smtClean="0">
              <a:latin typeface="Franklin Gothic Medium Cond" pitchFamily="34" charset="0"/>
            </a:endParaRPr>
          </a:p>
          <a:p>
            <a:pPr algn="ctr">
              <a:buNone/>
            </a:pPr>
            <a:r>
              <a:rPr lang="en-IE" dirty="0" smtClean="0">
                <a:latin typeface="Franklin Gothic Medium Cond" pitchFamily="34" charset="0"/>
              </a:rPr>
              <a:t>PIAAC@cso.ie</a:t>
            </a:r>
            <a:endParaRPr lang="en-IE" dirty="0">
              <a:latin typeface="Franklin Gothic Medium Cond"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9552" y="1600200"/>
            <a:ext cx="8147248" cy="4525963"/>
          </a:xfrm>
          <a:noFill/>
          <a:ln w="50800" cmpd="sng">
            <a:noFill/>
          </a:ln>
        </p:spPr>
        <p:txBody>
          <a:bodyPr vert="horz" lIns="91440" tIns="45720" rIns="91440" bIns="45720" rtlCol="0">
            <a:normAutofit/>
          </a:bodyPr>
          <a:lstStyle/>
          <a:p>
            <a:pPr>
              <a:buFont typeface="Arial" pitchFamily="34" charset="0"/>
              <a:buChar char="•"/>
            </a:pPr>
            <a:r>
              <a:rPr lang="en-IE" dirty="0" smtClean="0"/>
              <a:t>Main Study</a:t>
            </a:r>
          </a:p>
          <a:p>
            <a:pPr lvl="1">
              <a:buFont typeface="Arial" pitchFamily="34" charset="0"/>
              <a:buChar char="•"/>
            </a:pPr>
            <a:r>
              <a:rPr lang="en-IE" sz="2800" dirty="0" smtClean="0">
                <a:solidFill>
                  <a:schemeClr val="bg1">
                    <a:lumMod val="85000"/>
                  </a:schemeClr>
                </a:solidFill>
              </a:rPr>
              <a:t>Sampling</a:t>
            </a:r>
          </a:p>
          <a:p>
            <a:pPr lvl="1">
              <a:buFont typeface="Arial" pitchFamily="34" charset="0"/>
              <a:buChar char="•"/>
            </a:pPr>
            <a:r>
              <a:rPr lang="en-IE" sz="2800" dirty="0" smtClean="0">
                <a:solidFill>
                  <a:schemeClr val="bg1">
                    <a:lumMod val="85000"/>
                  </a:schemeClr>
                </a:solidFill>
              </a:rPr>
              <a:t>Interviewer training</a:t>
            </a:r>
          </a:p>
          <a:p>
            <a:pPr lvl="1">
              <a:buFont typeface="Arial" pitchFamily="34" charset="0"/>
              <a:buChar char="•"/>
            </a:pPr>
            <a:r>
              <a:rPr lang="en-IE" sz="2800" dirty="0" smtClean="0">
                <a:solidFill>
                  <a:schemeClr val="bg1">
                    <a:lumMod val="85000"/>
                  </a:schemeClr>
                </a:solidFill>
              </a:rPr>
              <a:t>Data collection</a:t>
            </a:r>
          </a:p>
          <a:p>
            <a:pPr lvl="1">
              <a:buFont typeface="Arial" pitchFamily="34" charset="0"/>
              <a:buChar char="•"/>
            </a:pPr>
            <a:r>
              <a:rPr lang="en-IE" sz="2800" dirty="0" smtClean="0"/>
              <a:t>Data processing</a:t>
            </a:r>
          </a:p>
          <a:p>
            <a:pPr lvl="1">
              <a:buFont typeface="Arial" pitchFamily="34" charset="0"/>
              <a:buChar char="•"/>
            </a:pPr>
            <a:endParaRPr lang="en-IE" sz="2800" dirty="0" smtClean="0"/>
          </a:p>
        </p:txBody>
      </p:sp>
      <p:sp>
        <p:nvSpPr>
          <p:cNvPr id="6" name="Title 5"/>
          <p:cNvSpPr>
            <a:spLocks noGrp="1"/>
          </p:cNvSpPr>
          <p:nvPr>
            <p:ph type="title"/>
          </p:nvPr>
        </p:nvSpPr>
        <p:spPr/>
        <p:txBody>
          <a:bodyPr/>
          <a:lstStyle/>
          <a:p>
            <a:r>
              <a:rPr lang="en-IE" dirty="0" smtClean="0"/>
              <a:t>Survey Process</a:t>
            </a:r>
            <a:endParaRPr lang="en-IE" dirty="0"/>
          </a:p>
        </p:txBody>
      </p:sp>
      <p:sp>
        <p:nvSpPr>
          <p:cNvPr id="9" name="TextBox 8"/>
          <p:cNvSpPr txBox="1"/>
          <p:nvPr/>
        </p:nvSpPr>
        <p:spPr>
          <a:xfrm>
            <a:off x="4499992" y="2492896"/>
            <a:ext cx="4176464" cy="3416320"/>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IE" dirty="0" smtClean="0"/>
              <a:t>Industry and occupation coding</a:t>
            </a:r>
          </a:p>
          <a:p>
            <a:r>
              <a:rPr lang="en-IE" dirty="0" smtClean="0"/>
              <a:t>	Manual </a:t>
            </a:r>
          </a:p>
          <a:p>
            <a:r>
              <a:rPr lang="en-IE" dirty="0" smtClean="0"/>
              <a:t>	Automatic</a:t>
            </a:r>
          </a:p>
          <a:p>
            <a:r>
              <a:rPr lang="en-IE" dirty="0" smtClean="0"/>
              <a:t>	Verification against LFS</a:t>
            </a:r>
          </a:p>
          <a:p>
            <a:endParaRPr lang="en-IE" dirty="0" smtClean="0"/>
          </a:p>
          <a:p>
            <a:r>
              <a:rPr lang="en-IE" dirty="0" smtClean="0"/>
              <a:t>Paper booklet scoring</a:t>
            </a:r>
          </a:p>
          <a:p>
            <a:r>
              <a:rPr lang="en-IE" dirty="0" smtClean="0"/>
              <a:t>	 Inter-coder reliability design</a:t>
            </a:r>
          </a:p>
          <a:p>
            <a:r>
              <a:rPr lang="en-IE" dirty="0" smtClean="0"/>
              <a:t>	Anchor booklets (international)</a:t>
            </a:r>
          </a:p>
          <a:p>
            <a:endParaRPr lang="en-IE" dirty="0" smtClean="0"/>
          </a:p>
          <a:p>
            <a:r>
              <a:rPr lang="en-IE" dirty="0" smtClean="0"/>
              <a:t>Data cleaning</a:t>
            </a:r>
          </a:p>
          <a:p>
            <a:r>
              <a:rPr lang="en-IE" dirty="0" smtClean="0"/>
              <a:t>	Screener </a:t>
            </a:r>
            <a:r>
              <a:rPr lang="en-IE" dirty="0" err="1" smtClean="0"/>
              <a:t>vs</a:t>
            </a:r>
            <a:r>
              <a:rPr lang="en-IE" dirty="0" smtClean="0"/>
              <a:t> PIAAC questionnaire </a:t>
            </a:r>
          </a:p>
          <a:p>
            <a:endParaRPr lang="en-IE" dirty="0"/>
          </a:p>
        </p:txBody>
      </p:sp>
      <p:pic>
        <p:nvPicPr>
          <p:cNvPr id="2050" name="Picture 2" descr="C:\Documents and Settings\kellyd\Local Settings\Temporary Internet Files\Content.IE5\COWONAQ9\MC900335943[1].wmf"/>
          <p:cNvPicPr>
            <a:picLocks noChangeAspect="1" noChangeArrowheads="1"/>
          </p:cNvPicPr>
          <p:nvPr/>
        </p:nvPicPr>
        <p:blipFill>
          <a:blip r:embed="rId3"/>
          <a:srcRect/>
          <a:stretch>
            <a:fillRect/>
          </a:stretch>
        </p:blipFill>
        <p:spPr bwMode="auto">
          <a:xfrm>
            <a:off x="6948264" y="404664"/>
            <a:ext cx="1174602" cy="2024168"/>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Survey Content</a:t>
            </a:r>
            <a:endParaRPr lang="en-IE" dirty="0"/>
          </a:p>
        </p:txBody>
      </p:sp>
      <p:sp>
        <p:nvSpPr>
          <p:cNvPr id="10" name="Content Placeholder 3"/>
          <p:cNvSpPr>
            <a:spLocks noGrp="1"/>
          </p:cNvSpPr>
          <p:nvPr>
            <p:ph sz="half" idx="2"/>
          </p:nvPr>
        </p:nvSpPr>
        <p:spPr>
          <a:xfrm>
            <a:off x="467544" y="1600200"/>
            <a:ext cx="8219256" cy="4525963"/>
          </a:xfrm>
          <a:noFill/>
          <a:ln w="50800" cmpd="sng">
            <a:noFill/>
          </a:ln>
        </p:spPr>
        <p:txBody>
          <a:bodyPr vert="horz" lIns="91440" tIns="45720" rIns="91440" bIns="45720" rtlCol="0">
            <a:normAutofit lnSpcReduction="10000"/>
          </a:bodyPr>
          <a:lstStyle/>
          <a:p>
            <a:r>
              <a:rPr lang="en-IE" dirty="0" smtClean="0"/>
              <a:t>Background Questionnaire</a:t>
            </a:r>
          </a:p>
          <a:p>
            <a:endParaRPr lang="en-IE" dirty="0" smtClean="0"/>
          </a:p>
          <a:p>
            <a:r>
              <a:rPr lang="en-IE" dirty="0" smtClean="0"/>
              <a:t>‘Core’</a:t>
            </a:r>
          </a:p>
          <a:p>
            <a:pPr lvl="1"/>
            <a:r>
              <a:rPr lang="en-IE" sz="2800" dirty="0" smtClean="0"/>
              <a:t>IT competency</a:t>
            </a:r>
          </a:p>
          <a:p>
            <a:pPr lvl="1"/>
            <a:r>
              <a:rPr lang="en-IE" sz="2800" dirty="0" smtClean="0"/>
              <a:t>Basic Skills assessment</a:t>
            </a:r>
          </a:p>
          <a:p>
            <a:endParaRPr lang="en-IE" dirty="0" smtClean="0"/>
          </a:p>
          <a:p>
            <a:r>
              <a:rPr lang="en-IE" dirty="0" smtClean="0"/>
              <a:t>Direct Assessment</a:t>
            </a:r>
          </a:p>
          <a:p>
            <a:pPr lvl="1"/>
            <a:r>
              <a:rPr lang="en-IE" sz="2800" dirty="0" smtClean="0"/>
              <a:t>Computer Based Assessment</a:t>
            </a:r>
          </a:p>
          <a:p>
            <a:pPr lvl="1"/>
            <a:r>
              <a:rPr lang="en-IE" sz="2800" dirty="0" smtClean="0"/>
              <a:t>Paper Based Assessment</a:t>
            </a:r>
          </a:p>
          <a:p>
            <a:endParaRPr lang="en-IE" dirty="0" smtClean="0"/>
          </a:p>
        </p:txBody>
      </p:sp>
      <p:pic>
        <p:nvPicPr>
          <p:cNvPr id="6" name="Picture 2" descr="C:\Documents and Settings\kellyd\Local Settings\Temporary Internet Files\Content.IE5\6OU1OWZT\MC900360516[1].wmf"/>
          <p:cNvPicPr>
            <a:picLocks noChangeAspect="1" noChangeArrowheads="1"/>
          </p:cNvPicPr>
          <p:nvPr/>
        </p:nvPicPr>
        <p:blipFill>
          <a:blip r:embed="rId3"/>
          <a:srcRect/>
          <a:stretch>
            <a:fillRect/>
          </a:stretch>
        </p:blipFill>
        <p:spPr bwMode="auto">
          <a:xfrm>
            <a:off x="7063571" y="1488241"/>
            <a:ext cx="1237186" cy="760884"/>
          </a:xfrm>
          <a:prstGeom prst="rect">
            <a:avLst/>
          </a:prstGeom>
          <a:noFill/>
        </p:spPr>
      </p:pic>
      <p:pic>
        <p:nvPicPr>
          <p:cNvPr id="1029" name="Picture 5" descr="C:\Documents and Settings\kellyd\Local Settings\Temporary Internet Files\Content.IE5\GBVSJ0F6\MC900215688[1].wmf"/>
          <p:cNvPicPr>
            <a:picLocks noChangeAspect="1" noChangeArrowheads="1"/>
          </p:cNvPicPr>
          <p:nvPr/>
        </p:nvPicPr>
        <p:blipFill>
          <a:blip r:embed="rId4"/>
          <a:srcRect/>
          <a:stretch>
            <a:fillRect/>
          </a:stretch>
        </p:blipFill>
        <p:spPr bwMode="auto">
          <a:xfrm>
            <a:off x="7164288" y="2780928"/>
            <a:ext cx="904178" cy="1384378"/>
          </a:xfrm>
          <a:prstGeom prst="rect">
            <a:avLst/>
          </a:prstGeom>
          <a:noFill/>
        </p:spPr>
      </p:pic>
      <p:pic>
        <p:nvPicPr>
          <p:cNvPr id="1030" name="Picture 6" descr="C:\Documents and Settings\kellyd\Local Settings\Temporary Internet Files\Content.IE5\22OLDKQ5\MP900433085[1].jpg"/>
          <p:cNvPicPr>
            <a:picLocks noChangeAspect="1" noChangeArrowheads="1"/>
          </p:cNvPicPr>
          <p:nvPr/>
        </p:nvPicPr>
        <p:blipFill>
          <a:blip r:embed="rId5" cstate="print"/>
          <a:srcRect/>
          <a:stretch>
            <a:fillRect/>
          </a:stretch>
        </p:blipFill>
        <p:spPr bwMode="auto">
          <a:xfrm>
            <a:off x="6372200" y="4725144"/>
            <a:ext cx="896144" cy="896144"/>
          </a:xfrm>
          <a:prstGeom prst="rect">
            <a:avLst/>
          </a:prstGeom>
          <a:noFill/>
        </p:spPr>
      </p:pic>
      <p:pic>
        <p:nvPicPr>
          <p:cNvPr id="1031" name="Picture 7" descr="C:\Documents and Settings\kellyd\Local Settings\Temporary Internet Files\Content.IE5\22OLDKQ5\MP900444004[1].jpg"/>
          <p:cNvPicPr>
            <a:picLocks noChangeAspect="1" noChangeArrowheads="1"/>
          </p:cNvPicPr>
          <p:nvPr/>
        </p:nvPicPr>
        <p:blipFill>
          <a:blip r:embed="rId6" cstate="print"/>
          <a:srcRect/>
          <a:stretch>
            <a:fillRect/>
          </a:stretch>
        </p:blipFill>
        <p:spPr bwMode="auto">
          <a:xfrm>
            <a:off x="7524328" y="4797152"/>
            <a:ext cx="1152128" cy="766728"/>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Background Questionnaire</a:t>
            </a:r>
            <a:endParaRPr lang="en-IE" dirty="0"/>
          </a:p>
        </p:txBody>
      </p:sp>
      <p:graphicFrame>
        <p:nvGraphicFramePr>
          <p:cNvPr id="7" name="Content Placeholder 10"/>
          <p:cNvGraphicFramePr>
            <a:graphicFrameLocks/>
          </p:cNvGraphicFramePr>
          <p:nvPr/>
        </p:nvGraphicFramePr>
        <p:xfrm>
          <a:off x="971600" y="1628800"/>
          <a:ext cx="7285856" cy="3882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graphicEl>
                                              <a:dgm id="{5A69CCD8-C55B-4A30-B500-F37B05B5A970}"/>
                                            </p:graphicEl>
                                          </p:spTgt>
                                        </p:tgtEl>
                                        <p:attrNameLst>
                                          <p:attrName>style.visibility</p:attrName>
                                        </p:attrNameLst>
                                      </p:cBhvr>
                                      <p:to>
                                        <p:strVal val="visible"/>
                                      </p:to>
                                    </p:set>
                                    <p:anim calcmode="lin" valueType="num">
                                      <p:cBhvr>
                                        <p:cTn id="7" dur="500" fill="hold"/>
                                        <p:tgtEl>
                                          <p:spTgt spid="7">
                                            <p:graphicEl>
                                              <a:dgm id="{5A69CCD8-C55B-4A30-B500-F37B05B5A970}"/>
                                            </p:graphicEl>
                                          </p:spTgt>
                                        </p:tgtEl>
                                        <p:attrNameLst>
                                          <p:attrName>ppt_w</p:attrName>
                                        </p:attrNameLst>
                                      </p:cBhvr>
                                      <p:tavLst>
                                        <p:tav tm="0">
                                          <p:val>
                                            <p:strVal val="#ppt_w*0.70"/>
                                          </p:val>
                                        </p:tav>
                                        <p:tav tm="100000">
                                          <p:val>
                                            <p:strVal val="#ppt_w"/>
                                          </p:val>
                                        </p:tav>
                                      </p:tavLst>
                                    </p:anim>
                                    <p:anim calcmode="lin" valueType="num">
                                      <p:cBhvr>
                                        <p:cTn id="8" dur="500" fill="hold"/>
                                        <p:tgtEl>
                                          <p:spTgt spid="7">
                                            <p:graphicEl>
                                              <a:dgm id="{5A69CCD8-C55B-4A30-B500-F37B05B5A970}"/>
                                            </p:graphicEl>
                                          </p:spTgt>
                                        </p:tgtEl>
                                        <p:attrNameLst>
                                          <p:attrName>ppt_h</p:attrName>
                                        </p:attrNameLst>
                                      </p:cBhvr>
                                      <p:tavLst>
                                        <p:tav tm="0">
                                          <p:val>
                                            <p:strVal val="#ppt_h"/>
                                          </p:val>
                                        </p:tav>
                                        <p:tav tm="100000">
                                          <p:val>
                                            <p:strVal val="#ppt_h"/>
                                          </p:val>
                                        </p:tav>
                                      </p:tavLst>
                                    </p:anim>
                                    <p:animEffect transition="in" filter="fade">
                                      <p:cBhvr>
                                        <p:cTn id="9" dur="500"/>
                                        <p:tgtEl>
                                          <p:spTgt spid="7">
                                            <p:graphicEl>
                                              <a:dgm id="{5A69CCD8-C55B-4A30-B500-F37B05B5A970}"/>
                                            </p:graphic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graphicEl>
                                              <a:dgm id="{6FA7B4A9-C89B-42AD-866B-15856436F21A}"/>
                                            </p:graphicEl>
                                          </p:spTgt>
                                        </p:tgtEl>
                                        <p:attrNameLst>
                                          <p:attrName>style.visibility</p:attrName>
                                        </p:attrNameLst>
                                      </p:cBhvr>
                                      <p:to>
                                        <p:strVal val="visible"/>
                                      </p:to>
                                    </p:set>
                                    <p:anim calcmode="lin" valueType="num">
                                      <p:cBhvr>
                                        <p:cTn id="12" dur="500" fill="hold"/>
                                        <p:tgtEl>
                                          <p:spTgt spid="7">
                                            <p:graphicEl>
                                              <a:dgm id="{6FA7B4A9-C89B-42AD-866B-15856436F21A}"/>
                                            </p:graphicEl>
                                          </p:spTgt>
                                        </p:tgtEl>
                                        <p:attrNameLst>
                                          <p:attrName>ppt_w</p:attrName>
                                        </p:attrNameLst>
                                      </p:cBhvr>
                                      <p:tavLst>
                                        <p:tav tm="0">
                                          <p:val>
                                            <p:strVal val="#ppt_w*0.70"/>
                                          </p:val>
                                        </p:tav>
                                        <p:tav tm="100000">
                                          <p:val>
                                            <p:strVal val="#ppt_w"/>
                                          </p:val>
                                        </p:tav>
                                      </p:tavLst>
                                    </p:anim>
                                    <p:anim calcmode="lin" valueType="num">
                                      <p:cBhvr>
                                        <p:cTn id="13" dur="500" fill="hold"/>
                                        <p:tgtEl>
                                          <p:spTgt spid="7">
                                            <p:graphicEl>
                                              <a:dgm id="{6FA7B4A9-C89B-42AD-866B-15856436F21A}"/>
                                            </p:graphicEl>
                                          </p:spTgt>
                                        </p:tgtEl>
                                        <p:attrNameLst>
                                          <p:attrName>ppt_h</p:attrName>
                                        </p:attrNameLst>
                                      </p:cBhvr>
                                      <p:tavLst>
                                        <p:tav tm="0">
                                          <p:val>
                                            <p:strVal val="#ppt_h"/>
                                          </p:val>
                                        </p:tav>
                                        <p:tav tm="100000">
                                          <p:val>
                                            <p:strVal val="#ppt_h"/>
                                          </p:val>
                                        </p:tav>
                                      </p:tavLst>
                                    </p:anim>
                                    <p:animEffect transition="in" filter="fade">
                                      <p:cBhvr>
                                        <p:cTn id="14" dur="500"/>
                                        <p:tgtEl>
                                          <p:spTgt spid="7">
                                            <p:graphicEl>
                                              <a:dgm id="{6FA7B4A9-C89B-42AD-866B-15856436F21A}"/>
                                            </p:graphic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graphicEl>
                                              <a:dgm id="{79F99D60-5D29-4174-B63E-443AFF85E96F}"/>
                                            </p:graphicEl>
                                          </p:spTgt>
                                        </p:tgtEl>
                                        <p:attrNameLst>
                                          <p:attrName>style.visibility</p:attrName>
                                        </p:attrNameLst>
                                      </p:cBhvr>
                                      <p:to>
                                        <p:strVal val="visible"/>
                                      </p:to>
                                    </p:set>
                                    <p:anim calcmode="lin" valueType="num">
                                      <p:cBhvr>
                                        <p:cTn id="17" dur="500" fill="hold"/>
                                        <p:tgtEl>
                                          <p:spTgt spid="7">
                                            <p:graphicEl>
                                              <a:dgm id="{79F99D60-5D29-4174-B63E-443AFF85E96F}"/>
                                            </p:graphicEl>
                                          </p:spTgt>
                                        </p:tgtEl>
                                        <p:attrNameLst>
                                          <p:attrName>ppt_w</p:attrName>
                                        </p:attrNameLst>
                                      </p:cBhvr>
                                      <p:tavLst>
                                        <p:tav tm="0">
                                          <p:val>
                                            <p:strVal val="#ppt_w*0.70"/>
                                          </p:val>
                                        </p:tav>
                                        <p:tav tm="100000">
                                          <p:val>
                                            <p:strVal val="#ppt_w"/>
                                          </p:val>
                                        </p:tav>
                                      </p:tavLst>
                                    </p:anim>
                                    <p:anim calcmode="lin" valueType="num">
                                      <p:cBhvr>
                                        <p:cTn id="18" dur="500" fill="hold"/>
                                        <p:tgtEl>
                                          <p:spTgt spid="7">
                                            <p:graphicEl>
                                              <a:dgm id="{79F99D60-5D29-4174-B63E-443AFF85E96F}"/>
                                            </p:graphicEl>
                                          </p:spTgt>
                                        </p:tgtEl>
                                        <p:attrNameLst>
                                          <p:attrName>ppt_h</p:attrName>
                                        </p:attrNameLst>
                                      </p:cBhvr>
                                      <p:tavLst>
                                        <p:tav tm="0">
                                          <p:val>
                                            <p:strVal val="#ppt_h"/>
                                          </p:val>
                                        </p:tav>
                                        <p:tav tm="100000">
                                          <p:val>
                                            <p:strVal val="#ppt_h"/>
                                          </p:val>
                                        </p:tav>
                                      </p:tavLst>
                                    </p:anim>
                                    <p:animEffect transition="in" filter="fade">
                                      <p:cBhvr>
                                        <p:cTn id="19" dur="500"/>
                                        <p:tgtEl>
                                          <p:spTgt spid="7">
                                            <p:graphicEl>
                                              <a:dgm id="{79F99D60-5D29-4174-B63E-443AFF85E96F}"/>
                                            </p:graphic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graphicEl>
                                              <a:dgm id="{EAB8AD64-0A84-4827-9C57-2A81CD458B55}"/>
                                            </p:graphicEl>
                                          </p:spTgt>
                                        </p:tgtEl>
                                        <p:attrNameLst>
                                          <p:attrName>style.visibility</p:attrName>
                                        </p:attrNameLst>
                                      </p:cBhvr>
                                      <p:to>
                                        <p:strVal val="visible"/>
                                      </p:to>
                                    </p:set>
                                    <p:anim calcmode="lin" valueType="num">
                                      <p:cBhvr>
                                        <p:cTn id="22" dur="500" fill="hold"/>
                                        <p:tgtEl>
                                          <p:spTgt spid="7">
                                            <p:graphicEl>
                                              <a:dgm id="{EAB8AD64-0A84-4827-9C57-2A81CD458B55}"/>
                                            </p:graphicEl>
                                          </p:spTgt>
                                        </p:tgtEl>
                                        <p:attrNameLst>
                                          <p:attrName>ppt_w</p:attrName>
                                        </p:attrNameLst>
                                      </p:cBhvr>
                                      <p:tavLst>
                                        <p:tav tm="0">
                                          <p:val>
                                            <p:strVal val="#ppt_w*0.70"/>
                                          </p:val>
                                        </p:tav>
                                        <p:tav tm="100000">
                                          <p:val>
                                            <p:strVal val="#ppt_w"/>
                                          </p:val>
                                        </p:tav>
                                      </p:tavLst>
                                    </p:anim>
                                    <p:anim calcmode="lin" valueType="num">
                                      <p:cBhvr>
                                        <p:cTn id="23" dur="500" fill="hold"/>
                                        <p:tgtEl>
                                          <p:spTgt spid="7">
                                            <p:graphicEl>
                                              <a:dgm id="{EAB8AD64-0A84-4827-9C57-2A81CD458B55}"/>
                                            </p:graphicEl>
                                          </p:spTgt>
                                        </p:tgtEl>
                                        <p:attrNameLst>
                                          <p:attrName>ppt_h</p:attrName>
                                        </p:attrNameLst>
                                      </p:cBhvr>
                                      <p:tavLst>
                                        <p:tav tm="0">
                                          <p:val>
                                            <p:strVal val="#ppt_h"/>
                                          </p:val>
                                        </p:tav>
                                        <p:tav tm="100000">
                                          <p:val>
                                            <p:strVal val="#ppt_h"/>
                                          </p:val>
                                        </p:tav>
                                      </p:tavLst>
                                    </p:anim>
                                    <p:animEffect transition="in" filter="fade">
                                      <p:cBhvr>
                                        <p:cTn id="24" dur="500"/>
                                        <p:tgtEl>
                                          <p:spTgt spid="7">
                                            <p:graphicEl>
                                              <a:dgm id="{EAB8AD64-0A84-4827-9C57-2A81CD458B55}"/>
                                            </p:graphic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7">
                                            <p:graphicEl>
                                              <a:dgm id="{A3559E7A-B321-46DF-BE21-06805C1D5760}"/>
                                            </p:graphicEl>
                                          </p:spTgt>
                                        </p:tgtEl>
                                        <p:attrNameLst>
                                          <p:attrName>style.visibility</p:attrName>
                                        </p:attrNameLst>
                                      </p:cBhvr>
                                      <p:to>
                                        <p:strVal val="visible"/>
                                      </p:to>
                                    </p:set>
                                    <p:anim calcmode="lin" valueType="num">
                                      <p:cBhvr>
                                        <p:cTn id="27" dur="500" fill="hold"/>
                                        <p:tgtEl>
                                          <p:spTgt spid="7">
                                            <p:graphicEl>
                                              <a:dgm id="{A3559E7A-B321-46DF-BE21-06805C1D5760}"/>
                                            </p:graphicEl>
                                          </p:spTgt>
                                        </p:tgtEl>
                                        <p:attrNameLst>
                                          <p:attrName>ppt_w</p:attrName>
                                        </p:attrNameLst>
                                      </p:cBhvr>
                                      <p:tavLst>
                                        <p:tav tm="0">
                                          <p:val>
                                            <p:strVal val="#ppt_w*0.70"/>
                                          </p:val>
                                        </p:tav>
                                        <p:tav tm="100000">
                                          <p:val>
                                            <p:strVal val="#ppt_w"/>
                                          </p:val>
                                        </p:tav>
                                      </p:tavLst>
                                    </p:anim>
                                    <p:anim calcmode="lin" valueType="num">
                                      <p:cBhvr>
                                        <p:cTn id="28" dur="500" fill="hold"/>
                                        <p:tgtEl>
                                          <p:spTgt spid="7">
                                            <p:graphicEl>
                                              <a:dgm id="{A3559E7A-B321-46DF-BE21-06805C1D5760}"/>
                                            </p:graphicEl>
                                          </p:spTgt>
                                        </p:tgtEl>
                                        <p:attrNameLst>
                                          <p:attrName>ppt_h</p:attrName>
                                        </p:attrNameLst>
                                      </p:cBhvr>
                                      <p:tavLst>
                                        <p:tav tm="0">
                                          <p:val>
                                            <p:strVal val="#ppt_h"/>
                                          </p:val>
                                        </p:tav>
                                        <p:tav tm="100000">
                                          <p:val>
                                            <p:strVal val="#ppt_h"/>
                                          </p:val>
                                        </p:tav>
                                      </p:tavLst>
                                    </p:anim>
                                    <p:animEffect transition="in" filter="fade">
                                      <p:cBhvr>
                                        <p:cTn id="29" dur="500"/>
                                        <p:tgtEl>
                                          <p:spTgt spid="7">
                                            <p:graphicEl>
                                              <a:dgm id="{A3559E7A-B321-46DF-BE21-06805C1D5760}"/>
                                            </p:graphicEl>
                                          </p:spTgt>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7">
                                            <p:graphicEl>
                                              <a:dgm id="{D5334716-345E-44A2-AA0A-BEAD93612A34}"/>
                                            </p:graphicEl>
                                          </p:spTgt>
                                        </p:tgtEl>
                                        <p:attrNameLst>
                                          <p:attrName>style.visibility</p:attrName>
                                        </p:attrNameLst>
                                      </p:cBhvr>
                                      <p:to>
                                        <p:strVal val="visible"/>
                                      </p:to>
                                    </p:set>
                                    <p:anim calcmode="lin" valueType="num">
                                      <p:cBhvr>
                                        <p:cTn id="32" dur="500" fill="hold"/>
                                        <p:tgtEl>
                                          <p:spTgt spid="7">
                                            <p:graphicEl>
                                              <a:dgm id="{D5334716-345E-44A2-AA0A-BEAD93612A34}"/>
                                            </p:graphicEl>
                                          </p:spTgt>
                                        </p:tgtEl>
                                        <p:attrNameLst>
                                          <p:attrName>ppt_w</p:attrName>
                                        </p:attrNameLst>
                                      </p:cBhvr>
                                      <p:tavLst>
                                        <p:tav tm="0">
                                          <p:val>
                                            <p:strVal val="#ppt_w*0.70"/>
                                          </p:val>
                                        </p:tav>
                                        <p:tav tm="100000">
                                          <p:val>
                                            <p:strVal val="#ppt_w"/>
                                          </p:val>
                                        </p:tav>
                                      </p:tavLst>
                                    </p:anim>
                                    <p:anim calcmode="lin" valueType="num">
                                      <p:cBhvr>
                                        <p:cTn id="33" dur="500" fill="hold"/>
                                        <p:tgtEl>
                                          <p:spTgt spid="7">
                                            <p:graphicEl>
                                              <a:dgm id="{D5334716-345E-44A2-AA0A-BEAD93612A34}"/>
                                            </p:graphicEl>
                                          </p:spTgt>
                                        </p:tgtEl>
                                        <p:attrNameLst>
                                          <p:attrName>ppt_h</p:attrName>
                                        </p:attrNameLst>
                                      </p:cBhvr>
                                      <p:tavLst>
                                        <p:tav tm="0">
                                          <p:val>
                                            <p:strVal val="#ppt_h"/>
                                          </p:val>
                                        </p:tav>
                                        <p:tav tm="100000">
                                          <p:val>
                                            <p:strVal val="#ppt_h"/>
                                          </p:val>
                                        </p:tav>
                                      </p:tavLst>
                                    </p:anim>
                                    <p:animEffect transition="in" filter="fade">
                                      <p:cBhvr>
                                        <p:cTn id="34" dur="500"/>
                                        <p:tgtEl>
                                          <p:spTgt spid="7">
                                            <p:graphicEl>
                                              <a:dgm id="{D5334716-345E-44A2-AA0A-BEAD93612A34}"/>
                                            </p:graphicEl>
                                          </p:spTgt>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7">
                                            <p:graphicEl>
                                              <a:dgm id="{57C32177-3D92-45C3-9C63-DF88AB7F2A1F}"/>
                                            </p:graphicEl>
                                          </p:spTgt>
                                        </p:tgtEl>
                                        <p:attrNameLst>
                                          <p:attrName>style.visibility</p:attrName>
                                        </p:attrNameLst>
                                      </p:cBhvr>
                                      <p:to>
                                        <p:strVal val="visible"/>
                                      </p:to>
                                    </p:set>
                                    <p:anim calcmode="lin" valueType="num">
                                      <p:cBhvr>
                                        <p:cTn id="37" dur="500" fill="hold"/>
                                        <p:tgtEl>
                                          <p:spTgt spid="7">
                                            <p:graphicEl>
                                              <a:dgm id="{57C32177-3D92-45C3-9C63-DF88AB7F2A1F}"/>
                                            </p:graphicEl>
                                          </p:spTgt>
                                        </p:tgtEl>
                                        <p:attrNameLst>
                                          <p:attrName>ppt_w</p:attrName>
                                        </p:attrNameLst>
                                      </p:cBhvr>
                                      <p:tavLst>
                                        <p:tav tm="0">
                                          <p:val>
                                            <p:strVal val="#ppt_w*0.70"/>
                                          </p:val>
                                        </p:tav>
                                        <p:tav tm="100000">
                                          <p:val>
                                            <p:strVal val="#ppt_w"/>
                                          </p:val>
                                        </p:tav>
                                      </p:tavLst>
                                    </p:anim>
                                    <p:anim calcmode="lin" valueType="num">
                                      <p:cBhvr>
                                        <p:cTn id="38" dur="500" fill="hold"/>
                                        <p:tgtEl>
                                          <p:spTgt spid="7">
                                            <p:graphicEl>
                                              <a:dgm id="{57C32177-3D92-45C3-9C63-DF88AB7F2A1F}"/>
                                            </p:graphicEl>
                                          </p:spTgt>
                                        </p:tgtEl>
                                        <p:attrNameLst>
                                          <p:attrName>ppt_h</p:attrName>
                                        </p:attrNameLst>
                                      </p:cBhvr>
                                      <p:tavLst>
                                        <p:tav tm="0">
                                          <p:val>
                                            <p:strVal val="#ppt_h"/>
                                          </p:val>
                                        </p:tav>
                                        <p:tav tm="100000">
                                          <p:val>
                                            <p:strVal val="#ppt_h"/>
                                          </p:val>
                                        </p:tav>
                                      </p:tavLst>
                                    </p:anim>
                                    <p:animEffect transition="in" filter="fade">
                                      <p:cBhvr>
                                        <p:cTn id="39" dur="500"/>
                                        <p:tgtEl>
                                          <p:spTgt spid="7">
                                            <p:graphicEl>
                                              <a:dgm id="{57C32177-3D92-45C3-9C63-DF88AB7F2A1F}"/>
                                            </p:graphicEl>
                                          </p:spTgt>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7">
                                            <p:graphicEl>
                                              <a:dgm id="{97C3E675-A136-449D-A251-C4ED408C9950}"/>
                                            </p:graphicEl>
                                          </p:spTgt>
                                        </p:tgtEl>
                                        <p:attrNameLst>
                                          <p:attrName>style.visibility</p:attrName>
                                        </p:attrNameLst>
                                      </p:cBhvr>
                                      <p:to>
                                        <p:strVal val="visible"/>
                                      </p:to>
                                    </p:set>
                                    <p:anim calcmode="lin" valueType="num">
                                      <p:cBhvr>
                                        <p:cTn id="42" dur="500" fill="hold"/>
                                        <p:tgtEl>
                                          <p:spTgt spid="7">
                                            <p:graphicEl>
                                              <a:dgm id="{97C3E675-A136-449D-A251-C4ED408C9950}"/>
                                            </p:graphicEl>
                                          </p:spTgt>
                                        </p:tgtEl>
                                        <p:attrNameLst>
                                          <p:attrName>ppt_w</p:attrName>
                                        </p:attrNameLst>
                                      </p:cBhvr>
                                      <p:tavLst>
                                        <p:tav tm="0">
                                          <p:val>
                                            <p:strVal val="#ppt_w*0.70"/>
                                          </p:val>
                                        </p:tav>
                                        <p:tav tm="100000">
                                          <p:val>
                                            <p:strVal val="#ppt_w"/>
                                          </p:val>
                                        </p:tav>
                                      </p:tavLst>
                                    </p:anim>
                                    <p:anim calcmode="lin" valueType="num">
                                      <p:cBhvr>
                                        <p:cTn id="43" dur="500" fill="hold"/>
                                        <p:tgtEl>
                                          <p:spTgt spid="7">
                                            <p:graphicEl>
                                              <a:dgm id="{97C3E675-A136-449D-A251-C4ED408C9950}"/>
                                            </p:graphicEl>
                                          </p:spTgt>
                                        </p:tgtEl>
                                        <p:attrNameLst>
                                          <p:attrName>ppt_h</p:attrName>
                                        </p:attrNameLst>
                                      </p:cBhvr>
                                      <p:tavLst>
                                        <p:tav tm="0">
                                          <p:val>
                                            <p:strVal val="#ppt_h"/>
                                          </p:val>
                                        </p:tav>
                                        <p:tav tm="100000">
                                          <p:val>
                                            <p:strVal val="#ppt_h"/>
                                          </p:val>
                                        </p:tav>
                                      </p:tavLst>
                                    </p:anim>
                                    <p:animEffect transition="in" filter="fade">
                                      <p:cBhvr>
                                        <p:cTn id="44" dur="500"/>
                                        <p:tgtEl>
                                          <p:spTgt spid="7">
                                            <p:graphicEl>
                                              <a:dgm id="{97C3E675-A136-449D-A251-C4ED408C9950}"/>
                                            </p:graphicEl>
                                          </p:spTgt>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7">
                                            <p:graphicEl>
                                              <a:dgm id="{7B8EC93E-C9ED-466F-AE9C-67813C7147BD}"/>
                                            </p:graphicEl>
                                          </p:spTgt>
                                        </p:tgtEl>
                                        <p:attrNameLst>
                                          <p:attrName>style.visibility</p:attrName>
                                        </p:attrNameLst>
                                      </p:cBhvr>
                                      <p:to>
                                        <p:strVal val="visible"/>
                                      </p:to>
                                    </p:set>
                                    <p:anim calcmode="lin" valueType="num">
                                      <p:cBhvr>
                                        <p:cTn id="47" dur="500" fill="hold"/>
                                        <p:tgtEl>
                                          <p:spTgt spid="7">
                                            <p:graphicEl>
                                              <a:dgm id="{7B8EC93E-C9ED-466F-AE9C-67813C7147BD}"/>
                                            </p:graphicEl>
                                          </p:spTgt>
                                        </p:tgtEl>
                                        <p:attrNameLst>
                                          <p:attrName>ppt_w</p:attrName>
                                        </p:attrNameLst>
                                      </p:cBhvr>
                                      <p:tavLst>
                                        <p:tav tm="0">
                                          <p:val>
                                            <p:strVal val="#ppt_w*0.70"/>
                                          </p:val>
                                        </p:tav>
                                        <p:tav tm="100000">
                                          <p:val>
                                            <p:strVal val="#ppt_w"/>
                                          </p:val>
                                        </p:tav>
                                      </p:tavLst>
                                    </p:anim>
                                    <p:anim calcmode="lin" valueType="num">
                                      <p:cBhvr>
                                        <p:cTn id="48" dur="500" fill="hold"/>
                                        <p:tgtEl>
                                          <p:spTgt spid="7">
                                            <p:graphicEl>
                                              <a:dgm id="{7B8EC93E-C9ED-466F-AE9C-67813C7147BD}"/>
                                            </p:graphicEl>
                                          </p:spTgt>
                                        </p:tgtEl>
                                        <p:attrNameLst>
                                          <p:attrName>ppt_h</p:attrName>
                                        </p:attrNameLst>
                                      </p:cBhvr>
                                      <p:tavLst>
                                        <p:tav tm="0">
                                          <p:val>
                                            <p:strVal val="#ppt_h"/>
                                          </p:val>
                                        </p:tav>
                                        <p:tav tm="100000">
                                          <p:val>
                                            <p:strVal val="#ppt_h"/>
                                          </p:val>
                                        </p:tav>
                                      </p:tavLst>
                                    </p:anim>
                                    <p:animEffect transition="in" filter="fade">
                                      <p:cBhvr>
                                        <p:cTn id="49" dur="500"/>
                                        <p:tgtEl>
                                          <p:spTgt spid="7">
                                            <p:graphicEl>
                                              <a:dgm id="{7B8EC93E-C9ED-466F-AE9C-67813C7147BD}"/>
                                            </p:graphicEl>
                                          </p:spTgt>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7">
                                            <p:graphicEl>
                                              <a:dgm id="{39AE189A-FD5D-470E-8177-3DFF8D218E52}"/>
                                            </p:graphicEl>
                                          </p:spTgt>
                                        </p:tgtEl>
                                        <p:attrNameLst>
                                          <p:attrName>style.visibility</p:attrName>
                                        </p:attrNameLst>
                                      </p:cBhvr>
                                      <p:to>
                                        <p:strVal val="visible"/>
                                      </p:to>
                                    </p:set>
                                    <p:anim calcmode="lin" valueType="num">
                                      <p:cBhvr>
                                        <p:cTn id="52" dur="500" fill="hold"/>
                                        <p:tgtEl>
                                          <p:spTgt spid="7">
                                            <p:graphicEl>
                                              <a:dgm id="{39AE189A-FD5D-470E-8177-3DFF8D218E52}"/>
                                            </p:graphicEl>
                                          </p:spTgt>
                                        </p:tgtEl>
                                        <p:attrNameLst>
                                          <p:attrName>ppt_w</p:attrName>
                                        </p:attrNameLst>
                                      </p:cBhvr>
                                      <p:tavLst>
                                        <p:tav tm="0">
                                          <p:val>
                                            <p:strVal val="#ppt_w*0.70"/>
                                          </p:val>
                                        </p:tav>
                                        <p:tav tm="100000">
                                          <p:val>
                                            <p:strVal val="#ppt_w"/>
                                          </p:val>
                                        </p:tav>
                                      </p:tavLst>
                                    </p:anim>
                                    <p:anim calcmode="lin" valueType="num">
                                      <p:cBhvr>
                                        <p:cTn id="53" dur="500" fill="hold"/>
                                        <p:tgtEl>
                                          <p:spTgt spid="7">
                                            <p:graphicEl>
                                              <a:dgm id="{39AE189A-FD5D-470E-8177-3DFF8D218E52}"/>
                                            </p:graphicEl>
                                          </p:spTgt>
                                        </p:tgtEl>
                                        <p:attrNameLst>
                                          <p:attrName>ppt_h</p:attrName>
                                        </p:attrNameLst>
                                      </p:cBhvr>
                                      <p:tavLst>
                                        <p:tav tm="0">
                                          <p:val>
                                            <p:strVal val="#ppt_h"/>
                                          </p:val>
                                        </p:tav>
                                        <p:tav tm="100000">
                                          <p:val>
                                            <p:strVal val="#ppt_h"/>
                                          </p:val>
                                        </p:tav>
                                      </p:tavLst>
                                    </p:anim>
                                    <p:animEffect transition="in" filter="fade">
                                      <p:cBhvr>
                                        <p:cTn id="54" dur="500"/>
                                        <p:tgtEl>
                                          <p:spTgt spid="7">
                                            <p:graphicEl>
                                              <a:dgm id="{39AE189A-FD5D-470E-8177-3DFF8D218E52}"/>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mph" presetSubtype="0" fill="hold" grpId="1" nodeType="clickEffect">
                                  <p:stCondLst>
                                    <p:cond delay="0"/>
                                  </p:stCondLst>
                                  <p:childTnLst>
                                    <p:animEffect transition="out" filter="fade">
                                      <p:cBhvr>
                                        <p:cTn id="58" dur="500" tmFilter="0, 0; .2, .5; .8, .5; 1, 0"/>
                                        <p:tgtEl>
                                          <p:spTgt spid="7">
                                            <p:graphicEl>
                                              <a:dgm id="{D5334716-345E-44A2-AA0A-BEAD93612A34}"/>
                                            </p:graphicEl>
                                          </p:spTgt>
                                        </p:tgtEl>
                                      </p:cBhvr>
                                    </p:animEffect>
                                    <p:animScale>
                                      <p:cBhvr>
                                        <p:cTn id="59" dur="250" autoRev="1" fill="hold"/>
                                        <p:tgtEl>
                                          <p:spTgt spid="7">
                                            <p:graphicEl>
                                              <a:dgm id="{D5334716-345E-44A2-AA0A-BEAD93612A34}"/>
                                            </p:graphicEl>
                                          </p:spTgt>
                                        </p:tgtEl>
                                      </p:cBhvr>
                                      <p:by x="105000" y="105000"/>
                                    </p:animScale>
                                  </p:childTnLst>
                                </p:cTn>
                              </p:par>
                              <p:par>
                                <p:cTn id="60" presetID="26" presetClass="emph" presetSubtype="0" fill="hold" grpId="1" nodeType="withEffect">
                                  <p:stCondLst>
                                    <p:cond delay="0"/>
                                  </p:stCondLst>
                                  <p:childTnLst>
                                    <p:animEffect transition="out" filter="fade">
                                      <p:cBhvr>
                                        <p:cTn id="61" dur="500" tmFilter="0, 0; .2, .5; .8, .5; 1, 0"/>
                                        <p:tgtEl>
                                          <p:spTgt spid="7">
                                            <p:graphicEl>
                                              <a:dgm id="{57C32177-3D92-45C3-9C63-DF88AB7F2A1F}"/>
                                            </p:graphicEl>
                                          </p:spTgt>
                                        </p:tgtEl>
                                      </p:cBhvr>
                                    </p:animEffect>
                                    <p:animScale>
                                      <p:cBhvr>
                                        <p:cTn id="62" dur="250" autoRev="1" fill="hold"/>
                                        <p:tgtEl>
                                          <p:spTgt spid="7">
                                            <p:graphicEl>
                                              <a:dgm id="{57C32177-3D92-45C3-9C63-DF88AB7F2A1F}"/>
                                            </p:graphicEl>
                                          </p:spTgt>
                                        </p:tgtEl>
                                      </p:cBhvr>
                                      <p:by x="105000" y="105000"/>
                                    </p:animScale>
                                  </p:childTnLst>
                                </p:cTn>
                              </p:par>
                              <p:par>
                                <p:cTn id="63" presetID="26" presetClass="emph" presetSubtype="0" fill="hold" grpId="1" nodeType="withEffect">
                                  <p:stCondLst>
                                    <p:cond delay="0"/>
                                  </p:stCondLst>
                                  <p:childTnLst>
                                    <p:animEffect transition="out" filter="fade">
                                      <p:cBhvr>
                                        <p:cTn id="64" dur="500" tmFilter="0, 0; .2, .5; .8, .5; 1, 0"/>
                                        <p:tgtEl>
                                          <p:spTgt spid="7">
                                            <p:graphicEl>
                                              <a:dgm id="{97C3E675-A136-449D-A251-C4ED408C9950}"/>
                                            </p:graphicEl>
                                          </p:spTgt>
                                        </p:tgtEl>
                                      </p:cBhvr>
                                    </p:animEffect>
                                    <p:animScale>
                                      <p:cBhvr>
                                        <p:cTn id="65" dur="250" autoRev="1" fill="hold"/>
                                        <p:tgtEl>
                                          <p:spTgt spid="7">
                                            <p:graphicEl>
                                              <a:dgm id="{97C3E675-A136-449D-A251-C4ED408C9950}"/>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Graphic spid="7" grpId="1"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283968" y="3717032"/>
            <a:ext cx="1408812" cy="830997"/>
          </a:xfrm>
          <a:prstGeom prst="rect">
            <a:avLst/>
          </a:prstGeom>
          <a:noFill/>
        </p:spPr>
        <p:txBody>
          <a:bodyPr wrap="square" rtlCol="0">
            <a:spAutoFit/>
          </a:bodyPr>
          <a:lstStyle/>
          <a:p>
            <a:r>
              <a:rPr lang="en-IE" sz="2400" b="1" dirty="0" smtClean="0">
                <a:latin typeface="Bradley Hand ITC" pitchFamily="66" charset="0"/>
              </a:rPr>
              <a:t>FAIL </a:t>
            </a:r>
          </a:p>
          <a:p>
            <a:r>
              <a:rPr lang="en-IE" sz="2400" b="1" dirty="0" smtClean="0">
                <a:latin typeface="Bradley Hand ITC" pitchFamily="66" charset="0"/>
              </a:rPr>
              <a:t>&lt;4 of 8</a:t>
            </a:r>
            <a:endParaRPr lang="en-IE" sz="2400" b="1" dirty="0">
              <a:latin typeface="Bradley Hand ITC" pitchFamily="66" charset="0"/>
            </a:endParaRPr>
          </a:p>
        </p:txBody>
      </p:sp>
      <p:sp>
        <p:nvSpPr>
          <p:cNvPr id="42" name="TextBox 41"/>
          <p:cNvSpPr txBox="1"/>
          <p:nvPr/>
        </p:nvSpPr>
        <p:spPr>
          <a:xfrm>
            <a:off x="2987824" y="3861048"/>
            <a:ext cx="1408812" cy="830997"/>
          </a:xfrm>
          <a:prstGeom prst="rect">
            <a:avLst/>
          </a:prstGeom>
          <a:noFill/>
        </p:spPr>
        <p:txBody>
          <a:bodyPr wrap="square" rtlCol="0">
            <a:spAutoFit/>
          </a:bodyPr>
          <a:lstStyle/>
          <a:p>
            <a:r>
              <a:rPr lang="en-IE" sz="2400" b="1" dirty="0" smtClean="0">
                <a:latin typeface="Bradley Hand ITC" pitchFamily="66" charset="0"/>
              </a:rPr>
              <a:t>FAIL </a:t>
            </a:r>
          </a:p>
          <a:p>
            <a:r>
              <a:rPr lang="en-IE" sz="2400" b="1" dirty="0" smtClean="0">
                <a:latin typeface="Bradley Hand ITC" pitchFamily="66" charset="0"/>
              </a:rPr>
              <a:t>&lt;3 of 6</a:t>
            </a:r>
            <a:endParaRPr lang="en-IE" sz="2400" b="1" dirty="0">
              <a:latin typeface="Bradley Hand ITC" pitchFamily="66" charset="0"/>
            </a:endParaRPr>
          </a:p>
        </p:txBody>
      </p:sp>
      <p:sp>
        <p:nvSpPr>
          <p:cNvPr id="2" name="Title 1"/>
          <p:cNvSpPr>
            <a:spLocks noGrp="1"/>
          </p:cNvSpPr>
          <p:nvPr>
            <p:ph type="title"/>
          </p:nvPr>
        </p:nvSpPr>
        <p:spPr/>
        <p:txBody>
          <a:bodyPr/>
          <a:lstStyle/>
          <a:p>
            <a:r>
              <a:rPr lang="en-IE" dirty="0" smtClean="0"/>
              <a:t>PIAAC Assessment Design</a:t>
            </a:r>
            <a:endParaRPr lang="en-IE" dirty="0"/>
          </a:p>
        </p:txBody>
      </p:sp>
      <p:sp>
        <p:nvSpPr>
          <p:cNvPr id="13" name="Rectangle 12"/>
          <p:cNvSpPr/>
          <p:nvPr/>
        </p:nvSpPr>
        <p:spPr>
          <a:xfrm>
            <a:off x="3491880" y="1628800"/>
            <a:ext cx="1656184"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E" dirty="0" smtClean="0"/>
              <a:t>BQ</a:t>
            </a:r>
            <a:endParaRPr lang="en-IE" dirty="0"/>
          </a:p>
        </p:txBody>
      </p:sp>
      <p:sp>
        <p:nvSpPr>
          <p:cNvPr id="15" name="Rectangle 14"/>
          <p:cNvSpPr/>
          <p:nvPr/>
        </p:nvSpPr>
        <p:spPr>
          <a:xfrm>
            <a:off x="971600" y="3429000"/>
            <a:ext cx="1656184"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E" dirty="0" smtClean="0"/>
              <a:t>Basic Skills (Computer)</a:t>
            </a:r>
            <a:endParaRPr lang="en-IE" dirty="0"/>
          </a:p>
        </p:txBody>
      </p:sp>
      <p:sp>
        <p:nvSpPr>
          <p:cNvPr id="16" name="Rectangle 15"/>
          <p:cNvSpPr/>
          <p:nvPr/>
        </p:nvSpPr>
        <p:spPr>
          <a:xfrm>
            <a:off x="3491880" y="2924944"/>
            <a:ext cx="1656184"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E" dirty="0" smtClean="0"/>
              <a:t>Basic IT Skills</a:t>
            </a:r>
            <a:endParaRPr lang="en-IE" dirty="0"/>
          </a:p>
        </p:txBody>
      </p:sp>
      <p:cxnSp>
        <p:nvCxnSpPr>
          <p:cNvPr id="19" name="Elbow Connector 18"/>
          <p:cNvCxnSpPr>
            <a:stCxn id="13" idx="2"/>
            <a:endCxn id="16" idx="0"/>
          </p:cNvCxnSpPr>
          <p:nvPr/>
        </p:nvCxnSpPr>
        <p:spPr>
          <a:xfrm rot="5400000">
            <a:off x="3959932" y="2564904"/>
            <a:ext cx="720080" cy="1588"/>
          </a:xfrm>
          <a:prstGeom prst="bentConnector3">
            <a:avLst>
              <a:gd name="adj1" fmla="val 50000"/>
            </a:avLst>
          </a:prstGeom>
          <a:ln w="508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 idx="1"/>
            <a:endCxn id="15" idx="3"/>
          </p:cNvCxnSpPr>
          <p:nvPr/>
        </p:nvCxnSpPr>
        <p:spPr>
          <a:xfrm rot="10800000" flipV="1">
            <a:off x="2627784" y="3212976"/>
            <a:ext cx="864096" cy="504056"/>
          </a:xfrm>
          <a:prstGeom prst="line">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71600" y="4581128"/>
            <a:ext cx="1656184"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E" dirty="0" smtClean="0"/>
              <a:t>Assessment (Computer)</a:t>
            </a:r>
            <a:endParaRPr lang="en-IE" dirty="0"/>
          </a:p>
        </p:txBody>
      </p:sp>
      <p:sp>
        <p:nvSpPr>
          <p:cNvPr id="24" name="Rectangle 23"/>
          <p:cNvSpPr/>
          <p:nvPr/>
        </p:nvSpPr>
        <p:spPr>
          <a:xfrm>
            <a:off x="3635896" y="5661248"/>
            <a:ext cx="1656184"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E" dirty="0" smtClean="0"/>
              <a:t>Reading Components</a:t>
            </a:r>
            <a:endParaRPr lang="en-IE" dirty="0"/>
          </a:p>
        </p:txBody>
      </p:sp>
      <p:sp>
        <p:nvSpPr>
          <p:cNvPr id="25" name="Rectangle 24"/>
          <p:cNvSpPr/>
          <p:nvPr/>
        </p:nvSpPr>
        <p:spPr>
          <a:xfrm>
            <a:off x="5868144" y="3356992"/>
            <a:ext cx="1656184"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E" dirty="0" smtClean="0"/>
              <a:t>Basic Skills (Paper)</a:t>
            </a:r>
            <a:endParaRPr lang="en-IE" dirty="0"/>
          </a:p>
        </p:txBody>
      </p:sp>
      <p:sp>
        <p:nvSpPr>
          <p:cNvPr id="26" name="Rectangle 25"/>
          <p:cNvSpPr/>
          <p:nvPr/>
        </p:nvSpPr>
        <p:spPr>
          <a:xfrm>
            <a:off x="5868144" y="4581128"/>
            <a:ext cx="1656184"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E" dirty="0" smtClean="0"/>
              <a:t>Assessment (Paper)</a:t>
            </a:r>
            <a:endParaRPr lang="en-IE" dirty="0"/>
          </a:p>
        </p:txBody>
      </p:sp>
      <p:cxnSp>
        <p:nvCxnSpPr>
          <p:cNvPr id="34" name="Straight Arrow Connector 33"/>
          <p:cNvCxnSpPr>
            <a:stCxn id="15" idx="2"/>
            <a:endCxn id="23" idx="0"/>
          </p:cNvCxnSpPr>
          <p:nvPr/>
        </p:nvCxnSpPr>
        <p:spPr>
          <a:xfrm rot="5400000">
            <a:off x="1511660" y="4293096"/>
            <a:ext cx="576064" cy="1588"/>
          </a:xfrm>
          <a:prstGeom prst="straightConnector1">
            <a:avLst/>
          </a:prstGeom>
          <a:ln w="508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6" idx="3"/>
            <a:endCxn id="25" idx="1"/>
          </p:cNvCxnSpPr>
          <p:nvPr/>
        </p:nvCxnSpPr>
        <p:spPr>
          <a:xfrm>
            <a:off x="5148064" y="3212976"/>
            <a:ext cx="720080" cy="432048"/>
          </a:xfrm>
          <a:prstGeom prst="straightConnector1">
            <a:avLst/>
          </a:prstGeom>
          <a:ln w="50800" cmpd="dbl">
            <a:solidFill>
              <a:schemeClr val="accent2">
                <a:alpha val="97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25" idx="2"/>
            <a:endCxn id="26" idx="0"/>
          </p:cNvCxnSpPr>
          <p:nvPr/>
        </p:nvCxnSpPr>
        <p:spPr>
          <a:xfrm rot="5400000">
            <a:off x="6372200" y="4257092"/>
            <a:ext cx="648072" cy="1588"/>
          </a:xfrm>
          <a:prstGeom prst="straightConnector1">
            <a:avLst/>
          </a:prstGeom>
          <a:ln w="508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25" idx="1"/>
            <a:endCxn id="24" idx="0"/>
          </p:cNvCxnSpPr>
          <p:nvPr/>
        </p:nvCxnSpPr>
        <p:spPr>
          <a:xfrm rot="10800000" flipV="1">
            <a:off x="4463988" y="3645024"/>
            <a:ext cx="1404156" cy="2016224"/>
          </a:xfrm>
          <a:prstGeom prst="straightConnector1">
            <a:avLst/>
          </a:prstGeom>
          <a:ln w="50800" cmpd="dbl">
            <a:solidFill>
              <a:schemeClr val="accent2">
                <a:alpha val="97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5" idx="3"/>
            <a:endCxn id="24" idx="0"/>
          </p:cNvCxnSpPr>
          <p:nvPr/>
        </p:nvCxnSpPr>
        <p:spPr>
          <a:xfrm>
            <a:off x="2627784" y="3717032"/>
            <a:ext cx="1836204" cy="1944216"/>
          </a:xfrm>
          <a:prstGeom prst="straightConnector1">
            <a:avLst/>
          </a:prstGeom>
          <a:ln w="50800" cmpd="dbl">
            <a:solidFill>
              <a:schemeClr val="accent2">
                <a:alpha val="97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4" name="Shape 73"/>
          <p:cNvCxnSpPr>
            <a:stCxn id="23" idx="2"/>
            <a:endCxn id="24" idx="1"/>
          </p:cNvCxnSpPr>
          <p:nvPr/>
        </p:nvCxnSpPr>
        <p:spPr>
          <a:xfrm rot="16200000" flipH="1">
            <a:off x="2321750" y="4635134"/>
            <a:ext cx="792088" cy="1836204"/>
          </a:xfrm>
          <a:prstGeom prst="bentConnector2">
            <a:avLst/>
          </a:prstGeom>
          <a:ln w="508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76" name="Shape 75"/>
          <p:cNvCxnSpPr>
            <a:stCxn id="26" idx="2"/>
            <a:endCxn id="24" idx="3"/>
          </p:cNvCxnSpPr>
          <p:nvPr/>
        </p:nvCxnSpPr>
        <p:spPr>
          <a:xfrm rot="5400000">
            <a:off x="5598114" y="4851158"/>
            <a:ext cx="792088" cy="1404156"/>
          </a:xfrm>
          <a:prstGeom prst="bentConnector2">
            <a:avLst/>
          </a:prstGeom>
          <a:ln w="508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93" name="Group 92"/>
          <p:cNvGrpSpPr/>
          <p:nvPr/>
        </p:nvGrpSpPr>
        <p:grpSpPr>
          <a:xfrm>
            <a:off x="5724128" y="1196752"/>
            <a:ext cx="2304256" cy="1368152"/>
            <a:chOff x="5724128" y="1196752"/>
            <a:chExt cx="2304256" cy="1368152"/>
          </a:xfrm>
        </p:grpSpPr>
        <p:sp>
          <p:nvSpPr>
            <p:cNvPr id="91" name="Freeform 90"/>
            <p:cNvSpPr/>
            <p:nvPr/>
          </p:nvSpPr>
          <p:spPr>
            <a:xfrm>
              <a:off x="5724128" y="1196752"/>
              <a:ext cx="2304256" cy="1368152"/>
            </a:xfrm>
            <a:custGeom>
              <a:avLst/>
              <a:gdLst>
                <a:gd name="connsiteX0" fmla="*/ 0 w 1368152"/>
                <a:gd name="connsiteY0" fmla="*/ 0 h 792088"/>
                <a:gd name="connsiteX1" fmla="*/ 1368152 w 1368152"/>
                <a:gd name="connsiteY1" fmla="*/ 0 h 792088"/>
                <a:gd name="connsiteX2" fmla="*/ 1368152 w 1368152"/>
                <a:gd name="connsiteY2" fmla="*/ 660071 h 792088"/>
                <a:gd name="connsiteX3" fmla="*/ 1236135 w 1368152"/>
                <a:gd name="connsiteY3" fmla="*/ 792088 h 792088"/>
                <a:gd name="connsiteX4" fmla="*/ 0 w 1368152"/>
                <a:gd name="connsiteY4" fmla="*/ 792088 h 792088"/>
                <a:gd name="connsiteX5" fmla="*/ 0 w 1368152"/>
                <a:gd name="connsiteY5" fmla="*/ 0 h 792088"/>
                <a:gd name="connsiteX0" fmla="*/ 1236135 w 1368152"/>
                <a:gd name="connsiteY0" fmla="*/ 792088 h 792088"/>
                <a:gd name="connsiteX1" fmla="*/ 1262538 w 1368152"/>
                <a:gd name="connsiteY1" fmla="*/ 686474 h 792088"/>
                <a:gd name="connsiteX2" fmla="*/ 1368152 w 1368152"/>
                <a:gd name="connsiteY2" fmla="*/ 660071 h 792088"/>
                <a:gd name="connsiteX3" fmla="*/ 1236135 w 1368152"/>
                <a:gd name="connsiteY3" fmla="*/ 792088 h 792088"/>
                <a:gd name="connsiteX0" fmla="*/ 1236135 w 1368152"/>
                <a:gd name="connsiteY0" fmla="*/ 792088 h 792088"/>
                <a:gd name="connsiteX1" fmla="*/ 1262538 w 1368152"/>
                <a:gd name="connsiteY1" fmla="*/ 686474 h 792088"/>
                <a:gd name="connsiteX2" fmla="*/ 1368152 w 1368152"/>
                <a:gd name="connsiteY2" fmla="*/ 660071 h 792088"/>
                <a:gd name="connsiteX3" fmla="*/ 1236135 w 1368152"/>
                <a:gd name="connsiteY3" fmla="*/ 792088 h 792088"/>
                <a:gd name="connsiteX4" fmla="*/ 0 w 1368152"/>
                <a:gd name="connsiteY4" fmla="*/ 792088 h 792088"/>
                <a:gd name="connsiteX5" fmla="*/ 0 w 1368152"/>
                <a:gd name="connsiteY5" fmla="*/ 0 h 792088"/>
                <a:gd name="connsiteX6" fmla="*/ 1368152 w 1368152"/>
                <a:gd name="connsiteY6" fmla="*/ 0 h 792088"/>
                <a:gd name="connsiteX7" fmla="*/ 1368152 w 1368152"/>
                <a:gd name="connsiteY7" fmla="*/ 660071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8152" h="792088" stroke="0" extrusionOk="0">
                  <a:moveTo>
                    <a:pt x="0" y="0"/>
                  </a:moveTo>
                  <a:lnTo>
                    <a:pt x="1368152" y="0"/>
                  </a:lnTo>
                  <a:lnTo>
                    <a:pt x="1368152" y="660071"/>
                  </a:lnTo>
                  <a:lnTo>
                    <a:pt x="1236135" y="792088"/>
                  </a:lnTo>
                  <a:lnTo>
                    <a:pt x="0" y="792088"/>
                  </a:lnTo>
                  <a:lnTo>
                    <a:pt x="0" y="0"/>
                  </a:lnTo>
                  <a:close/>
                </a:path>
                <a:path w="1368152" h="792088" fill="darkenLess" stroke="0" extrusionOk="0">
                  <a:moveTo>
                    <a:pt x="1236135" y="792088"/>
                  </a:moveTo>
                  <a:lnTo>
                    <a:pt x="1262538" y="686474"/>
                  </a:lnTo>
                  <a:lnTo>
                    <a:pt x="1368152" y="660071"/>
                  </a:lnTo>
                  <a:lnTo>
                    <a:pt x="1236135" y="792088"/>
                  </a:lnTo>
                  <a:close/>
                </a:path>
                <a:path w="1368152" h="792088" fill="none" extrusionOk="0">
                  <a:moveTo>
                    <a:pt x="1236135" y="792088"/>
                  </a:moveTo>
                  <a:lnTo>
                    <a:pt x="1262538" y="686474"/>
                  </a:lnTo>
                  <a:lnTo>
                    <a:pt x="1368152" y="660071"/>
                  </a:lnTo>
                  <a:lnTo>
                    <a:pt x="1236135" y="792088"/>
                  </a:lnTo>
                  <a:lnTo>
                    <a:pt x="0" y="792088"/>
                  </a:lnTo>
                  <a:lnTo>
                    <a:pt x="0" y="0"/>
                  </a:lnTo>
                  <a:lnTo>
                    <a:pt x="1368152" y="0"/>
                  </a:lnTo>
                  <a:lnTo>
                    <a:pt x="1368152" y="660071"/>
                  </a:lnTo>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2" name="TextBox 91"/>
            <p:cNvSpPr txBox="1"/>
            <p:nvPr/>
          </p:nvSpPr>
          <p:spPr>
            <a:xfrm>
              <a:off x="5796136" y="1340768"/>
              <a:ext cx="2160240" cy="1200329"/>
            </a:xfrm>
            <a:prstGeom prst="rect">
              <a:avLst/>
            </a:prstGeom>
            <a:noFill/>
          </p:spPr>
          <p:txBody>
            <a:bodyPr wrap="square" rtlCol="0">
              <a:spAutoFit/>
            </a:bodyPr>
            <a:lstStyle/>
            <a:p>
              <a:r>
                <a:rPr lang="en-IE" dirty="0" smtClean="0"/>
                <a:t>Everyone takes the BQ</a:t>
              </a:r>
            </a:p>
            <a:p>
              <a:endParaRPr lang="en-IE" dirty="0" smtClean="0"/>
            </a:p>
            <a:p>
              <a:r>
                <a:rPr lang="en-IE" dirty="0" smtClean="0"/>
                <a:t>Aged 16-65</a:t>
              </a:r>
              <a:endParaRPr lang="en-IE" dirty="0"/>
            </a:p>
          </p:txBody>
        </p:sp>
      </p:grpSp>
      <p:grpSp>
        <p:nvGrpSpPr>
          <p:cNvPr id="94" name="Group 93"/>
          <p:cNvGrpSpPr/>
          <p:nvPr/>
        </p:nvGrpSpPr>
        <p:grpSpPr>
          <a:xfrm>
            <a:off x="5580112" y="2708920"/>
            <a:ext cx="2880320" cy="1368152"/>
            <a:chOff x="5724128" y="1196752"/>
            <a:chExt cx="2304256" cy="1368152"/>
          </a:xfrm>
        </p:grpSpPr>
        <p:sp>
          <p:nvSpPr>
            <p:cNvPr id="95" name="Freeform 94"/>
            <p:cNvSpPr/>
            <p:nvPr/>
          </p:nvSpPr>
          <p:spPr>
            <a:xfrm>
              <a:off x="5724128" y="1196752"/>
              <a:ext cx="2304256" cy="1368152"/>
            </a:xfrm>
            <a:custGeom>
              <a:avLst/>
              <a:gdLst>
                <a:gd name="connsiteX0" fmla="*/ 0 w 1368152"/>
                <a:gd name="connsiteY0" fmla="*/ 0 h 792088"/>
                <a:gd name="connsiteX1" fmla="*/ 1368152 w 1368152"/>
                <a:gd name="connsiteY1" fmla="*/ 0 h 792088"/>
                <a:gd name="connsiteX2" fmla="*/ 1368152 w 1368152"/>
                <a:gd name="connsiteY2" fmla="*/ 660071 h 792088"/>
                <a:gd name="connsiteX3" fmla="*/ 1236135 w 1368152"/>
                <a:gd name="connsiteY3" fmla="*/ 792088 h 792088"/>
                <a:gd name="connsiteX4" fmla="*/ 0 w 1368152"/>
                <a:gd name="connsiteY4" fmla="*/ 792088 h 792088"/>
                <a:gd name="connsiteX5" fmla="*/ 0 w 1368152"/>
                <a:gd name="connsiteY5" fmla="*/ 0 h 792088"/>
                <a:gd name="connsiteX0" fmla="*/ 1236135 w 1368152"/>
                <a:gd name="connsiteY0" fmla="*/ 792088 h 792088"/>
                <a:gd name="connsiteX1" fmla="*/ 1262538 w 1368152"/>
                <a:gd name="connsiteY1" fmla="*/ 686474 h 792088"/>
                <a:gd name="connsiteX2" fmla="*/ 1368152 w 1368152"/>
                <a:gd name="connsiteY2" fmla="*/ 660071 h 792088"/>
                <a:gd name="connsiteX3" fmla="*/ 1236135 w 1368152"/>
                <a:gd name="connsiteY3" fmla="*/ 792088 h 792088"/>
                <a:gd name="connsiteX0" fmla="*/ 1236135 w 1368152"/>
                <a:gd name="connsiteY0" fmla="*/ 792088 h 792088"/>
                <a:gd name="connsiteX1" fmla="*/ 1262538 w 1368152"/>
                <a:gd name="connsiteY1" fmla="*/ 686474 h 792088"/>
                <a:gd name="connsiteX2" fmla="*/ 1368152 w 1368152"/>
                <a:gd name="connsiteY2" fmla="*/ 660071 h 792088"/>
                <a:gd name="connsiteX3" fmla="*/ 1236135 w 1368152"/>
                <a:gd name="connsiteY3" fmla="*/ 792088 h 792088"/>
                <a:gd name="connsiteX4" fmla="*/ 0 w 1368152"/>
                <a:gd name="connsiteY4" fmla="*/ 792088 h 792088"/>
                <a:gd name="connsiteX5" fmla="*/ 0 w 1368152"/>
                <a:gd name="connsiteY5" fmla="*/ 0 h 792088"/>
                <a:gd name="connsiteX6" fmla="*/ 1368152 w 1368152"/>
                <a:gd name="connsiteY6" fmla="*/ 0 h 792088"/>
                <a:gd name="connsiteX7" fmla="*/ 1368152 w 1368152"/>
                <a:gd name="connsiteY7" fmla="*/ 660071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8152" h="792088" stroke="0" extrusionOk="0">
                  <a:moveTo>
                    <a:pt x="0" y="0"/>
                  </a:moveTo>
                  <a:lnTo>
                    <a:pt x="1368152" y="0"/>
                  </a:lnTo>
                  <a:lnTo>
                    <a:pt x="1368152" y="660071"/>
                  </a:lnTo>
                  <a:lnTo>
                    <a:pt x="1236135" y="792088"/>
                  </a:lnTo>
                  <a:lnTo>
                    <a:pt x="0" y="792088"/>
                  </a:lnTo>
                  <a:lnTo>
                    <a:pt x="0" y="0"/>
                  </a:lnTo>
                  <a:close/>
                </a:path>
                <a:path w="1368152" h="792088" fill="darkenLess" stroke="0" extrusionOk="0">
                  <a:moveTo>
                    <a:pt x="1236135" y="792088"/>
                  </a:moveTo>
                  <a:lnTo>
                    <a:pt x="1262538" y="686474"/>
                  </a:lnTo>
                  <a:lnTo>
                    <a:pt x="1368152" y="660071"/>
                  </a:lnTo>
                  <a:lnTo>
                    <a:pt x="1236135" y="792088"/>
                  </a:lnTo>
                  <a:close/>
                </a:path>
                <a:path w="1368152" h="792088" fill="none" extrusionOk="0">
                  <a:moveTo>
                    <a:pt x="1236135" y="792088"/>
                  </a:moveTo>
                  <a:lnTo>
                    <a:pt x="1262538" y="686474"/>
                  </a:lnTo>
                  <a:lnTo>
                    <a:pt x="1368152" y="660071"/>
                  </a:lnTo>
                  <a:lnTo>
                    <a:pt x="1236135" y="792088"/>
                  </a:lnTo>
                  <a:lnTo>
                    <a:pt x="0" y="792088"/>
                  </a:lnTo>
                  <a:lnTo>
                    <a:pt x="0" y="0"/>
                  </a:lnTo>
                  <a:lnTo>
                    <a:pt x="1368152" y="0"/>
                  </a:lnTo>
                  <a:lnTo>
                    <a:pt x="1368152" y="660071"/>
                  </a:lnTo>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6" name="TextBox 95"/>
            <p:cNvSpPr txBox="1"/>
            <p:nvPr/>
          </p:nvSpPr>
          <p:spPr>
            <a:xfrm>
              <a:off x="5796136" y="1340768"/>
              <a:ext cx="2160240" cy="1200329"/>
            </a:xfrm>
            <a:prstGeom prst="rect">
              <a:avLst/>
            </a:prstGeom>
            <a:noFill/>
          </p:spPr>
          <p:txBody>
            <a:bodyPr wrap="square" rtlCol="0">
              <a:spAutoFit/>
            </a:bodyPr>
            <a:lstStyle/>
            <a:p>
              <a:r>
                <a:rPr lang="en-IE" dirty="0" smtClean="0"/>
                <a:t>6 tasks: 4 of 6 to PASS</a:t>
              </a:r>
            </a:p>
            <a:p>
              <a:r>
                <a:rPr lang="en-IE" dirty="0" smtClean="0"/>
                <a:t>Scrolling, clicking, highlighting, </a:t>
              </a:r>
              <a:endParaRPr lang="en-IE" dirty="0"/>
            </a:p>
          </p:txBody>
        </p:sp>
      </p:grpSp>
      <p:grpSp>
        <p:nvGrpSpPr>
          <p:cNvPr id="106" name="Group 105"/>
          <p:cNvGrpSpPr/>
          <p:nvPr/>
        </p:nvGrpSpPr>
        <p:grpSpPr>
          <a:xfrm>
            <a:off x="2843808" y="3789040"/>
            <a:ext cx="2880320" cy="1368152"/>
            <a:chOff x="5724128" y="1196752"/>
            <a:chExt cx="2304256" cy="1368152"/>
          </a:xfrm>
        </p:grpSpPr>
        <p:sp>
          <p:nvSpPr>
            <p:cNvPr id="107" name="Freeform 106"/>
            <p:cNvSpPr/>
            <p:nvPr/>
          </p:nvSpPr>
          <p:spPr>
            <a:xfrm>
              <a:off x="5724128" y="1196752"/>
              <a:ext cx="2304256" cy="1368152"/>
            </a:xfrm>
            <a:custGeom>
              <a:avLst/>
              <a:gdLst>
                <a:gd name="connsiteX0" fmla="*/ 0 w 1368152"/>
                <a:gd name="connsiteY0" fmla="*/ 0 h 792088"/>
                <a:gd name="connsiteX1" fmla="*/ 1368152 w 1368152"/>
                <a:gd name="connsiteY1" fmla="*/ 0 h 792088"/>
                <a:gd name="connsiteX2" fmla="*/ 1368152 w 1368152"/>
                <a:gd name="connsiteY2" fmla="*/ 660071 h 792088"/>
                <a:gd name="connsiteX3" fmla="*/ 1236135 w 1368152"/>
                <a:gd name="connsiteY3" fmla="*/ 792088 h 792088"/>
                <a:gd name="connsiteX4" fmla="*/ 0 w 1368152"/>
                <a:gd name="connsiteY4" fmla="*/ 792088 h 792088"/>
                <a:gd name="connsiteX5" fmla="*/ 0 w 1368152"/>
                <a:gd name="connsiteY5" fmla="*/ 0 h 792088"/>
                <a:gd name="connsiteX0" fmla="*/ 1236135 w 1368152"/>
                <a:gd name="connsiteY0" fmla="*/ 792088 h 792088"/>
                <a:gd name="connsiteX1" fmla="*/ 1262538 w 1368152"/>
                <a:gd name="connsiteY1" fmla="*/ 686474 h 792088"/>
                <a:gd name="connsiteX2" fmla="*/ 1368152 w 1368152"/>
                <a:gd name="connsiteY2" fmla="*/ 660071 h 792088"/>
                <a:gd name="connsiteX3" fmla="*/ 1236135 w 1368152"/>
                <a:gd name="connsiteY3" fmla="*/ 792088 h 792088"/>
                <a:gd name="connsiteX0" fmla="*/ 1236135 w 1368152"/>
                <a:gd name="connsiteY0" fmla="*/ 792088 h 792088"/>
                <a:gd name="connsiteX1" fmla="*/ 1262538 w 1368152"/>
                <a:gd name="connsiteY1" fmla="*/ 686474 h 792088"/>
                <a:gd name="connsiteX2" fmla="*/ 1368152 w 1368152"/>
                <a:gd name="connsiteY2" fmla="*/ 660071 h 792088"/>
                <a:gd name="connsiteX3" fmla="*/ 1236135 w 1368152"/>
                <a:gd name="connsiteY3" fmla="*/ 792088 h 792088"/>
                <a:gd name="connsiteX4" fmla="*/ 0 w 1368152"/>
                <a:gd name="connsiteY4" fmla="*/ 792088 h 792088"/>
                <a:gd name="connsiteX5" fmla="*/ 0 w 1368152"/>
                <a:gd name="connsiteY5" fmla="*/ 0 h 792088"/>
                <a:gd name="connsiteX6" fmla="*/ 1368152 w 1368152"/>
                <a:gd name="connsiteY6" fmla="*/ 0 h 792088"/>
                <a:gd name="connsiteX7" fmla="*/ 1368152 w 1368152"/>
                <a:gd name="connsiteY7" fmla="*/ 660071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8152" h="792088" stroke="0" extrusionOk="0">
                  <a:moveTo>
                    <a:pt x="0" y="0"/>
                  </a:moveTo>
                  <a:lnTo>
                    <a:pt x="1368152" y="0"/>
                  </a:lnTo>
                  <a:lnTo>
                    <a:pt x="1368152" y="660071"/>
                  </a:lnTo>
                  <a:lnTo>
                    <a:pt x="1236135" y="792088"/>
                  </a:lnTo>
                  <a:lnTo>
                    <a:pt x="0" y="792088"/>
                  </a:lnTo>
                  <a:lnTo>
                    <a:pt x="0" y="0"/>
                  </a:lnTo>
                  <a:close/>
                </a:path>
                <a:path w="1368152" h="792088" fill="darkenLess" stroke="0" extrusionOk="0">
                  <a:moveTo>
                    <a:pt x="1236135" y="792088"/>
                  </a:moveTo>
                  <a:lnTo>
                    <a:pt x="1262538" y="686474"/>
                  </a:lnTo>
                  <a:lnTo>
                    <a:pt x="1368152" y="660071"/>
                  </a:lnTo>
                  <a:lnTo>
                    <a:pt x="1236135" y="792088"/>
                  </a:lnTo>
                  <a:close/>
                </a:path>
                <a:path w="1368152" h="792088" fill="none" extrusionOk="0">
                  <a:moveTo>
                    <a:pt x="1236135" y="792088"/>
                  </a:moveTo>
                  <a:lnTo>
                    <a:pt x="1262538" y="686474"/>
                  </a:lnTo>
                  <a:lnTo>
                    <a:pt x="1368152" y="660071"/>
                  </a:lnTo>
                  <a:lnTo>
                    <a:pt x="1236135" y="792088"/>
                  </a:lnTo>
                  <a:lnTo>
                    <a:pt x="0" y="792088"/>
                  </a:lnTo>
                  <a:lnTo>
                    <a:pt x="0" y="0"/>
                  </a:lnTo>
                  <a:lnTo>
                    <a:pt x="1368152" y="0"/>
                  </a:lnTo>
                  <a:lnTo>
                    <a:pt x="1368152" y="660071"/>
                  </a:lnTo>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8" name="TextBox 107"/>
            <p:cNvSpPr txBox="1"/>
            <p:nvPr/>
          </p:nvSpPr>
          <p:spPr>
            <a:xfrm>
              <a:off x="5796136" y="1340768"/>
              <a:ext cx="2160240" cy="1200329"/>
            </a:xfrm>
            <a:prstGeom prst="rect">
              <a:avLst/>
            </a:prstGeom>
            <a:noFill/>
          </p:spPr>
          <p:txBody>
            <a:bodyPr wrap="square" rtlCol="0">
              <a:spAutoFit/>
            </a:bodyPr>
            <a:lstStyle/>
            <a:p>
              <a:r>
                <a:rPr lang="en-IE" dirty="0" smtClean="0"/>
                <a:t>4 literacy tasks</a:t>
              </a:r>
            </a:p>
            <a:p>
              <a:r>
                <a:rPr lang="en-IE" dirty="0" smtClean="0"/>
                <a:t>4 numeracy tasks</a:t>
              </a:r>
            </a:p>
            <a:p>
              <a:r>
                <a:rPr lang="en-IE" dirty="0" smtClean="0"/>
                <a:t>(same as computer tasks) </a:t>
              </a:r>
            </a:p>
            <a:p>
              <a:r>
                <a:rPr lang="en-IE" dirty="0" smtClean="0"/>
                <a:t>4 of 8 to PASS</a:t>
              </a:r>
              <a:endParaRPr lang="en-IE" dirty="0"/>
            </a:p>
          </p:txBody>
        </p:sp>
      </p:grpSp>
      <p:sp>
        <p:nvSpPr>
          <p:cNvPr id="112" name="TextBox 111"/>
          <p:cNvSpPr txBox="1"/>
          <p:nvPr/>
        </p:nvSpPr>
        <p:spPr>
          <a:xfrm rot="19850654">
            <a:off x="5354070" y="2271313"/>
            <a:ext cx="1080120" cy="830997"/>
          </a:xfrm>
          <a:prstGeom prst="rect">
            <a:avLst/>
          </a:prstGeom>
          <a:noFill/>
        </p:spPr>
        <p:txBody>
          <a:bodyPr wrap="square" rtlCol="0">
            <a:spAutoFit/>
          </a:bodyPr>
          <a:lstStyle/>
          <a:p>
            <a:r>
              <a:rPr lang="en-IE" sz="2400" b="1" dirty="0" smtClean="0">
                <a:latin typeface="Bradley Hand ITC" pitchFamily="66" charset="0"/>
              </a:rPr>
              <a:t>FAIL &lt;4</a:t>
            </a:r>
            <a:endParaRPr lang="en-IE" sz="2400" b="1" dirty="0">
              <a:latin typeface="Bradley Hand ITC" pitchFamily="66" charset="0"/>
            </a:endParaRPr>
          </a:p>
        </p:txBody>
      </p:sp>
      <p:grpSp>
        <p:nvGrpSpPr>
          <p:cNvPr id="97" name="Group 96"/>
          <p:cNvGrpSpPr/>
          <p:nvPr/>
        </p:nvGrpSpPr>
        <p:grpSpPr>
          <a:xfrm>
            <a:off x="2843808" y="3861048"/>
            <a:ext cx="2880320" cy="1368152"/>
            <a:chOff x="5724128" y="1196752"/>
            <a:chExt cx="2304256" cy="1368152"/>
          </a:xfrm>
        </p:grpSpPr>
        <p:sp>
          <p:nvSpPr>
            <p:cNvPr id="98" name="Freeform 97"/>
            <p:cNvSpPr/>
            <p:nvPr/>
          </p:nvSpPr>
          <p:spPr>
            <a:xfrm>
              <a:off x="5724128" y="1196752"/>
              <a:ext cx="2304256" cy="1368152"/>
            </a:xfrm>
            <a:custGeom>
              <a:avLst/>
              <a:gdLst>
                <a:gd name="connsiteX0" fmla="*/ 0 w 1368152"/>
                <a:gd name="connsiteY0" fmla="*/ 0 h 792088"/>
                <a:gd name="connsiteX1" fmla="*/ 1368152 w 1368152"/>
                <a:gd name="connsiteY1" fmla="*/ 0 h 792088"/>
                <a:gd name="connsiteX2" fmla="*/ 1368152 w 1368152"/>
                <a:gd name="connsiteY2" fmla="*/ 660071 h 792088"/>
                <a:gd name="connsiteX3" fmla="*/ 1236135 w 1368152"/>
                <a:gd name="connsiteY3" fmla="*/ 792088 h 792088"/>
                <a:gd name="connsiteX4" fmla="*/ 0 w 1368152"/>
                <a:gd name="connsiteY4" fmla="*/ 792088 h 792088"/>
                <a:gd name="connsiteX5" fmla="*/ 0 w 1368152"/>
                <a:gd name="connsiteY5" fmla="*/ 0 h 792088"/>
                <a:gd name="connsiteX0" fmla="*/ 1236135 w 1368152"/>
                <a:gd name="connsiteY0" fmla="*/ 792088 h 792088"/>
                <a:gd name="connsiteX1" fmla="*/ 1262538 w 1368152"/>
                <a:gd name="connsiteY1" fmla="*/ 686474 h 792088"/>
                <a:gd name="connsiteX2" fmla="*/ 1368152 w 1368152"/>
                <a:gd name="connsiteY2" fmla="*/ 660071 h 792088"/>
                <a:gd name="connsiteX3" fmla="*/ 1236135 w 1368152"/>
                <a:gd name="connsiteY3" fmla="*/ 792088 h 792088"/>
                <a:gd name="connsiteX0" fmla="*/ 1236135 w 1368152"/>
                <a:gd name="connsiteY0" fmla="*/ 792088 h 792088"/>
                <a:gd name="connsiteX1" fmla="*/ 1262538 w 1368152"/>
                <a:gd name="connsiteY1" fmla="*/ 686474 h 792088"/>
                <a:gd name="connsiteX2" fmla="*/ 1368152 w 1368152"/>
                <a:gd name="connsiteY2" fmla="*/ 660071 h 792088"/>
                <a:gd name="connsiteX3" fmla="*/ 1236135 w 1368152"/>
                <a:gd name="connsiteY3" fmla="*/ 792088 h 792088"/>
                <a:gd name="connsiteX4" fmla="*/ 0 w 1368152"/>
                <a:gd name="connsiteY4" fmla="*/ 792088 h 792088"/>
                <a:gd name="connsiteX5" fmla="*/ 0 w 1368152"/>
                <a:gd name="connsiteY5" fmla="*/ 0 h 792088"/>
                <a:gd name="connsiteX6" fmla="*/ 1368152 w 1368152"/>
                <a:gd name="connsiteY6" fmla="*/ 0 h 792088"/>
                <a:gd name="connsiteX7" fmla="*/ 1368152 w 1368152"/>
                <a:gd name="connsiteY7" fmla="*/ 660071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8152" h="792088" stroke="0" extrusionOk="0">
                  <a:moveTo>
                    <a:pt x="0" y="0"/>
                  </a:moveTo>
                  <a:lnTo>
                    <a:pt x="1368152" y="0"/>
                  </a:lnTo>
                  <a:lnTo>
                    <a:pt x="1368152" y="660071"/>
                  </a:lnTo>
                  <a:lnTo>
                    <a:pt x="1236135" y="792088"/>
                  </a:lnTo>
                  <a:lnTo>
                    <a:pt x="0" y="792088"/>
                  </a:lnTo>
                  <a:lnTo>
                    <a:pt x="0" y="0"/>
                  </a:lnTo>
                  <a:close/>
                </a:path>
                <a:path w="1368152" h="792088" fill="darkenLess" stroke="0" extrusionOk="0">
                  <a:moveTo>
                    <a:pt x="1236135" y="792088"/>
                  </a:moveTo>
                  <a:lnTo>
                    <a:pt x="1262538" y="686474"/>
                  </a:lnTo>
                  <a:lnTo>
                    <a:pt x="1368152" y="660071"/>
                  </a:lnTo>
                  <a:lnTo>
                    <a:pt x="1236135" y="792088"/>
                  </a:lnTo>
                  <a:close/>
                </a:path>
                <a:path w="1368152" h="792088" fill="none" extrusionOk="0">
                  <a:moveTo>
                    <a:pt x="1236135" y="792088"/>
                  </a:moveTo>
                  <a:lnTo>
                    <a:pt x="1262538" y="686474"/>
                  </a:lnTo>
                  <a:lnTo>
                    <a:pt x="1368152" y="660071"/>
                  </a:lnTo>
                  <a:lnTo>
                    <a:pt x="1236135" y="792088"/>
                  </a:lnTo>
                  <a:lnTo>
                    <a:pt x="0" y="792088"/>
                  </a:lnTo>
                  <a:lnTo>
                    <a:pt x="0" y="0"/>
                  </a:lnTo>
                  <a:lnTo>
                    <a:pt x="1368152" y="0"/>
                  </a:lnTo>
                  <a:lnTo>
                    <a:pt x="1368152" y="660071"/>
                  </a:lnTo>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9" name="TextBox 98"/>
            <p:cNvSpPr txBox="1"/>
            <p:nvPr/>
          </p:nvSpPr>
          <p:spPr>
            <a:xfrm>
              <a:off x="5796136" y="1340768"/>
              <a:ext cx="2160240" cy="1200329"/>
            </a:xfrm>
            <a:prstGeom prst="rect">
              <a:avLst/>
            </a:prstGeom>
            <a:noFill/>
          </p:spPr>
          <p:txBody>
            <a:bodyPr wrap="square" rtlCol="0">
              <a:spAutoFit/>
            </a:bodyPr>
            <a:lstStyle/>
            <a:p>
              <a:r>
                <a:rPr lang="en-IE" dirty="0" smtClean="0"/>
                <a:t>3 literacy tasks</a:t>
              </a:r>
            </a:p>
            <a:p>
              <a:r>
                <a:rPr lang="en-IE" dirty="0" smtClean="0"/>
                <a:t>3 numeracy tasks </a:t>
              </a:r>
            </a:p>
            <a:p>
              <a:endParaRPr lang="en-IE" dirty="0" smtClean="0"/>
            </a:p>
            <a:p>
              <a:r>
                <a:rPr lang="en-IE" dirty="0" smtClean="0"/>
                <a:t>3 of 6 to PASS</a:t>
              </a:r>
              <a:endParaRPr lang="en-IE" dirty="0"/>
            </a:p>
          </p:txBody>
        </p:sp>
      </p:grpSp>
      <p:grpSp>
        <p:nvGrpSpPr>
          <p:cNvPr id="100" name="Group 99"/>
          <p:cNvGrpSpPr/>
          <p:nvPr/>
        </p:nvGrpSpPr>
        <p:grpSpPr>
          <a:xfrm>
            <a:off x="2699791" y="3573016"/>
            <a:ext cx="3672409" cy="2187624"/>
            <a:chOff x="5724129" y="692696"/>
            <a:chExt cx="3053139" cy="2880320"/>
          </a:xfrm>
        </p:grpSpPr>
        <p:sp>
          <p:nvSpPr>
            <p:cNvPr id="101" name="Freeform 100"/>
            <p:cNvSpPr/>
            <p:nvPr/>
          </p:nvSpPr>
          <p:spPr>
            <a:xfrm>
              <a:off x="5724129" y="692696"/>
              <a:ext cx="3053139" cy="2880320"/>
            </a:xfrm>
            <a:custGeom>
              <a:avLst/>
              <a:gdLst>
                <a:gd name="connsiteX0" fmla="*/ 0 w 1368152"/>
                <a:gd name="connsiteY0" fmla="*/ 0 h 792088"/>
                <a:gd name="connsiteX1" fmla="*/ 1368152 w 1368152"/>
                <a:gd name="connsiteY1" fmla="*/ 0 h 792088"/>
                <a:gd name="connsiteX2" fmla="*/ 1368152 w 1368152"/>
                <a:gd name="connsiteY2" fmla="*/ 660071 h 792088"/>
                <a:gd name="connsiteX3" fmla="*/ 1236135 w 1368152"/>
                <a:gd name="connsiteY3" fmla="*/ 792088 h 792088"/>
                <a:gd name="connsiteX4" fmla="*/ 0 w 1368152"/>
                <a:gd name="connsiteY4" fmla="*/ 792088 h 792088"/>
                <a:gd name="connsiteX5" fmla="*/ 0 w 1368152"/>
                <a:gd name="connsiteY5" fmla="*/ 0 h 792088"/>
                <a:gd name="connsiteX0" fmla="*/ 1236135 w 1368152"/>
                <a:gd name="connsiteY0" fmla="*/ 792088 h 792088"/>
                <a:gd name="connsiteX1" fmla="*/ 1262538 w 1368152"/>
                <a:gd name="connsiteY1" fmla="*/ 686474 h 792088"/>
                <a:gd name="connsiteX2" fmla="*/ 1368152 w 1368152"/>
                <a:gd name="connsiteY2" fmla="*/ 660071 h 792088"/>
                <a:gd name="connsiteX3" fmla="*/ 1236135 w 1368152"/>
                <a:gd name="connsiteY3" fmla="*/ 792088 h 792088"/>
                <a:gd name="connsiteX0" fmla="*/ 1236135 w 1368152"/>
                <a:gd name="connsiteY0" fmla="*/ 792088 h 792088"/>
                <a:gd name="connsiteX1" fmla="*/ 1262538 w 1368152"/>
                <a:gd name="connsiteY1" fmla="*/ 686474 h 792088"/>
                <a:gd name="connsiteX2" fmla="*/ 1368152 w 1368152"/>
                <a:gd name="connsiteY2" fmla="*/ 660071 h 792088"/>
                <a:gd name="connsiteX3" fmla="*/ 1236135 w 1368152"/>
                <a:gd name="connsiteY3" fmla="*/ 792088 h 792088"/>
                <a:gd name="connsiteX4" fmla="*/ 0 w 1368152"/>
                <a:gd name="connsiteY4" fmla="*/ 792088 h 792088"/>
                <a:gd name="connsiteX5" fmla="*/ 0 w 1368152"/>
                <a:gd name="connsiteY5" fmla="*/ 0 h 792088"/>
                <a:gd name="connsiteX6" fmla="*/ 1368152 w 1368152"/>
                <a:gd name="connsiteY6" fmla="*/ 0 h 792088"/>
                <a:gd name="connsiteX7" fmla="*/ 1368152 w 1368152"/>
                <a:gd name="connsiteY7" fmla="*/ 660071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8152" h="792088" stroke="0" extrusionOk="0">
                  <a:moveTo>
                    <a:pt x="0" y="0"/>
                  </a:moveTo>
                  <a:lnTo>
                    <a:pt x="1368152" y="0"/>
                  </a:lnTo>
                  <a:lnTo>
                    <a:pt x="1368152" y="660071"/>
                  </a:lnTo>
                  <a:lnTo>
                    <a:pt x="1236135" y="792088"/>
                  </a:lnTo>
                  <a:lnTo>
                    <a:pt x="0" y="792088"/>
                  </a:lnTo>
                  <a:lnTo>
                    <a:pt x="0" y="0"/>
                  </a:lnTo>
                  <a:close/>
                </a:path>
                <a:path w="1368152" h="792088" fill="darkenLess" stroke="0" extrusionOk="0">
                  <a:moveTo>
                    <a:pt x="1236135" y="792088"/>
                  </a:moveTo>
                  <a:lnTo>
                    <a:pt x="1262538" y="686474"/>
                  </a:lnTo>
                  <a:lnTo>
                    <a:pt x="1368152" y="660071"/>
                  </a:lnTo>
                  <a:lnTo>
                    <a:pt x="1236135" y="792088"/>
                  </a:lnTo>
                  <a:close/>
                </a:path>
                <a:path w="1368152" h="792088" fill="none" extrusionOk="0">
                  <a:moveTo>
                    <a:pt x="1236135" y="792088"/>
                  </a:moveTo>
                  <a:lnTo>
                    <a:pt x="1262538" y="686474"/>
                  </a:lnTo>
                  <a:lnTo>
                    <a:pt x="1368152" y="660071"/>
                  </a:lnTo>
                  <a:lnTo>
                    <a:pt x="1236135" y="792088"/>
                  </a:lnTo>
                  <a:lnTo>
                    <a:pt x="0" y="792088"/>
                  </a:lnTo>
                  <a:lnTo>
                    <a:pt x="0" y="0"/>
                  </a:lnTo>
                  <a:lnTo>
                    <a:pt x="1368152" y="0"/>
                  </a:lnTo>
                  <a:lnTo>
                    <a:pt x="1368152" y="660071"/>
                  </a:lnTo>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2" name="TextBox 101"/>
            <p:cNvSpPr txBox="1"/>
            <p:nvPr/>
          </p:nvSpPr>
          <p:spPr>
            <a:xfrm>
              <a:off x="5796138" y="1340767"/>
              <a:ext cx="2693100" cy="1215696"/>
            </a:xfrm>
            <a:prstGeom prst="rect">
              <a:avLst/>
            </a:prstGeom>
            <a:noFill/>
          </p:spPr>
          <p:txBody>
            <a:bodyPr wrap="square" rtlCol="0">
              <a:spAutoFit/>
            </a:bodyPr>
            <a:lstStyle/>
            <a:p>
              <a:pPr>
                <a:buFont typeface="Arial" pitchFamily="34" charset="0"/>
                <a:buChar char="•"/>
              </a:pPr>
              <a:r>
                <a:rPr lang="en-IE" dirty="0" smtClean="0"/>
                <a:t>Literacy and Numeracy</a:t>
              </a:r>
            </a:p>
            <a:p>
              <a:pPr>
                <a:buFont typeface="Arial" pitchFamily="34" charset="0"/>
                <a:buChar char="•"/>
              </a:pPr>
              <a:r>
                <a:rPr lang="en-IE" dirty="0" smtClean="0"/>
                <a:t>Numeracy and Literacy </a:t>
              </a:r>
            </a:p>
            <a:p>
              <a:pPr>
                <a:buFont typeface="Arial" pitchFamily="34" charset="0"/>
                <a:buChar char="•"/>
              </a:pPr>
              <a:r>
                <a:rPr lang="en-IE" dirty="0" smtClean="0"/>
                <a:t>Numeracy and Problem-solving</a:t>
              </a:r>
              <a:endParaRPr lang="en-IE" dirty="0"/>
            </a:p>
          </p:txBody>
        </p:sp>
      </p:grpSp>
      <p:grpSp>
        <p:nvGrpSpPr>
          <p:cNvPr id="103" name="Group 102"/>
          <p:cNvGrpSpPr/>
          <p:nvPr/>
        </p:nvGrpSpPr>
        <p:grpSpPr>
          <a:xfrm>
            <a:off x="2915816" y="3645024"/>
            <a:ext cx="2880320" cy="2259632"/>
            <a:chOff x="5724128" y="692696"/>
            <a:chExt cx="2304256" cy="2880320"/>
          </a:xfrm>
        </p:grpSpPr>
        <p:sp>
          <p:nvSpPr>
            <p:cNvPr id="104" name="Freeform 103"/>
            <p:cNvSpPr/>
            <p:nvPr/>
          </p:nvSpPr>
          <p:spPr>
            <a:xfrm>
              <a:off x="5724128" y="692696"/>
              <a:ext cx="2304256" cy="2880320"/>
            </a:xfrm>
            <a:custGeom>
              <a:avLst/>
              <a:gdLst>
                <a:gd name="connsiteX0" fmla="*/ 0 w 1368152"/>
                <a:gd name="connsiteY0" fmla="*/ 0 h 792088"/>
                <a:gd name="connsiteX1" fmla="*/ 1368152 w 1368152"/>
                <a:gd name="connsiteY1" fmla="*/ 0 h 792088"/>
                <a:gd name="connsiteX2" fmla="*/ 1368152 w 1368152"/>
                <a:gd name="connsiteY2" fmla="*/ 660071 h 792088"/>
                <a:gd name="connsiteX3" fmla="*/ 1236135 w 1368152"/>
                <a:gd name="connsiteY3" fmla="*/ 792088 h 792088"/>
                <a:gd name="connsiteX4" fmla="*/ 0 w 1368152"/>
                <a:gd name="connsiteY4" fmla="*/ 792088 h 792088"/>
                <a:gd name="connsiteX5" fmla="*/ 0 w 1368152"/>
                <a:gd name="connsiteY5" fmla="*/ 0 h 792088"/>
                <a:gd name="connsiteX0" fmla="*/ 1236135 w 1368152"/>
                <a:gd name="connsiteY0" fmla="*/ 792088 h 792088"/>
                <a:gd name="connsiteX1" fmla="*/ 1262538 w 1368152"/>
                <a:gd name="connsiteY1" fmla="*/ 686474 h 792088"/>
                <a:gd name="connsiteX2" fmla="*/ 1368152 w 1368152"/>
                <a:gd name="connsiteY2" fmla="*/ 660071 h 792088"/>
                <a:gd name="connsiteX3" fmla="*/ 1236135 w 1368152"/>
                <a:gd name="connsiteY3" fmla="*/ 792088 h 792088"/>
                <a:gd name="connsiteX0" fmla="*/ 1236135 w 1368152"/>
                <a:gd name="connsiteY0" fmla="*/ 792088 h 792088"/>
                <a:gd name="connsiteX1" fmla="*/ 1262538 w 1368152"/>
                <a:gd name="connsiteY1" fmla="*/ 686474 h 792088"/>
                <a:gd name="connsiteX2" fmla="*/ 1368152 w 1368152"/>
                <a:gd name="connsiteY2" fmla="*/ 660071 h 792088"/>
                <a:gd name="connsiteX3" fmla="*/ 1236135 w 1368152"/>
                <a:gd name="connsiteY3" fmla="*/ 792088 h 792088"/>
                <a:gd name="connsiteX4" fmla="*/ 0 w 1368152"/>
                <a:gd name="connsiteY4" fmla="*/ 792088 h 792088"/>
                <a:gd name="connsiteX5" fmla="*/ 0 w 1368152"/>
                <a:gd name="connsiteY5" fmla="*/ 0 h 792088"/>
                <a:gd name="connsiteX6" fmla="*/ 1368152 w 1368152"/>
                <a:gd name="connsiteY6" fmla="*/ 0 h 792088"/>
                <a:gd name="connsiteX7" fmla="*/ 1368152 w 1368152"/>
                <a:gd name="connsiteY7" fmla="*/ 660071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8152" h="792088" stroke="0" extrusionOk="0">
                  <a:moveTo>
                    <a:pt x="0" y="0"/>
                  </a:moveTo>
                  <a:lnTo>
                    <a:pt x="1368152" y="0"/>
                  </a:lnTo>
                  <a:lnTo>
                    <a:pt x="1368152" y="660071"/>
                  </a:lnTo>
                  <a:lnTo>
                    <a:pt x="1236135" y="792088"/>
                  </a:lnTo>
                  <a:lnTo>
                    <a:pt x="0" y="792088"/>
                  </a:lnTo>
                  <a:lnTo>
                    <a:pt x="0" y="0"/>
                  </a:lnTo>
                  <a:close/>
                </a:path>
                <a:path w="1368152" h="792088" fill="darkenLess" stroke="0" extrusionOk="0">
                  <a:moveTo>
                    <a:pt x="1236135" y="792088"/>
                  </a:moveTo>
                  <a:lnTo>
                    <a:pt x="1262538" y="686474"/>
                  </a:lnTo>
                  <a:lnTo>
                    <a:pt x="1368152" y="660071"/>
                  </a:lnTo>
                  <a:lnTo>
                    <a:pt x="1236135" y="792088"/>
                  </a:lnTo>
                  <a:close/>
                </a:path>
                <a:path w="1368152" h="792088" fill="none" extrusionOk="0">
                  <a:moveTo>
                    <a:pt x="1236135" y="792088"/>
                  </a:moveTo>
                  <a:lnTo>
                    <a:pt x="1262538" y="686474"/>
                  </a:lnTo>
                  <a:lnTo>
                    <a:pt x="1368152" y="660071"/>
                  </a:lnTo>
                  <a:lnTo>
                    <a:pt x="1236135" y="792088"/>
                  </a:lnTo>
                  <a:lnTo>
                    <a:pt x="0" y="792088"/>
                  </a:lnTo>
                  <a:lnTo>
                    <a:pt x="0" y="0"/>
                  </a:lnTo>
                  <a:lnTo>
                    <a:pt x="1368152" y="0"/>
                  </a:lnTo>
                  <a:lnTo>
                    <a:pt x="1368152" y="660071"/>
                  </a:lnTo>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5" name="TextBox 104"/>
            <p:cNvSpPr txBox="1"/>
            <p:nvPr/>
          </p:nvSpPr>
          <p:spPr>
            <a:xfrm>
              <a:off x="5796136" y="1340768"/>
              <a:ext cx="2160240" cy="1754326"/>
            </a:xfrm>
            <a:prstGeom prst="rect">
              <a:avLst/>
            </a:prstGeom>
            <a:noFill/>
          </p:spPr>
          <p:txBody>
            <a:bodyPr wrap="square" rtlCol="0">
              <a:spAutoFit/>
            </a:bodyPr>
            <a:lstStyle/>
            <a:p>
              <a:r>
                <a:rPr lang="en-IE" dirty="0" smtClean="0"/>
                <a:t>Literacy OR Numeracy booklet</a:t>
              </a:r>
            </a:p>
            <a:p>
              <a:endParaRPr lang="en-IE" dirty="0" smtClean="0"/>
            </a:p>
            <a:p>
              <a:r>
                <a:rPr lang="en-IE" dirty="0" smtClean="0"/>
                <a:t>Selected at random</a:t>
              </a:r>
            </a:p>
            <a:p>
              <a:endParaRPr lang="en-IE" dirty="0" smtClean="0"/>
            </a:p>
            <a:p>
              <a:endParaRPr lang="en-IE" dirty="0"/>
            </a:p>
          </p:txBody>
        </p:sp>
      </p:grpSp>
      <p:grpSp>
        <p:nvGrpSpPr>
          <p:cNvPr id="43" name="Group 42"/>
          <p:cNvGrpSpPr/>
          <p:nvPr/>
        </p:nvGrpSpPr>
        <p:grpSpPr>
          <a:xfrm>
            <a:off x="2699792" y="3573016"/>
            <a:ext cx="3672409" cy="1944216"/>
            <a:chOff x="5597429" y="302422"/>
            <a:chExt cx="3053139" cy="2880320"/>
          </a:xfrm>
        </p:grpSpPr>
        <p:sp>
          <p:nvSpPr>
            <p:cNvPr id="44" name="Freeform 43"/>
            <p:cNvSpPr/>
            <p:nvPr/>
          </p:nvSpPr>
          <p:spPr>
            <a:xfrm>
              <a:off x="5597429" y="302422"/>
              <a:ext cx="3053139" cy="2880320"/>
            </a:xfrm>
            <a:custGeom>
              <a:avLst/>
              <a:gdLst>
                <a:gd name="connsiteX0" fmla="*/ 0 w 1368152"/>
                <a:gd name="connsiteY0" fmla="*/ 0 h 792088"/>
                <a:gd name="connsiteX1" fmla="*/ 1368152 w 1368152"/>
                <a:gd name="connsiteY1" fmla="*/ 0 h 792088"/>
                <a:gd name="connsiteX2" fmla="*/ 1368152 w 1368152"/>
                <a:gd name="connsiteY2" fmla="*/ 660071 h 792088"/>
                <a:gd name="connsiteX3" fmla="*/ 1236135 w 1368152"/>
                <a:gd name="connsiteY3" fmla="*/ 792088 h 792088"/>
                <a:gd name="connsiteX4" fmla="*/ 0 w 1368152"/>
                <a:gd name="connsiteY4" fmla="*/ 792088 h 792088"/>
                <a:gd name="connsiteX5" fmla="*/ 0 w 1368152"/>
                <a:gd name="connsiteY5" fmla="*/ 0 h 792088"/>
                <a:gd name="connsiteX0" fmla="*/ 1236135 w 1368152"/>
                <a:gd name="connsiteY0" fmla="*/ 792088 h 792088"/>
                <a:gd name="connsiteX1" fmla="*/ 1262538 w 1368152"/>
                <a:gd name="connsiteY1" fmla="*/ 686474 h 792088"/>
                <a:gd name="connsiteX2" fmla="*/ 1368152 w 1368152"/>
                <a:gd name="connsiteY2" fmla="*/ 660071 h 792088"/>
                <a:gd name="connsiteX3" fmla="*/ 1236135 w 1368152"/>
                <a:gd name="connsiteY3" fmla="*/ 792088 h 792088"/>
                <a:gd name="connsiteX0" fmla="*/ 1236135 w 1368152"/>
                <a:gd name="connsiteY0" fmla="*/ 792088 h 792088"/>
                <a:gd name="connsiteX1" fmla="*/ 1262538 w 1368152"/>
                <a:gd name="connsiteY1" fmla="*/ 686474 h 792088"/>
                <a:gd name="connsiteX2" fmla="*/ 1368152 w 1368152"/>
                <a:gd name="connsiteY2" fmla="*/ 660071 h 792088"/>
                <a:gd name="connsiteX3" fmla="*/ 1236135 w 1368152"/>
                <a:gd name="connsiteY3" fmla="*/ 792088 h 792088"/>
                <a:gd name="connsiteX4" fmla="*/ 0 w 1368152"/>
                <a:gd name="connsiteY4" fmla="*/ 792088 h 792088"/>
                <a:gd name="connsiteX5" fmla="*/ 0 w 1368152"/>
                <a:gd name="connsiteY5" fmla="*/ 0 h 792088"/>
                <a:gd name="connsiteX6" fmla="*/ 1368152 w 1368152"/>
                <a:gd name="connsiteY6" fmla="*/ 0 h 792088"/>
                <a:gd name="connsiteX7" fmla="*/ 1368152 w 1368152"/>
                <a:gd name="connsiteY7" fmla="*/ 660071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8152" h="792088" stroke="0" extrusionOk="0">
                  <a:moveTo>
                    <a:pt x="0" y="0"/>
                  </a:moveTo>
                  <a:lnTo>
                    <a:pt x="1368152" y="0"/>
                  </a:lnTo>
                  <a:lnTo>
                    <a:pt x="1368152" y="660071"/>
                  </a:lnTo>
                  <a:lnTo>
                    <a:pt x="1236135" y="792088"/>
                  </a:lnTo>
                  <a:lnTo>
                    <a:pt x="0" y="792088"/>
                  </a:lnTo>
                  <a:lnTo>
                    <a:pt x="0" y="0"/>
                  </a:lnTo>
                  <a:close/>
                </a:path>
                <a:path w="1368152" h="792088" fill="darkenLess" stroke="0" extrusionOk="0">
                  <a:moveTo>
                    <a:pt x="1236135" y="792088"/>
                  </a:moveTo>
                  <a:lnTo>
                    <a:pt x="1262538" y="686474"/>
                  </a:lnTo>
                  <a:lnTo>
                    <a:pt x="1368152" y="660071"/>
                  </a:lnTo>
                  <a:lnTo>
                    <a:pt x="1236135" y="792088"/>
                  </a:lnTo>
                  <a:close/>
                </a:path>
                <a:path w="1368152" h="792088" fill="none" extrusionOk="0">
                  <a:moveTo>
                    <a:pt x="1236135" y="792088"/>
                  </a:moveTo>
                  <a:lnTo>
                    <a:pt x="1262538" y="686474"/>
                  </a:lnTo>
                  <a:lnTo>
                    <a:pt x="1368152" y="660071"/>
                  </a:lnTo>
                  <a:lnTo>
                    <a:pt x="1236135" y="792088"/>
                  </a:lnTo>
                  <a:lnTo>
                    <a:pt x="0" y="792088"/>
                  </a:lnTo>
                  <a:lnTo>
                    <a:pt x="0" y="0"/>
                  </a:lnTo>
                  <a:lnTo>
                    <a:pt x="1368152" y="0"/>
                  </a:lnTo>
                  <a:lnTo>
                    <a:pt x="1368152" y="660071"/>
                  </a:lnTo>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5" name="TextBox 44"/>
            <p:cNvSpPr txBox="1"/>
            <p:nvPr/>
          </p:nvSpPr>
          <p:spPr>
            <a:xfrm>
              <a:off x="5777025" y="681657"/>
              <a:ext cx="2693100" cy="1945114"/>
            </a:xfrm>
            <a:prstGeom prst="rect">
              <a:avLst/>
            </a:prstGeom>
            <a:noFill/>
          </p:spPr>
          <p:txBody>
            <a:bodyPr wrap="square" rtlCol="0">
              <a:spAutoFit/>
            </a:bodyPr>
            <a:lstStyle/>
            <a:p>
              <a:pPr>
                <a:buFont typeface="Arial" pitchFamily="34" charset="0"/>
                <a:buChar char="•"/>
              </a:pPr>
              <a:r>
                <a:rPr lang="en-IE" dirty="0" smtClean="0"/>
                <a:t>All those who fail the simple literacy or numeracy task on computer or paper are routed automatically to the Reading Components booklet</a:t>
              </a:r>
              <a:endParaRPr lang="en-IE"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30" presetClass="entr" presetSubtype="0" fill="hold" nodeType="after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800" decel="100000"/>
                                        <p:tgtEl>
                                          <p:spTgt spid="93"/>
                                        </p:tgtEl>
                                      </p:cBhvr>
                                    </p:animEffect>
                                    <p:anim calcmode="lin" valueType="num">
                                      <p:cBhvr>
                                        <p:cTn id="11" dur="800" decel="100000" fill="hold"/>
                                        <p:tgtEl>
                                          <p:spTgt spid="93"/>
                                        </p:tgtEl>
                                        <p:attrNameLst>
                                          <p:attrName>style.rotation</p:attrName>
                                        </p:attrNameLst>
                                      </p:cBhvr>
                                      <p:tavLst>
                                        <p:tav tm="0">
                                          <p:val>
                                            <p:fltVal val="-90"/>
                                          </p:val>
                                        </p:tav>
                                        <p:tav tm="100000">
                                          <p:val>
                                            <p:fltVal val="0"/>
                                          </p:val>
                                        </p:tav>
                                      </p:tavLst>
                                    </p:anim>
                                    <p:anim calcmode="lin" valueType="num">
                                      <p:cBhvr>
                                        <p:cTn id="12" dur="800" decel="100000" fill="hold"/>
                                        <p:tgtEl>
                                          <p:spTgt spid="93"/>
                                        </p:tgtEl>
                                        <p:attrNameLst>
                                          <p:attrName>ppt_x</p:attrName>
                                        </p:attrNameLst>
                                      </p:cBhvr>
                                      <p:tavLst>
                                        <p:tav tm="0">
                                          <p:val>
                                            <p:strVal val="#ppt_x+0.4"/>
                                          </p:val>
                                        </p:tav>
                                        <p:tav tm="100000">
                                          <p:val>
                                            <p:strVal val="#ppt_x-0.05"/>
                                          </p:val>
                                        </p:tav>
                                      </p:tavLst>
                                    </p:anim>
                                    <p:anim calcmode="lin" valueType="num">
                                      <p:cBhvr>
                                        <p:cTn id="13" dur="800" decel="100000" fill="hold"/>
                                        <p:tgtEl>
                                          <p:spTgt spid="93"/>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93"/>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93"/>
                                        </p:tgtEl>
                                        <p:attrNameLst>
                                          <p:attrName>ppt_y</p:attrName>
                                        </p:attrNameLst>
                                      </p:cBhvr>
                                      <p:tavLst>
                                        <p:tav tm="0">
                                          <p:val>
                                            <p:strVal val="#ppt_y+0.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nodeType="clickEffect">
                                  <p:stCondLst>
                                    <p:cond delay="0"/>
                                  </p:stCondLst>
                                  <p:childTnLst>
                                    <p:animEffect transition="out" filter="box(in)">
                                      <p:cBhvr>
                                        <p:cTn id="19" dur="500"/>
                                        <p:tgtEl>
                                          <p:spTgt spid="93"/>
                                        </p:tgtEl>
                                      </p:cBhvr>
                                    </p:animEffect>
                                    <p:set>
                                      <p:cBhvr>
                                        <p:cTn id="20" dur="1" fill="hold">
                                          <p:stCondLst>
                                            <p:cond delay="499"/>
                                          </p:stCondLst>
                                        </p:cTn>
                                        <p:tgtEl>
                                          <p:spTgt spid="93"/>
                                        </p:tgtEl>
                                        <p:attrNameLst>
                                          <p:attrName>style.visibility</p:attrName>
                                        </p:attrNameLst>
                                      </p:cBhvr>
                                      <p:to>
                                        <p:strVal val="hidden"/>
                                      </p:to>
                                    </p:se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par>
                          <p:cTn id="28" fill="hold">
                            <p:stCondLst>
                              <p:cond delay="1000"/>
                            </p:stCondLst>
                            <p:childTnLst>
                              <p:par>
                                <p:cTn id="29" presetID="30" presetClass="entr" presetSubtype="0" fill="hold" nodeType="after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800" decel="100000"/>
                                        <p:tgtEl>
                                          <p:spTgt spid="94"/>
                                        </p:tgtEl>
                                      </p:cBhvr>
                                    </p:animEffect>
                                    <p:anim calcmode="lin" valueType="num">
                                      <p:cBhvr>
                                        <p:cTn id="32" dur="800" decel="100000" fill="hold"/>
                                        <p:tgtEl>
                                          <p:spTgt spid="94"/>
                                        </p:tgtEl>
                                        <p:attrNameLst>
                                          <p:attrName>style.rotation</p:attrName>
                                        </p:attrNameLst>
                                      </p:cBhvr>
                                      <p:tavLst>
                                        <p:tav tm="0">
                                          <p:val>
                                            <p:fltVal val="-90"/>
                                          </p:val>
                                        </p:tav>
                                        <p:tav tm="100000">
                                          <p:val>
                                            <p:fltVal val="0"/>
                                          </p:val>
                                        </p:tav>
                                      </p:tavLst>
                                    </p:anim>
                                    <p:anim calcmode="lin" valueType="num">
                                      <p:cBhvr>
                                        <p:cTn id="33" dur="800" decel="100000" fill="hold"/>
                                        <p:tgtEl>
                                          <p:spTgt spid="94"/>
                                        </p:tgtEl>
                                        <p:attrNameLst>
                                          <p:attrName>ppt_x</p:attrName>
                                        </p:attrNameLst>
                                      </p:cBhvr>
                                      <p:tavLst>
                                        <p:tav tm="0">
                                          <p:val>
                                            <p:strVal val="#ppt_x+0.4"/>
                                          </p:val>
                                        </p:tav>
                                        <p:tav tm="100000">
                                          <p:val>
                                            <p:strVal val="#ppt_x-0.05"/>
                                          </p:val>
                                        </p:tav>
                                      </p:tavLst>
                                    </p:anim>
                                    <p:anim calcmode="lin" valueType="num">
                                      <p:cBhvr>
                                        <p:cTn id="34" dur="800" decel="100000" fill="hold"/>
                                        <p:tgtEl>
                                          <p:spTgt spid="94"/>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94"/>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94"/>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nodeType="clickEffect">
                                  <p:stCondLst>
                                    <p:cond delay="0"/>
                                  </p:stCondLst>
                                  <p:childTnLst>
                                    <p:animEffect transition="out" filter="box(in)">
                                      <p:cBhvr>
                                        <p:cTn id="40" dur="500"/>
                                        <p:tgtEl>
                                          <p:spTgt spid="94"/>
                                        </p:tgtEl>
                                      </p:cBhvr>
                                    </p:animEffect>
                                    <p:set>
                                      <p:cBhvr>
                                        <p:cTn id="41" dur="1" fill="hold">
                                          <p:stCondLst>
                                            <p:cond delay="499"/>
                                          </p:stCondLst>
                                        </p:cTn>
                                        <p:tgtEl>
                                          <p:spTgt spid="94"/>
                                        </p:tgtEl>
                                        <p:attrNameLst>
                                          <p:attrName>style.visibility</p:attrName>
                                        </p:attrNameLst>
                                      </p:cBhvr>
                                      <p:to>
                                        <p:strVal val="hidden"/>
                                      </p:to>
                                    </p:se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right)">
                                      <p:cBhvr>
                                        <p:cTn id="45" dur="500"/>
                                        <p:tgtEl>
                                          <p:spTgt spid="22"/>
                                        </p:tgtEl>
                                      </p:cBhvr>
                                    </p:animEffect>
                                  </p:child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par>
                          <p:cTn id="49" fill="hold">
                            <p:stCondLst>
                              <p:cond delay="1000"/>
                            </p:stCondLst>
                            <p:childTnLst>
                              <p:par>
                                <p:cTn id="50" presetID="2" presetClass="entr" presetSubtype="4" fill="hold" nodeType="afterEffect">
                                  <p:stCondLst>
                                    <p:cond delay="0"/>
                                  </p:stCondLst>
                                  <p:childTnLst>
                                    <p:set>
                                      <p:cBhvr>
                                        <p:cTn id="51" dur="1" fill="hold">
                                          <p:stCondLst>
                                            <p:cond delay="0"/>
                                          </p:stCondLst>
                                        </p:cTn>
                                        <p:tgtEl>
                                          <p:spTgt spid="97"/>
                                        </p:tgtEl>
                                        <p:attrNameLst>
                                          <p:attrName>style.visibility</p:attrName>
                                        </p:attrNameLst>
                                      </p:cBhvr>
                                      <p:to>
                                        <p:strVal val="visible"/>
                                      </p:to>
                                    </p:set>
                                    <p:anim calcmode="lin" valueType="num">
                                      <p:cBhvr additive="base">
                                        <p:cTn id="52" dur="500" fill="hold"/>
                                        <p:tgtEl>
                                          <p:spTgt spid="97"/>
                                        </p:tgtEl>
                                        <p:attrNameLst>
                                          <p:attrName>ppt_x</p:attrName>
                                        </p:attrNameLst>
                                      </p:cBhvr>
                                      <p:tavLst>
                                        <p:tav tm="0">
                                          <p:val>
                                            <p:strVal val="#ppt_x"/>
                                          </p:val>
                                        </p:tav>
                                        <p:tav tm="100000">
                                          <p:val>
                                            <p:strVal val="#ppt_x"/>
                                          </p:val>
                                        </p:tav>
                                      </p:tavLst>
                                    </p:anim>
                                    <p:anim calcmode="lin" valueType="num">
                                      <p:cBhvr additive="base">
                                        <p:cTn id="53"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 presetClass="exit" presetSubtype="16" fill="hold" nodeType="clickEffect">
                                  <p:stCondLst>
                                    <p:cond delay="0"/>
                                  </p:stCondLst>
                                  <p:childTnLst>
                                    <p:animEffect transition="out" filter="box(in)">
                                      <p:cBhvr>
                                        <p:cTn id="57" dur="500"/>
                                        <p:tgtEl>
                                          <p:spTgt spid="97"/>
                                        </p:tgtEl>
                                      </p:cBhvr>
                                    </p:animEffect>
                                    <p:set>
                                      <p:cBhvr>
                                        <p:cTn id="58" dur="1" fill="hold">
                                          <p:stCondLst>
                                            <p:cond delay="499"/>
                                          </p:stCondLst>
                                        </p:cTn>
                                        <p:tgtEl>
                                          <p:spTgt spid="97"/>
                                        </p:tgtEl>
                                        <p:attrNameLst>
                                          <p:attrName>style.visibility</p:attrName>
                                        </p:attrNameLst>
                                      </p:cBhvr>
                                      <p:to>
                                        <p:strVal val="hidden"/>
                                      </p:to>
                                    </p:set>
                                  </p:childTnLst>
                                </p:cTn>
                              </p:par>
                            </p:childTnLst>
                          </p:cTn>
                        </p:par>
                        <p:par>
                          <p:cTn id="59" fill="hold">
                            <p:stCondLst>
                              <p:cond delay="500"/>
                            </p:stCondLst>
                            <p:childTnLst>
                              <p:par>
                                <p:cTn id="60" presetID="22" presetClass="entr" presetSubtype="1" fill="hold"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up)">
                                      <p:cBhvr>
                                        <p:cTn id="62" dur="1000"/>
                                        <p:tgtEl>
                                          <p:spTgt spid="34"/>
                                        </p:tgtEl>
                                      </p:cBhvr>
                                    </p:animEffect>
                                  </p:childTnLst>
                                </p:cTn>
                              </p:par>
                            </p:childTnLst>
                          </p:cTn>
                        </p:par>
                        <p:par>
                          <p:cTn id="63" fill="hold">
                            <p:stCondLst>
                              <p:cond delay="1500"/>
                            </p:stCondLst>
                            <p:childTnLst>
                              <p:par>
                                <p:cTn id="64" presetID="1"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childTnLst>
                                </p:cTn>
                              </p:par>
                            </p:childTnLst>
                          </p:cTn>
                        </p:par>
                        <p:par>
                          <p:cTn id="66" fill="hold">
                            <p:stCondLst>
                              <p:cond delay="1500"/>
                            </p:stCondLst>
                            <p:childTnLst>
                              <p:par>
                                <p:cTn id="67" presetID="2" presetClass="entr" presetSubtype="4" fill="hold" nodeType="afterEffect">
                                  <p:stCondLst>
                                    <p:cond delay="0"/>
                                  </p:stCondLst>
                                  <p:childTnLst>
                                    <p:set>
                                      <p:cBhvr>
                                        <p:cTn id="68" dur="1" fill="hold">
                                          <p:stCondLst>
                                            <p:cond delay="0"/>
                                          </p:stCondLst>
                                        </p:cTn>
                                        <p:tgtEl>
                                          <p:spTgt spid="100"/>
                                        </p:tgtEl>
                                        <p:attrNameLst>
                                          <p:attrName>style.visibility</p:attrName>
                                        </p:attrNameLst>
                                      </p:cBhvr>
                                      <p:to>
                                        <p:strVal val="visible"/>
                                      </p:to>
                                    </p:set>
                                    <p:anim calcmode="lin" valueType="num">
                                      <p:cBhvr additive="base">
                                        <p:cTn id="69" dur="500" fill="hold"/>
                                        <p:tgtEl>
                                          <p:spTgt spid="100"/>
                                        </p:tgtEl>
                                        <p:attrNameLst>
                                          <p:attrName>ppt_x</p:attrName>
                                        </p:attrNameLst>
                                      </p:cBhvr>
                                      <p:tavLst>
                                        <p:tav tm="0">
                                          <p:val>
                                            <p:strVal val="#ppt_x"/>
                                          </p:val>
                                        </p:tav>
                                        <p:tav tm="100000">
                                          <p:val>
                                            <p:strVal val="#ppt_x"/>
                                          </p:val>
                                        </p:tav>
                                      </p:tavLst>
                                    </p:anim>
                                    <p:anim calcmode="lin" valueType="num">
                                      <p:cBhvr additive="base">
                                        <p:cTn id="7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 presetClass="exit" presetSubtype="16" fill="hold" nodeType="clickEffect">
                                  <p:stCondLst>
                                    <p:cond delay="0"/>
                                  </p:stCondLst>
                                  <p:childTnLst>
                                    <p:animEffect transition="out" filter="box(in)">
                                      <p:cBhvr>
                                        <p:cTn id="74" dur="500"/>
                                        <p:tgtEl>
                                          <p:spTgt spid="100"/>
                                        </p:tgtEl>
                                      </p:cBhvr>
                                    </p:animEffect>
                                    <p:set>
                                      <p:cBhvr>
                                        <p:cTn id="75" dur="1" fill="hold">
                                          <p:stCondLst>
                                            <p:cond delay="499"/>
                                          </p:stCondLst>
                                        </p:cTn>
                                        <p:tgtEl>
                                          <p:spTgt spid="100"/>
                                        </p:tgtEl>
                                        <p:attrNameLst>
                                          <p:attrName>style.visibility</p:attrName>
                                        </p:attrNameLst>
                                      </p:cBhvr>
                                      <p:to>
                                        <p:strVal val="hidden"/>
                                      </p:to>
                                    </p:set>
                                  </p:childTnLst>
                                </p:cTn>
                              </p:par>
                            </p:childTnLst>
                          </p:cTn>
                        </p:par>
                        <p:par>
                          <p:cTn id="76" fill="hold">
                            <p:stCondLst>
                              <p:cond delay="500"/>
                            </p:stCondLst>
                            <p:childTnLst>
                              <p:par>
                                <p:cTn id="77" presetID="22" presetClass="entr" presetSubtype="8" fill="hold"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wipe(left)">
                                      <p:cBhvr>
                                        <p:cTn id="79" dur="500"/>
                                        <p:tgtEl>
                                          <p:spTgt spid="74"/>
                                        </p:tgtEl>
                                      </p:cBhvr>
                                    </p:animEffect>
                                  </p:childTnLst>
                                </p:cTn>
                              </p:par>
                            </p:childTnLst>
                          </p:cTn>
                        </p:par>
                        <p:par>
                          <p:cTn id="80" fill="hold">
                            <p:stCondLst>
                              <p:cond delay="1000"/>
                            </p:stCondLst>
                            <p:childTnLst>
                              <p:par>
                                <p:cTn id="81" presetID="1" presetClass="entr" presetSubtype="0"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6" presetClass="emph" presetSubtype="0" fill="hold" grpId="1" nodeType="clickEffect">
                                  <p:stCondLst>
                                    <p:cond delay="0"/>
                                  </p:stCondLst>
                                  <p:childTnLst>
                                    <p:animEffect transition="out" filter="fade">
                                      <p:cBhvr>
                                        <p:cTn id="86" dur="500" tmFilter="0, 0; .2, .5; .8, .5; 1, 0"/>
                                        <p:tgtEl>
                                          <p:spTgt spid="16"/>
                                        </p:tgtEl>
                                      </p:cBhvr>
                                    </p:animEffect>
                                    <p:animScale>
                                      <p:cBhvr>
                                        <p:cTn id="87" dur="250" autoRev="1" fill="hold"/>
                                        <p:tgtEl>
                                          <p:spTgt spid="16"/>
                                        </p:tgtEl>
                                      </p:cBhvr>
                                      <p:by x="105000" y="105000"/>
                                    </p:animScale>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500"/>
                                        <p:tgtEl>
                                          <p:spTgt spid="59"/>
                                        </p:tgtEl>
                                      </p:cBhvr>
                                    </p:animEffect>
                                  </p:childTnLst>
                                </p:cTn>
                              </p:par>
                            </p:childTnLst>
                          </p:cTn>
                        </p:par>
                        <p:par>
                          <p:cTn id="93" fill="hold">
                            <p:stCondLst>
                              <p:cond delay="500"/>
                            </p:stCondLst>
                            <p:childTnLst>
                              <p:par>
                                <p:cTn id="94" presetID="1" presetClass="entr" presetSubtype="0" fill="hold" grpId="0" nodeType="afterEffect">
                                  <p:stCondLst>
                                    <p:cond delay="0"/>
                                  </p:stCondLst>
                                  <p:childTnLst>
                                    <p:set>
                                      <p:cBhvr>
                                        <p:cTn id="95" dur="1" fill="hold">
                                          <p:stCondLst>
                                            <p:cond delay="0"/>
                                          </p:stCondLst>
                                        </p:cTn>
                                        <p:tgtEl>
                                          <p:spTgt spid="25"/>
                                        </p:tgtEl>
                                        <p:attrNameLst>
                                          <p:attrName>style.visibility</p:attrName>
                                        </p:attrNameLst>
                                      </p:cBhvr>
                                      <p:to>
                                        <p:strVal val="visible"/>
                                      </p:to>
                                    </p:set>
                                  </p:childTnLst>
                                </p:cTn>
                              </p:par>
                            </p:childTnLst>
                          </p:cTn>
                        </p:par>
                        <p:par>
                          <p:cTn id="96" fill="hold">
                            <p:stCondLst>
                              <p:cond delay="500"/>
                            </p:stCondLst>
                            <p:childTnLst>
                              <p:par>
                                <p:cTn id="97" presetID="55" presetClass="entr" presetSubtype="0" fill="hold" grpId="0" nodeType="afterEffect">
                                  <p:stCondLst>
                                    <p:cond delay="0"/>
                                  </p:stCondLst>
                                  <p:childTnLst>
                                    <p:set>
                                      <p:cBhvr>
                                        <p:cTn id="98" dur="1" fill="hold">
                                          <p:stCondLst>
                                            <p:cond delay="0"/>
                                          </p:stCondLst>
                                        </p:cTn>
                                        <p:tgtEl>
                                          <p:spTgt spid="112"/>
                                        </p:tgtEl>
                                        <p:attrNameLst>
                                          <p:attrName>style.visibility</p:attrName>
                                        </p:attrNameLst>
                                      </p:cBhvr>
                                      <p:to>
                                        <p:strVal val="visible"/>
                                      </p:to>
                                    </p:set>
                                    <p:anim calcmode="lin" valueType="num">
                                      <p:cBhvr>
                                        <p:cTn id="99" dur="1000" fill="hold"/>
                                        <p:tgtEl>
                                          <p:spTgt spid="112"/>
                                        </p:tgtEl>
                                        <p:attrNameLst>
                                          <p:attrName>ppt_w</p:attrName>
                                        </p:attrNameLst>
                                      </p:cBhvr>
                                      <p:tavLst>
                                        <p:tav tm="0">
                                          <p:val>
                                            <p:strVal val="#ppt_w*0.70"/>
                                          </p:val>
                                        </p:tav>
                                        <p:tav tm="100000">
                                          <p:val>
                                            <p:strVal val="#ppt_w"/>
                                          </p:val>
                                        </p:tav>
                                      </p:tavLst>
                                    </p:anim>
                                    <p:anim calcmode="lin" valueType="num">
                                      <p:cBhvr>
                                        <p:cTn id="100" dur="1000" fill="hold"/>
                                        <p:tgtEl>
                                          <p:spTgt spid="112"/>
                                        </p:tgtEl>
                                        <p:attrNameLst>
                                          <p:attrName>ppt_h</p:attrName>
                                        </p:attrNameLst>
                                      </p:cBhvr>
                                      <p:tavLst>
                                        <p:tav tm="0">
                                          <p:val>
                                            <p:strVal val="#ppt_h"/>
                                          </p:val>
                                        </p:tav>
                                        <p:tav tm="100000">
                                          <p:val>
                                            <p:strVal val="#ppt_h"/>
                                          </p:val>
                                        </p:tav>
                                      </p:tavLst>
                                    </p:anim>
                                    <p:animEffect transition="in" filter="fade">
                                      <p:cBhvr>
                                        <p:cTn id="101" dur="1000"/>
                                        <p:tgtEl>
                                          <p:spTgt spid="112"/>
                                        </p:tgtEl>
                                      </p:cBhvr>
                                    </p:animEffect>
                                  </p:childTnLst>
                                </p:cTn>
                              </p:par>
                            </p:childTnLst>
                          </p:cTn>
                        </p:par>
                        <p:par>
                          <p:cTn id="102" fill="hold">
                            <p:stCondLst>
                              <p:cond delay="1500"/>
                            </p:stCondLst>
                            <p:childTnLst>
                              <p:par>
                                <p:cTn id="103" presetID="1" presetClass="entr" presetSubtype="0" fill="hold" nodeType="afterEffect">
                                  <p:stCondLst>
                                    <p:cond delay="0"/>
                                  </p:stCondLst>
                                  <p:childTnLst>
                                    <p:set>
                                      <p:cBhvr>
                                        <p:cTn id="104" dur="1" fill="hold">
                                          <p:stCondLst>
                                            <p:cond delay="0"/>
                                          </p:stCondLst>
                                        </p:cTn>
                                        <p:tgtEl>
                                          <p:spTgt spid="9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0"/>
                                          </p:stCondLst>
                                        </p:cTn>
                                        <p:tgtEl>
                                          <p:spTgt spid="94"/>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12"/>
                                        </p:tgtEl>
                                        <p:attrNameLst>
                                          <p:attrName>style.visibility</p:attrName>
                                        </p:attrNameLst>
                                      </p:cBhvr>
                                      <p:to>
                                        <p:strVal val="hidden"/>
                                      </p:to>
                                    </p:set>
                                  </p:childTnLst>
                                </p:cTn>
                              </p:par>
                            </p:childTnLst>
                          </p:cTn>
                        </p:par>
                        <p:par>
                          <p:cTn id="111" fill="hold">
                            <p:stCondLst>
                              <p:cond delay="0"/>
                            </p:stCondLst>
                            <p:childTnLst>
                              <p:par>
                                <p:cTn id="112" presetID="2" presetClass="entr" presetSubtype="4" fill="hold" nodeType="afterEffect">
                                  <p:stCondLst>
                                    <p:cond delay="0"/>
                                  </p:stCondLst>
                                  <p:childTnLst>
                                    <p:set>
                                      <p:cBhvr>
                                        <p:cTn id="113" dur="1" fill="hold">
                                          <p:stCondLst>
                                            <p:cond delay="0"/>
                                          </p:stCondLst>
                                        </p:cTn>
                                        <p:tgtEl>
                                          <p:spTgt spid="106"/>
                                        </p:tgtEl>
                                        <p:attrNameLst>
                                          <p:attrName>style.visibility</p:attrName>
                                        </p:attrNameLst>
                                      </p:cBhvr>
                                      <p:to>
                                        <p:strVal val="visible"/>
                                      </p:to>
                                    </p:set>
                                    <p:anim calcmode="lin" valueType="num">
                                      <p:cBhvr additive="base">
                                        <p:cTn id="114" dur="500" fill="hold"/>
                                        <p:tgtEl>
                                          <p:spTgt spid="106"/>
                                        </p:tgtEl>
                                        <p:attrNameLst>
                                          <p:attrName>ppt_x</p:attrName>
                                        </p:attrNameLst>
                                      </p:cBhvr>
                                      <p:tavLst>
                                        <p:tav tm="0">
                                          <p:val>
                                            <p:strVal val="#ppt_x"/>
                                          </p:val>
                                        </p:tav>
                                        <p:tav tm="100000">
                                          <p:val>
                                            <p:strVal val="#ppt_x"/>
                                          </p:val>
                                        </p:tav>
                                      </p:tavLst>
                                    </p:anim>
                                    <p:anim calcmode="lin" valueType="num">
                                      <p:cBhvr additive="base">
                                        <p:cTn id="115"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 presetClass="exit" presetSubtype="16" fill="hold" nodeType="clickEffect">
                                  <p:stCondLst>
                                    <p:cond delay="0"/>
                                  </p:stCondLst>
                                  <p:childTnLst>
                                    <p:animEffect transition="out" filter="box(in)">
                                      <p:cBhvr>
                                        <p:cTn id="119" dur="500"/>
                                        <p:tgtEl>
                                          <p:spTgt spid="106"/>
                                        </p:tgtEl>
                                      </p:cBhvr>
                                    </p:animEffect>
                                    <p:set>
                                      <p:cBhvr>
                                        <p:cTn id="120" dur="1" fill="hold">
                                          <p:stCondLst>
                                            <p:cond delay="499"/>
                                          </p:stCondLst>
                                        </p:cTn>
                                        <p:tgtEl>
                                          <p:spTgt spid="106"/>
                                        </p:tgtEl>
                                        <p:attrNameLst>
                                          <p:attrName>style.visibility</p:attrName>
                                        </p:attrNameLst>
                                      </p:cBhvr>
                                      <p:to>
                                        <p:strVal val="hidden"/>
                                      </p:to>
                                    </p:set>
                                  </p:childTnLst>
                                </p:cTn>
                              </p:par>
                            </p:childTnLst>
                          </p:cTn>
                        </p:par>
                        <p:par>
                          <p:cTn id="121" fill="hold">
                            <p:stCondLst>
                              <p:cond delay="500"/>
                            </p:stCondLst>
                            <p:childTnLst>
                              <p:par>
                                <p:cTn id="122" presetID="22" presetClass="entr" presetSubtype="1" fill="hold"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wipe(up)">
                                      <p:cBhvr>
                                        <p:cTn id="124" dur="500"/>
                                        <p:tgtEl>
                                          <p:spTgt spid="65"/>
                                        </p:tgtEl>
                                      </p:cBhvr>
                                    </p:animEffect>
                                  </p:childTnLst>
                                </p:cTn>
                              </p:par>
                            </p:childTnLst>
                          </p:cTn>
                        </p:par>
                        <p:par>
                          <p:cTn id="125" fill="hold">
                            <p:stCondLst>
                              <p:cond delay="1000"/>
                            </p:stCondLst>
                            <p:childTnLst>
                              <p:par>
                                <p:cTn id="126" presetID="1" presetClass="entr" presetSubtype="0" fill="hold" grpId="0" nodeType="afterEffect">
                                  <p:stCondLst>
                                    <p:cond delay="0"/>
                                  </p:stCondLst>
                                  <p:childTnLst>
                                    <p:set>
                                      <p:cBhvr>
                                        <p:cTn id="127" dur="1" fill="hold">
                                          <p:stCondLst>
                                            <p:cond delay="0"/>
                                          </p:stCondLst>
                                        </p:cTn>
                                        <p:tgtEl>
                                          <p:spTgt spid="26"/>
                                        </p:tgtEl>
                                        <p:attrNameLst>
                                          <p:attrName>style.visibility</p:attrName>
                                        </p:attrNameLst>
                                      </p:cBhvr>
                                      <p:to>
                                        <p:strVal val="visible"/>
                                      </p:to>
                                    </p:set>
                                  </p:childTnLst>
                                </p:cTn>
                              </p:par>
                              <p:par>
                                <p:cTn id="128" presetID="2" presetClass="entr" presetSubtype="4" fill="hold" nodeType="withEffect">
                                  <p:stCondLst>
                                    <p:cond delay="0"/>
                                  </p:stCondLst>
                                  <p:childTnLst>
                                    <p:set>
                                      <p:cBhvr>
                                        <p:cTn id="129" dur="1" fill="hold">
                                          <p:stCondLst>
                                            <p:cond delay="0"/>
                                          </p:stCondLst>
                                        </p:cTn>
                                        <p:tgtEl>
                                          <p:spTgt spid="103"/>
                                        </p:tgtEl>
                                        <p:attrNameLst>
                                          <p:attrName>style.visibility</p:attrName>
                                        </p:attrNameLst>
                                      </p:cBhvr>
                                      <p:to>
                                        <p:strVal val="visible"/>
                                      </p:to>
                                    </p:set>
                                    <p:anim calcmode="lin" valueType="num">
                                      <p:cBhvr additive="base">
                                        <p:cTn id="130" dur="500" fill="hold"/>
                                        <p:tgtEl>
                                          <p:spTgt spid="103"/>
                                        </p:tgtEl>
                                        <p:attrNameLst>
                                          <p:attrName>ppt_x</p:attrName>
                                        </p:attrNameLst>
                                      </p:cBhvr>
                                      <p:tavLst>
                                        <p:tav tm="0">
                                          <p:val>
                                            <p:strVal val="#ppt_x"/>
                                          </p:val>
                                        </p:tav>
                                        <p:tav tm="100000">
                                          <p:val>
                                            <p:strVal val="#ppt_x"/>
                                          </p:val>
                                        </p:tav>
                                      </p:tavLst>
                                    </p:anim>
                                    <p:anim calcmode="lin" valueType="num">
                                      <p:cBhvr additive="base">
                                        <p:cTn id="131"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 presetClass="exit" presetSubtype="16" fill="hold" nodeType="clickEffect">
                                  <p:stCondLst>
                                    <p:cond delay="0"/>
                                  </p:stCondLst>
                                  <p:childTnLst>
                                    <p:animEffect transition="out" filter="box(in)">
                                      <p:cBhvr>
                                        <p:cTn id="135" dur="500"/>
                                        <p:tgtEl>
                                          <p:spTgt spid="103"/>
                                        </p:tgtEl>
                                      </p:cBhvr>
                                    </p:animEffect>
                                    <p:set>
                                      <p:cBhvr>
                                        <p:cTn id="136" dur="1" fill="hold">
                                          <p:stCondLst>
                                            <p:cond delay="499"/>
                                          </p:stCondLst>
                                        </p:cTn>
                                        <p:tgtEl>
                                          <p:spTgt spid="103"/>
                                        </p:tgtEl>
                                        <p:attrNameLst>
                                          <p:attrName>style.visibility</p:attrName>
                                        </p:attrNameLst>
                                      </p:cBhvr>
                                      <p:to>
                                        <p:strVal val="hidden"/>
                                      </p:to>
                                    </p:set>
                                  </p:childTnLst>
                                </p:cTn>
                              </p:par>
                            </p:childTnLst>
                          </p:cTn>
                        </p:par>
                        <p:par>
                          <p:cTn id="137" fill="hold">
                            <p:stCondLst>
                              <p:cond delay="500"/>
                            </p:stCondLst>
                            <p:childTnLst>
                              <p:par>
                                <p:cTn id="138" presetID="22" presetClass="entr" presetSubtype="2" fill="hold" nodeType="afterEffect">
                                  <p:stCondLst>
                                    <p:cond delay="0"/>
                                  </p:stCondLst>
                                  <p:childTnLst>
                                    <p:set>
                                      <p:cBhvr>
                                        <p:cTn id="139" dur="1" fill="hold">
                                          <p:stCondLst>
                                            <p:cond delay="0"/>
                                          </p:stCondLst>
                                        </p:cTn>
                                        <p:tgtEl>
                                          <p:spTgt spid="76"/>
                                        </p:tgtEl>
                                        <p:attrNameLst>
                                          <p:attrName>style.visibility</p:attrName>
                                        </p:attrNameLst>
                                      </p:cBhvr>
                                      <p:to>
                                        <p:strVal val="visible"/>
                                      </p:to>
                                    </p:set>
                                    <p:animEffect transition="in" filter="wipe(right)">
                                      <p:cBhvr>
                                        <p:cTn id="140" dur="500"/>
                                        <p:tgtEl>
                                          <p:spTgt spid="76"/>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nodeType="clickEffect">
                                  <p:stCondLst>
                                    <p:cond delay="0"/>
                                  </p:stCondLst>
                                  <p:childTnLst>
                                    <p:set>
                                      <p:cBhvr>
                                        <p:cTn id="144" dur="1" fill="hold">
                                          <p:stCondLst>
                                            <p:cond delay="0"/>
                                          </p:stCondLst>
                                        </p:cTn>
                                        <p:tgtEl>
                                          <p:spTgt spid="70"/>
                                        </p:tgtEl>
                                        <p:attrNameLst>
                                          <p:attrName>style.visibility</p:attrName>
                                        </p:attrNameLst>
                                      </p:cBhvr>
                                      <p:to>
                                        <p:strVal val="visible"/>
                                      </p:to>
                                    </p:set>
                                    <p:animEffect transition="in" filter="wipe(left)">
                                      <p:cBhvr>
                                        <p:cTn id="145" dur="500"/>
                                        <p:tgtEl>
                                          <p:spTgt spid="70"/>
                                        </p:tgtEl>
                                      </p:cBhvr>
                                    </p:animEffect>
                                  </p:childTnLst>
                                </p:cTn>
                              </p:par>
                              <p:par>
                                <p:cTn id="146" presetID="55" presetClass="entr" presetSubtype="0" fill="hold" grpId="0" nodeType="withEffect">
                                  <p:stCondLst>
                                    <p:cond delay="0"/>
                                  </p:stCondLst>
                                  <p:childTnLst>
                                    <p:set>
                                      <p:cBhvr>
                                        <p:cTn id="147" dur="1" fill="hold">
                                          <p:stCondLst>
                                            <p:cond delay="0"/>
                                          </p:stCondLst>
                                        </p:cTn>
                                        <p:tgtEl>
                                          <p:spTgt spid="42"/>
                                        </p:tgtEl>
                                        <p:attrNameLst>
                                          <p:attrName>style.visibility</p:attrName>
                                        </p:attrNameLst>
                                      </p:cBhvr>
                                      <p:to>
                                        <p:strVal val="visible"/>
                                      </p:to>
                                    </p:set>
                                    <p:anim calcmode="lin" valueType="num">
                                      <p:cBhvr>
                                        <p:cTn id="148" dur="1000" fill="hold"/>
                                        <p:tgtEl>
                                          <p:spTgt spid="42"/>
                                        </p:tgtEl>
                                        <p:attrNameLst>
                                          <p:attrName>ppt_w</p:attrName>
                                        </p:attrNameLst>
                                      </p:cBhvr>
                                      <p:tavLst>
                                        <p:tav tm="0">
                                          <p:val>
                                            <p:strVal val="#ppt_w*0.70"/>
                                          </p:val>
                                        </p:tav>
                                        <p:tav tm="100000">
                                          <p:val>
                                            <p:strVal val="#ppt_w"/>
                                          </p:val>
                                        </p:tav>
                                      </p:tavLst>
                                    </p:anim>
                                    <p:anim calcmode="lin" valueType="num">
                                      <p:cBhvr>
                                        <p:cTn id="149" dur="1000" fill="hold"/>
                                        <p:tgtEl>
                                          <p:spTgt spid="42"/>
                                        </p:tgtEl>
                                        <p:attrNameLst>
                                          <p:attrName>ppt_h</p:attrName>
                                        </p:attrNameLst>
                                      </p:cBhvr>
                                      <p:tavLst>
                                        <p:tav tm="0">
                                          <p:val>
                                            <p:strVal val="#ppt_h"/>
                                          </p:val>
                                        </p:tav>
                                        <p:tav tm="100000">
                                          <p:val>
                                            <p:strVal val="#ppt_h"/>
                                          </p:val>
                                        </p:tav>
                                      </p:tavLst>
                                    </p:anim>
                                    <p:animEffect transition="in" filter="fade">
                                      <p:cBhvr>
                                        <p:cTn id="150" dur="1000"/>
                                        <p:tgtEl>
                                          <p:spTgt spid="42"/>
                                        </p:tgtEl>
                                      </p:cBhvr>
                                    </p:animEffect>
                                  </p:childTnLst>
                                </p:cTn>
                              </p:par>
                            </p:childTnLst>
                          </p:cTn>
                        </p:par>
                        <p:par>
                          <p:cTn id="151" fill="hold">
                            <p:stCondLst>
                              <p:cond delay="1000"/>
                            </p:stCondLst>
                            <p:childTnLst>
                              <p:par>
                                <p:cTn id="152" presetID="22" presetClass="entr" presetSubtype="2" fill="hold" nodeType="after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wipe(right)">
                                      <p:cBhvr>
                                        <p:cTn id="154" dur="500"/>
                                        <p:tgtEl>
                                          <p:spTgt spid="68"/>
                                        </p:tgtEl>
                                      </p:cBhvr>
                                    </p:animEffect>
                                  </p:childTnLst>
                                </p:cTn>
                              </p:par>
                            </p:childTnLst>
                          </p:cTn>
                        </p:par>
                        <p:par>
                          <p:cTn id="155" fill="hold">
                            <p:stCondLst>
                              <p:cond delay="1500"/>
                            </p:stCondLst>
                            <p:childTnLst>
                              <p:par>
                                <p:cTn id="156" presetID="55"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 calcmode="lin" valueType="num">
                                      <p:cBhvr>
                                        <p:cTn id="158" dur="1000" fill="hold"/>
                                        <p:tgtEl>
                                          <p:spTgt spid="41"/>
                                        </p:tgtEl>
                                        <p:attrNameLst>
                                          <p:attrName>ppt_w</p:attrName>
                                        </p:attrNameLst>
                                      </p:cBhvr>
                                      <p:tavLst>
                                        <p:tav tm="0">
                                          <p:val>
                                            <p:strVal val="#ppt_w*0.70"/>
                                          </p:val>
                                        </p:tav>
                                        <p:tav tm="100000">
                                          <p:val>
                                            <p:strVal val="#ppt_w"/>
                                          </p:val>
                                        </p:tav>
                                      </p:tavLst>
                                    </p:anim>
                                    <p:anim calcmode="lin" valueType="num">
                                      <p:cBhvr>
                                        <p:cTn id="159" dur="1000" fill="hold"/>
                                        <p:tgtEl>
                                          <p:spTgt spid="41"/>
                                        </p:tgtEl>
                                        <p:attrNameLst>
                                          <p:attrName>ppt_h</p:attrName>
                                        </p:attrNameLst>
                                      </p:cBhvr>
                                      <p:tavLst>
                                        <p:tav tm="0">
                                          <p:val>
                                            <p:strVal val="#ppt_h"/>
                                          </p:val>
                                        </p:tav>
                                        <p:tav tm="100000">
                                          <p:val>
                                            <p:strVal val="#ppt_h"/>
                                          </p:val>
                                        </p:tav>
                                      </p:tavLst>
                                    </p:anim>
                                    <p:animEffect transition="in" filter="fade">
                                      <p:cBhvr>
                                        <p:cTn id="160" dur="1000"/>
                                        <p:tgtEl>
                                          <p:spTgt spid="41"/>
                                        </p:tgtEl>
                                      </p:cBhvr>
                                    </p:animEffect>
                                  </p:childTnLst>
                                </p:cTn>
                              </p:par>
                            </p:childTnLst>
                          </p:cTn>
                        </p:par>
                      </p:childTnLst>
                    </p:cTn>
                  </p:par>
                  <p:par>
                    <p:cTn id="161" fill="hold">
                      <p:stCondLst>
                        <p:cond delay="indefinite"/>
                      </p:stCondLst>
                      <p:childTnLst>
                        <p:par>
                          <p:cTn id="162" fill="hold">
                            <p:stCondLst>
                              <p:cond delay="0"/>
                            </p:stCondLst>
                            <p:childTnLst>
                              <p:par>
                                <p:cTn id="163" presetID="1" presetClass="exit" presetSubtype="0" fill="hold" grpId="1" nodeType="clickEffect">
                                  <p:stCondLst>
                                    <p:cond delay="0"/>
                                  </p:stCondLst>
                                  <p:childTnLst>
                                    <p:set>
                                      <p:cBhvr>
                                        <p:cTn id="164" dur="1" fill="hold">
                                          <p:stCondLst>
                                            <p:cond delay="0"/>
                                          </p:stCondLst>
                                        </p:cTn>
                                        <p:tgtEl>
                                          <p:spTgt spid="42"/>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41"/>
                                        </p:tgtEl>
                                        <p:attrNameLst>
                                          <p:attrName>style.visibility</p:attrName>
                                        </p:attrNameLst>
                                      </p:cBhvr>
                                      <p:to>
                                        <p:strVal val="hidden"/>
                                      </p:to>
                                    </p:set>
                                  </p:childTnLst>
                                </p:cTn>
                              </p:par>
                            </p:childTnLst>
                          </p:cTn>
                        </p:par>
                        <p:par>
                          <p:cTn id="167" fill="hold">
                            <p:stCondLst>
                              <p:cond delay="0"/>
                            </p:stCondLst>
                            <p:childTnLst>
                              <p:par>
                                <p:cTn id="168" presetID="2" presetClass="entr" presetSubtype="4" fill="hold" nodeType="afterEffect">
                                  <p:stCondLst>
                                    <p:cond delay="0"/>
                                  </p:stCondLst>
                                  <p:childTnLst>
                                    <p:set>
                                      <p:cBhvr>
                                        <p:cTn id="169" dur="1" fill="hold">
                                          <p:stCondLst>
                                            <p:cond delay="0"/>
                                          </p:stCondLst>
                                        </p:cTn>
                                        <p:tgtEl>
                                          <p:spTgt spid="43"/>
                                        </p:tgtEl>
                                        <p:attrNameLst>
                                          <p:attrName>style.visibility</p:attrName>
                                        </p:attrNameLst>
                                      </p:cBhvr>
                                      <p:to>
                                        <p:strVal val="visible"/>
                                      </p:to>
                                    </p:set>
                                    <p:anim calcmode="lin" valueType="num">
                                      <p:cBhvr additive="base">
                                        <p:cTn id="170" dur="500" fill="hold"/>
                                        <p:tgtEl>
                                          <p:spTgt spid="43"/>
                                        </p:tgtEl>
                                        <p:attrNameLst>
                                          <p:attrName>ppt_x</p:attrName>
                                        </p:attrNameLst>
                                      </p:cBhvr>
                                      <p:tavLst>
                                        <p:tav tm="0">
                                          <p:val>
                                            <p:strVal val="#ppt_x"/>
                                          </p:val>
                                        </p:tav>
                                        <p:tav tm="100000">
                                          <p:val>
                                            <p:strVal val="#ppt_x"/>
                                          </p:val>
                                        </p:tav>
                                      </p:tavLst>
                                    </p:anim>
                                    <p:anim calcmode="lin" valueType="num">
                                      <p:cBhvr additive="base">
                                        <p:cTn id="17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4" presetClass="exit" presetSubtype="16" fill="hold" nodeType="clickEffect">
                                  <p:stCondLst>
                                    <p:cond delay="0"/>
                                  </p:stCondLst>
                                  <p:childTnLst>
                                    <p:animEffect transition="out" filter="box(in)">
                                      <p:cBhvr>
                                        <p:cTn id="175" dur="500"/>
                                        <p:tgtEl>
                                          <p:spTgt spid="43"/>
                                        </p:tgtEl>
                                      </p:cBhvr>
                                    </p:animEffect>
                                    <p:set>
                                      <p:cBhvr>
                                        <p:cTn id="176"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2" grpId="0"/>
      <p:bldP spid="42" grpId="1"/>
      <p:bldP spid="13" grpId="0" animBg="1"/>
      <p:bldP spid="15" grpId="0" animBg="1"/>
      <p:bldP spid="16" grpId="0" animBg="1"/>
      <p:bldP spid="16" grpId="1" animBg="1"/>
      <p:bldP spid="23" grpId="0" animBg="1"/>
      <p:bldP spid="24" grpId="0" animBg="1"/>
      <p:bldP spid="25" grpId="0" animBg="1"/>
      <p:bldP spid="26" grpId="0" animBg="1"/>
      <p:bldP spid="112" grpId="0"/>
      <p:bldP spid="11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PIAAC Assessment Design</a:t>
            </a:r>
            <a:endParaRPr lang="en-IE" dirty="0"/>
          </a:p>
        </p:txBody>
      </p:sp>
      <p:sp>
        <p:nvSpPr>
          <p:cNvPr id="13" name="Rectangle 12"/>
          <p:cNvSpPr/>
          <p:nvPr/>
        </p:nvSpPr>
        <p:spPr>
          <a:xfrm>
            <a:off x="3491880" y="1628800"/>
            <a:ext cx="1656184"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E" dirty="0" smtClean="0"/>
              <a:t>BQ</a:t>
            </a:r>
            <a:endParaRPr lang="en-IE" dirty="0"/>
          </a:p>
        </p:txBody>
      </p:sp>
      <p:sp>
        <p:nvSpPr>
          <p:cNvPr id="15" name="Rectangle 14"/>
          <p:cNvSpPr/>
          <p:nvPr/>
        </p:nvSpPr>
        <p:spPr>
          <a:xfrm>
            <a:off x="971600" y="3429000"/>
            <a:ext cx="1656184"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E" dirty="0" smtClean="0"/>
              <a:t>Basic Skills (Computer)</a:t>
            </a:r>
            <a:endParaRPr lang="en-IE" dirty="0"/>
          </a:p>
        </p:txBody>
      </p:sp>
      <p:sp>
        <p:nvSpPr>
          <p:cNvPr id="16" name="Rectangle 15"/>
          <p:cNvSpPr/>
          <p:nvPr/>
        </p:nvSpPr>
        <p:spPr>
          <a:xfrm>
            <a:off x="3491880" y="2924944"/>
            <a:ext cx="1656184"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E" dirty="0" smtClean="0"/>
              <a:t>Basic IT Skills</a:t>
            </a:r>
            <a:endParaRPr lang="en-IE" dirty="0"/>
          </a:p>
        </p:txBody>
      </p:sp>
      <p:cxnSp>
        <p:nvCxnSpPr>
          <p:cNvPr id="19" name="Elbow Connector 18"/>
          <p:cNvCxnSpPr>
            <a:stCxn id="13" idx="2"/>
            <a:endCxn id="16" idx="0"/>
          </p:cNvCxnSpPr>
          <p:nvPr/>
        </p:nvCxnSpPr>
        <p:spPr>
          <a:xfrm rot="5400000">
            <a:off x="3959932" y="2564904"/>
            <a:ext cx="720080" cy="1588"/>
          </a:xfrm>
          <a:prstGeom prst="bentConnector3">
            <a:avLst>
              <a:gd name="adj1" fmla="val 50000"/>
            </a:avLst>
          </a:prstGeom>
          <a:ln w="508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 idx="1"/>
            <a:endCxn id="15" idx="3"/>
          </p:cNvCxnSpPr>
          <p:nvPr/>
        </p:nvCxnSpPr>
        <p:spPr>
          <a:xfrm rot="10800000" flipV="1">
            <a:off x="2627784" y="3212976"/>
            <a:ext cx="864096" cy="504056"/>
          </a:xfrm>
          <a:prstGeom prst="line">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71600" y="4581128"/>
            <a:ext cx="1656184"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E" dirty="0" smtClean="0"/>
              <a:t>Assessment (Computer)</a:t>
            </a:r>
            <a:endParaRPr lang="en-IE" dirty="0"/>
          </a:p>
        </p:txBody>
      </p:sp>
      <p:sp>
        <p:nvSpPr>
          <p:cNvPr id="24" name="Rectangle 23"/>
          <p:cNvSpPr/>
          <p:nvPr/>
        </p:nvSpPr>
        <p:spPr>
          <a:xfrm>
            <a:off x="3635896" y="5661248"/>
            <a:ext cx="1656184"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E" dirty="0" smtClean="0"/>
              <a:t>Reading Components</a:t>
            </a:r>
            <a:endParaRPr lang="en-IE" dirty="0"/>
          </a:p>
        </p:txBody>
      </p:sp>
      <p:sp>
        <p:nvSpPr>
          <p:cNvPr id="25" name="Rectangle 24"/>
          <p:cNvSpPr/>
          <p:nvPr/>
        </p:nvSpPr>
        <p:spPr>
          <a:xfrm>
            <a:off x="5868144" y="3356992"/>
            <a:ext cx="1656184"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E" dirty="0" smtClean="0"/>
              <a:t>Basic Skills (Paper)</a:t>
            </a:r>
            <a:endParaRPr lang="en-IE" dirty="0"/>
          </a:p>
        </p:txBody>
      </p:sp>
      <p:sp>
        <p:nvSpPr>
          <p:cNvPr id="26" name="Rectangle 25"/>
          <p:cNvSpPr/>
          <p:nvPr/>
        </p:nvSpPr>
        <p:spPr>
          <a:xfrm>
            <a:off x="5868144" y="4581128"/>
            <a:ext cx="1656184"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E" dirty="0" smtClean="0"/>
              <a:t>Assessment (Paper)</a:t>
            </a:r>
            <a:endParaRPr lang="en-IE" dirty="0"/>
          </a:p>
        </p:txBody>
      </p:sp>
      <p:cxnSp>
        <p:nvCxnSpPr>
          <p:cNvPr id="34" name="Straight Arrow Connector 33"/>
          <p:cNvCxnSpPr>
            <a:stCxn id="15" idx="2"/>
            <a:endCxn id="23" idx="0"/>
          </p:cNvCxnSpPr>
          <p:nvPr/>
        </p:nvCxnSpPr>
        <p:spPr>
          <a:xfrm rot="5400000">
            <a:off x="1511660" y="4293096"/>
            <a:ext cx="576064" cy="1588"/>
          </a:xfrm>
          <a:prstGeom prst="straightConnector1">
            <a:avLst/>
          </a:prstGeom>
          <a:ln w="508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6" idx="3"/>
            <a:endCxn id="25" idx="1"/>
          </p:cNvCxnSpPr>
          <p:nvPr/>
        </p:nvCxnSpPr>
        <p:spPr>
          <a:xfrm>
            <a:off x="5148064" y="3212976"/>
            <a:ext cx="720080" cy="432048"/>
          </a:xfrm>
          <a:prstGeom prst="straightConnector1">
            <a:avLst/>
          </a:prstGeom>
          <a:ln w="50800" cmpd="dbl">
            <a:solidFill>
              <a:schemeClr val="accent2">
                <a:alpha val="97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25" idx="2"/>
            <a:endCxn id="26" idx="0"/>
          </p:cNvCxnSpPr>
          <p:nvPr/>
        </p:nvCxnSpPr>
        <p:spPr>
          <a:xfrm rot="5400000">
            <a:off x="6372200" y="4257092"/>
            <a:ext cx="648072" cy="1588"/>
          </a:xfrm>
          <a:prstGeom prst="straightConnector1">
            <a:avLst/>
          </a:prstGeom>
          <a:ln w="508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25" idx="1"/>
            <a:endCxn id="24" idx="0"/>
          </p:cNvCxnSpPr>
          <p:nvPr/>
        </p:nvCxnSpPr>
        <p:spPr>
          <a:xfrm rot="10800000" flipV="1">
            <a:off x="4463988" y="3645024"/>
            <a:ext cx="1404156" cy="2016224"/>
          </a:xfrm>
          <a:prstGeom prst="straightConnector1">
            <a:avLst/>
          </a:prstGeom>
          <a:ln w="50800" cmpd="dbl">
            <a:solidFill>
              <a:schemeClr val="accent2">
                <a:alpha val="97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5" idx="3"/>
            <a:endCxn id="24" idx="0"/>
          </p:cNvCxnSpPr>
          <p:nvPr/>
        </p:nvCxnSpPr>
        <p:spPr>
          <a:xfrm>
            <a:off x="2627784" y="3717032"/>
            <a:ext cx="1836204" cy="1944216"/>
          </a:xfrm>
          <a:prstGeom prst="straightConnector1">
            <a:avLst/>
          </a:prstGeom>
          <a:ln w="50800" cmpd="dbl">
            <a:solidFill>
              <a:schemeClr val="accent2">
                <a:alpha val="97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4" name="Shape 73"/>
          <p:cNvCxnSpPr>
            <a:stCxn id="23" idx="2"/>
            <a:endCxn id="24" idx="1"/>
          </p:cNvCxnSpPr>
          <p:nvPr/>
        </p:nvCxnSpPr>
        <p:spPr>
          <a:xfrm rot="16200000" flipH="1">
            <a:off x="2321750" y="4635134"/>
            <a:ext cx="792088" cy="1836204"/>
          </a:xfrm>
          <a:prstGeom prst="bentConnector2">
            <a:avLst/>
          </a:prstGeom>
          <a:ln w="508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76" name="Shape 75"/>
          <p:cNvCxnSpPr>
            <a:stCxn id="26" idx="2"/>
            <a:endCxn id="24" idx="3"/>
          </p:cNvCxnSpPr>
          <p:nvPr/>
        </p:nvCxnSpPr>
        <p:spPr>
          <a:xfrm rot="5400000">
            <a:off x="5598114" y="4851158"/>
            <a:ext cx="792088" cy="1404156"/>
          </a:xfrm>
          <a:prstGeom prst="bentConnector2">
            <a:avLst/>
          </a:prstGeom>
          <a:ln w="508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1" name="Shape 30"/>
          <p:cNvCxnSpPr>
            <a:endCxn id="25" idx="0"/>
          </p:cNvCxnSpPr>
          <p:nvPr/>
        </p:nvCxnSpPr>
        <p:spPr>
          <a:xfrm>
            <a:off x="4283968" y="2564904"/>
            <a:ext cx="2412268" cy="792088"/>
          </a:xfrm>
          <a:prstGeom prst="bentConnector2">
            <a:avLst/>
          </a:prstGeom>
          <a:ln w="381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5940152" y="1700808"/>
            <a:ext cx="2592288" cy="108012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r>
              <a:rPr lang="en-IE" sz="1400" b="1" dirty="0" smtClean="0">
                <a:ln w="50800"/>
                <a:solidFill>
                  <a:schemeClr val="bg1">
                    <a:shade val="50000"/>
                  </a:schemeClr>
                </a:solidFill>
              </a:rPr>
              <a:t>Respondents had the option of skipping the Core IT assessment and proceeding directly to the Paper route</a:t>
            </a:r>
            <a:endParaRPr lang="en-IE" sz="1400" b="1" dirty="0">
              <a:ln w="50800"/>
              <a:solidFill>
                <a:schemeClr val="bg1">
                  <a:shade val="50000"/>
                </a:schemeClr>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Results</a:t>
            </a:r>
            <a:endParaRPr lang="en-IE" dirty="0"/>
          </a:p>
        </p:txBody>
      </p:sp>
      <p:sp>
        <p:nvSpPr>
          <p:cNvPr id="3" name="Content Placeholder 2"/>
          <p:cNvSpPr>
            <a:spLocks noGrp="1"/>
          </p:cNvSpPr>
          <p:nvPr>
            <p:ph sz="half" idx="1"/>
          </p:nvPr>
        </p:nvSpPr>
        <p:spPr/>
        <p:txBody>
          <a:bodyPr>
            <a:normAutofit fontScale="92500"/>
          </a:bodyPr>
          <a:lstStyle/>
          <a:p>
            <a:pPr>
              <a:buNone/>
            </a:pPr>
            <a:r>
              <a:rPr lang="en-IE" u="sng" dirty="0" smtClean="0"/>
              <a:t>Background Questionnaire</a:t>
            </a:r>
          </a:p>
          <a:p>
            <a:r>
              <a:rPr lang="en-IE" dirty="0" smtClean="0"/>
              <a:t>Economic</a:t>
            </a:r>
          </a:p>
          <a:p>
            <a:r>
              <a:rPr lang="en-IE" dirty="0" smtClean="0"/>
              <a:t>Education</a:t>
            </a:r>
          </a:p>
          <a:p>
            <a:r>
              <a:rPr lang="en-IE" dirty="0" smtClean="0"/>
              <a:t>Social</a:t>
            </a:r>
          </a:p>
          <a:p>
            <a:endParaRPr lang="en-IE" dirty="0" smtClean="0"/>
          </a:p>
          <a:p>
            <a:r>
              <a:rPr lang="en-IE" dirty="0" smtClean="0"/>
              <a:t>Age</a:t>
            </a:r>
          </a:p>
          <a:p>
            <a:r>
              <a:rPr lang="en-IE" dirty="0" smtClean="0"/>
              <a:t>Gender</a:t>
            </a:r>
          </a:p>
          <a:p>
            <a:endParaRPr lang="en-IE" dirty="0" smtClean="0"/>
          </a:p>
          <a:p>
            <a:r>
              <a:rPr lang="en-IE" dirty="0" smtClean="0"/>
              <a:t>Skills use (work &amp; home)</a:t>
            </a:r>
          </a:p>
          <a:p>
            <a:endParaRPr lang="en-IE" dirty="0" smtClean="0"/>
          </a:p>
          <a:p>
            <a:endParaRPr lang="en-IE" dirty="0"/>
          </a:p>
        </p:txBody>
      </p:sp>
      <p:sp>
        <p:nvSpPr>
          <p:cNvPr id="4" name="Content Placeholder 3"/>
          <p:cNvSpPr>
            <a:spLocks noGrp="1"/>
          </p:cNvSpPr>
          <p:nvPr>
            <p:ph sz="half" idx="2"/>
          </p:nvPr>
        </p:nvSpPr>
        <p:spPr/>
        <p:txBody>
          <a:bodyPr>
            <a:normAutofit fontScale="92500"/>
          </a:bodyPr>
          <a:lstStyle/>
          <a:p>
            <a:pPr>
              <a:buNone/>
            </a:pPr>
            <a:r>
              <a:rPr lang="en-IE" u="sng" dirty="0" smtClean="0"/>
              <a:t>Assessments</a:t>
            </a:r>
          </a:p>
          <a:p>
            <a:r>
              <a:rPr lang="en-IE" dirty="0" smtClean="0"/>
              <a:t>Literacy</a:t>
            </a:r>
          </a:p>
          <a:p>
            <a:r>
              <a:rPr lang="en-IE" dirty="0" smtClean="0"/>
              <a:t>Numeracy</a:t>
            </a:r>
          </a:p>
          <a:p>
            <a:r>
              <a:rPr lang="en-IE" dirty="0" smtClean="0"/>
              <a:t>Problem-solving in Technology Rich Environments (PS-TRE)</a:t>
            </a:r>
            <a:endParaRPr lang="en-I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E" dirty="0" smtClean="0"/>
              <a:t>Proficiency </a:t>
            </a:r>
          </a:p>
          <a:p>
            <a:pPr lvl="1"/>
            <a:r>
              <a:rPr lang="en-IE" dirty="0" smtClean="0"/>
              <a:t>Item difficulty</a:t>
            </a:r>
          </a:p>
          <a:p>
            <a:pPr lvl="1"/>
            <a:r>
              <a:rPr lang="en-IE" dirty="0" smtClean="0"/>
              <a:t>Item Response Theory &amp; scale scores</a:t>
            </a:r>
          </a:p>
          <a:p>
            <a:pPr lvl="1"/>
            <a:r>
              <a:rPr lang="en-IE" dirty="0" smtClean="0"/>
              <a:t>Cut-points (levels 1 to 5)</a:t>
            </a:r>
          </a:p>
          <a:p>
            <a:endParaRPr lang="en-IE" dirty="0" smtClean="0"/>
          </a:p>
          <a:p>
            <a:r>
              <a:rPr lang="en-IE" dirty="0" smtClean="0"/>
              <a:t>IRELAND: Trends from IALS to PIAAC (linked items)  </a:t>
            </a:r>
          </a:p>
          <a:p>
            <a:endParaRPr lang="en-IE" dirty="0" smtClean="0"/>
          </a:p>
          <a:p>
            <a:endParaRPr lang="en-IE" dirty="0"/>
          </a:p>
        </p:txBody>
      </p:sp>
      <p:sp>
        <p:nvSpPr>
          <p:cNvPr id="4" name="Title 7"/>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E" sz="4400" b="0" i="0" u="none" strike="noStrike" kern="1200" cap="none" spc="0" normalizeH="0" baseline="0" noProof="0" smtClean="0">
                <a:ln>
                  <a:noFill/>
                </a:ln>
                <a:solidFill>
                  <a:schemeClr val="tx1"/>
                </a:solidFill>
                <a:effectLst/>
                <a:uLnTx/>
                <a:uFillTx/>
                <a:latin typeface="+mj-lt"/>
                <a:ea typeface="+mj-ea"/>
                <a:cs typeface="+mj-cs"/>
              </a:rPr>
              <a:t>PIAAC Proficiency Scales</a:t>
            </a:r>
            <a:endParaRPr kumimoji="0" lang="en-IE"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triped Right Arrow 4"/>
          <p:cNvSpPr/>
          <p:nvPr/>
        </p:nvSpPr>
        <p:spPr>
          <a:xfrm>
            <a:off x="2627784" y="5085184"/>
            <a:ext cx="566151" cy="454367"/>
          </a:xfrm>
          <a:prstGeom prst="stripedRightArrow">
            <a:avLst/>
          </a:prstGeom>
          <a:solidFill>
            <a:srgbClr val="FFFF00"/>
          </a:solidFill>
          <a:ln>
            <a:solidFill>
              <a:schemeClr val="tx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dirty="0" smtClean="0"/>
              <a:t>Trends (IALS </a:t>
            </a:r>
            <a:r>
              <a:rPr lang="en-IE" dirty="0" err="1" smtClean="0"/>
              <a:t>vs</a:t>
            </a:r>
            <a:r>
              <a:rPr lang="en-IE" dirty="0" smtClean="0"/>
              <a:t> PIAAC)</a:t>
            </a:r>
            <a:endParaRPr lang="en-IE" dirty="0"/>
          </a:p>
        </p:txBody>
      </p:sp>
      <p:graphicFrame>
        <p:nvGraphicFramePr>
          <p:cNvPr id="4" name="Content Placeholder 3"/>
          <p:cNvGraphicFramePr>
            <a:graphicFrameLocks noGrp="1"/>
          </p:cNvGraphicFramePr>
          <p:nvPr>
            <p:ph idx="1"/>
          </p:nvPr>
        </p:nvGraphicFramePr>
        <p:xfrm>
          <a:off x="827584" y="1916829"/>
          <a:ext cx="6840760" cy="2647392"/>
        </p:xfrm>
        <a:graphic>
          <a:graphicData uri="http://schemas.openxmlformats.org/drawingml/2006/table">
            <a:tbl>
              <a:tblPr/>
              <a:tblGrid>
                <a:gridCol w="2423745"/>
                <a:gridCol w="2424531"/>
                <a:gridCol w="1992484"/>
              </a:tblGrid>
              <a:tr h="330924">
                <a:tc>
                  <a:txBody>
                    <a:bodyPr/>
                    <a:lstStyle/>
                    <a:p>
                      <a:pPr algn="l">
                        <a:lnSpc>
                          <a:spcPct val="115000"/>
                        </a:lnSpc>
                        <a:spcAft>
                          <a:spcPts val="0"/>
                        </a:spcAft>
                      </a:pPr>
                      <a:r>
                        <a:rPr lang="en-IE" sz="1400" b="1" dirty="0">
                          <a:latin typeface="Calibri"/>
                          <a:ea typeface="Calibri"/>
                          <a:cs typeface="Times New Roman"/>
                        </a:rPr>
                        <a:t>IALS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E" sz="1400" b="1" dirty="0">
                          <a:latin typeface="Calibri"/>
                          <a:ea typeface="Calibri"/>
                          <a:cs typeface="Times New Roman"/>
                        </a:rPr>
                        <a:t>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E" sz="1400" b="1" dirty="0">
                          <a:latin typeface="Calibri"/>
                          <a:ea typeface="Calibri"/>
                          <a:cs typeface="Times New Roman"/>
                        </a:rPr>
                        <a:t>PIAAC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924">
                <a:tc>
                  <a:txBody>
                    <a:bodyPr/>
                    <a:lstStyle/>
                    <a:p>
                      <a:pPr algn="l">
                        <a:lnSpc>
                          <a:spcPct val="115000"/>
                        </a:lnSpc>
                        <a:spcAft>
                          <a:spcPts val="0"/>
                        </a:spcAft>
                      </a:pPr>
                      <a:r>
                        <a:rPr lang="en-IE" sz="1400">
                          <a:latin typeface="Calibri"/>
                          <a:ea typeface="Calibri"/>
                          <a:cs typeface="Times New Roman"/>
                        </a:rPr>
                        <a:t>Prose Literacy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IE" sz="1400">
                          <a:latin typeface="Calibri"/>
                          <a:ea typeface="Calibri"/>
                          <a:cs typeface="Times New Roman"/>
                        </a:rPr>
                        <a:t>Prose Literacy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endParaRPr lang="en-IE"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924">
                <a:tc>
                  <a:txBody>
                    <a:bodyPr/>
                    <a:lstStyle/>
                    <a:p>
                      <a:pPr algn="l">
                        <a:lnSpc>
                          <a:spcPct val="115000"/>
                        </a:lnSpc>
                        <a:spcAft>
                          <a:spcPts val="0"/>
                        </a:spcAft>
                      </a:pPr>
                      <a:r>
                        <a:rPr lang="en-IE" sz="1400">
                          <a:latin typeface="Calibri"/>
                          <a:ea typeface="Calibri"/>
                          <a:cs typeface="Times New Roman"/>
                        </a:rPr>
                        <a:t>Document Literacy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en-IE" sz="1400">
                          <a:latin typeface="Calibri"/>
                          <a:ea typeface="Calibri"/>
                          <a:cs typeface="Times New Roman"/>
                        </a:rPr>
                        <a:t>Document Literacy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endParaRPr lang="en-IE"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924">
                <a:tc>
                  <a:txBody>
                    <a:bodyPr/>
                    <a:lstStyle/>
                    <a:p>
                      <a:pPr algn="l">
                        <a:lnSpc>
                          <a:spcPct val="115000"/>
                        </a:lnSpc>
                        <a:spcAft>
                          <a:spcPts val="0"/>
                        </a:spcAft>
                      </a:pPr>
                      <a:r>
                        <a:rPr lang="en-IE" sz="1400">
                          <a:latin typeface="Calibri"/>
                          <a:ea typeface="Calibri"/>
                          <a:cs typeface="Times New Roman"/>
                        </a:rPr>
                        <a:t>Literacy (rescaled for trend)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15000"/>
                        </a:lnSpc>
                        <a:spcAft>
                          <a:spcPts val="0"/>
                        </a:spcAft>
                      </a:pPr>
                      <a:r>
                        <a:rPr lang="en-IE" sz="1400">
                          <a:latin typeface="Calibri"/>
                          <a:ea typeface="Calibri"/>
                          <a:cs typeface="Times New Roman"/>
                        </a:rPr>
                        <a:t>Literacy (rescaled for trend)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15000"/>
                        </a:lnSpc>
                        <a:spcAft>
                          <a:spcPts val="0"/>
                        </a:spcAft>
                      </a:pPr>
                      <a:r>
                        <a:rPr lang="en-IE" sz="1400">
                          <a:latin typeface="Calibri"/>
                          <a:ea typeface="Calibri"/>
                          <a:cs typeface="Times New Roman"/>
                        </a:rPr>
                        <a:t>Literacy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30924">
                <a:tc>
                  <a:txBody>
                    <a:bodyPr/>
                    <a:lstStyle/>
                    <a:p>
                      <a:pPr algn="l">
                        <a:lnSpc>
                          <a:spcPct val="115000"/>
                        </a:lnSpc>
                        <a:spcAft>
                          <a:spcPts val="0"/>
                        </a:spcAft>
                      </a:pPr>
                      <a:r>
                        <a:rPr lang="en-IE" sz="1400">
                          <a:latin typeface="Calibri"/>
                          <a:ea typeface="Calibri"/>
                          <a:cs typeface="Times New Roman"/>
                        </a:rPr>
                        <a:t>Quantitative Literacy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IE"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IE"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924">
                <a:tc>
                  <a:txBody>
                    <a:bodyPr/>
                    <a:lstStyle/>
                    <a:p>
                      <a:pPr algn="l">
                        <a:lnSpc>
                          <a:spcPct val="115000"/>
                        </a:lnSpc>
                        <a:spcAft>
                          <a:spcPts val="0"/>
                        </a:spcAft>
                      </a:pPr>
                      <a:endParaRPr lang="en-IE"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E" sz="1400">
                          <a:latin typeface="Calibri"/>
                          <a:ea typeface="Calibri"/>
                          <a:cs typeface="Times New Roman"/>
                        </a:rPr>
                        <a:t>Numeracy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15000"/>
                        </a:lnSpc>
                        <a:spcAft>
                          <a:spcPts val="0"/>
                        </a:spcAft>
                      </a:pPr>
                      <a:r>
                        <a:rPr lang="en-IE" sz="1400">
                          <a:latin typeface="Calibri"/>
                          <a:ea typeface="Calibri"/>
                          <a:cs typeface="Times New Roman"/>
                        </a:rPr>
                        <a:t>Numeracy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30924">
                <a:tc>
                  <a:txBody>
                    <a:bodyPr/>
                    <a:lstStyle/>
                    <a:p>
                      <a:pPr algn="l">
                        <a:lnSpc>
                          <a:spcPct val="115000"/>
                        </a:lnSpc>
                        <a:spcAft>
                          <a:spcPts val="0"/>
                        </a:spcAft>
                      </a:pPr>
                      <a:endParaRPr lang="en-IE"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E" sz="1400">
                          <a:latin typeface="Calibri"/>
                          <a:ea typeface="Calibri"/>
                          <a:cs typeface="Times New Roman"/>
                        </a:rPr>
                        <a:t>Problem solving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IE"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924">
                <a:tc>
                  <a:txBody>
                    <a:bodyPr/>
                    <a:lstStyle/>
                    <a:p>
                      <a:pPr algn="l">
                        <a:lnSpc>
                          <a:spcPct val="115000"/>
                        </a:lnSpc>
                        <a:spcAft>
                          <a:spcPts val="0"/>
                        </a:spcAft>
                      </a:pPr>
                      <a:endParaRPr lang="en-IE"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IE"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E" sz="1400" dirty="0">
                          <a:latin typeface="Calibri"/>
                          <a:ea typeface="Calibri"/>
                          <a:cs typeface="Times New Roman"/>
                        </a:rPr>
                        <a:t>Problem solving in TRE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Down Arrow 5"/>
          <p:cNvSpPr/>
          <p:nvPr/>
        </p:nvSpPr>
        <p:spPr>
          <a:xfrm rot="5400000">
            <a:off x="8136396" y="2528900"/>
            <a:ext cx="360040" cy="100811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9552" y="260648"/>
            <a:ext cx="8229600" cy="1143000"/>
          </a:xfrm>
        </p:spPr>
        <p:txBody>
          <a:bodyPr/>
          <a:lstStyle/>
          <a:p>
            <a:r>
              <a:rPr lang="en-IE" dirty="0" smtClean="0"/>
              <a:t>PIAAC Proficiency Scales</a:t>
            </a:r>
            <a:endParaRPr lang="en-IE" dirty="0"/>
          </a:p>
        </p:txBody>
      </p:sp>
      <p:graphicFrame>
        <p:nvGraphicFramePr>
          <p:cNvPr id="10" name="Content Placeholder 9"/>
          <p:cNvGraphicFramePr>
            <a:graphicFrameLocks noGrp="1"/>
          </p:cNvGraphicFramePr>
          <p:nvPr>
            <p:ph idx="1"/>
          </p:nvPr>
        </p:nvGraphicFramePr>
        <p:xfrm>
          <a:off x="467544" y="2708921"/>
          <a:ext cx="8229600"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nvGraphicFramePr>
        <p:xfrm>
          <a:off x="539552" y="4149080"/>
          <a:ext cx="8064896" cy="13681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Key findings of IALS</a:t>
            </a:r>
            <a:endParaRPr lang="en-IE" dirty="0"/>
          </a:p>
        </p:txBody>
      </p:sp>
      <p:sp>
        <p:nvSpPr>
          <p:cNvPr id="3" name="Content Placeholder 2"/>
          <p:cNvSpPr>
            <a:spLocks noGrp="1"/>
          </p:cNvSpPr>
          <p:nvPr>
            <p:ph sz="half" idx="1"/>
          </p:nvPr>
        </p:nvSpPr>
        <p:spPr>
          <a:xfrm>
            <a:off x="457200" y="1600200"/>
            <a:ext cx="8075240" cy="4525963"/>
          </a:xfrm>
        </p:spPr>
        <p:txBody>
          <a:bodyPr>
            <a:normAutofit fontScale="92500" lnSpcReduction="10000"/>
          </a:bodyPr>
          <a:lstStyle/>
          <a:p>
            <a:r>
              <a:rPr lang="en-IE" dirty="0" smtClean="0"/>
              <a:t>25% of Irish Adults at lowest levels of ‘literacy’ </a:t>
            </a:r>
          </a:p>
          <a:p>
            <a:endParaRPr lang="en-IE" dirty="0" smtClean="0"/>
          </a:p>
          <a:p>
            <a:r>
              <a:rPr lang="en-IE" u="sng" dirty="0" smtClean="0"/>
              <a:t>Gender: </a:t>
            </a:r>
            <a:r>
              <a:rPr lang="en-IE" dirty="0" smtClean="0"/>
              <a:t>Males more likely to be at higher levels in Quantitative Literacy </a:t>
            </a:r>
            <a:r>
              <a:rPr lang="en-IE" i="1" dirty="0" smtClean="0"/>
              <a:t>– otherwise little difference between males and females</a:t>
            </a:r>
          </a:p>
          <a:p>
            <a:endParaRPr lang="en-IE" dirty="0" smtClean="0"/>
          </a:p>
          <a:p>
            <a:r>
              <a:rPr lang="en-IE" u="sng" dirty="0" smtClean="0"/>
              <a:t>Age: </a:t>
            </a:r>
            <a:r>
              <a:rPr lang="en-IE" dirty="0" smtClean="0"/>
              <a:t>Older people more likely to be at lower levels of ability – </a:t>
            </a:r>
            <a:r>
              <a:rPr lang="en-IE" i="1" dirty="0" smtClean="0"/>
              <a:t>related in IALS to educational attainment</a:t>
            </a:r>
          </a:p>
          <a:p>
            <a:endParaRPr lang="en-IE" dirty="0" smtClean="0"/>
          </a:p>
          <a:p>
            <a:r>
              <a:rPr lang="en-IE" u="sng" dirty="0" smtClean="0"/>
              <a:t>Education: </a:t>
            </a:r>
            <a:r>
              <a:rPr lang="en-IE" dirty="0" smtClean="0"/>
              <a:t>Higher performance related to higher levels of educational achievement. </a:t>
            </a:r>
            <a:endParaRPr lang="en-I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Overview</a:t>
            </a:r>
            <a:endParaRPr lang="en-IE" dirty="0"/>
          </a:p>
        </p:txBody>
      </p:sp>
      <p:sp>
        <p:nvSpPr>
          <p:cNvPr id="3" name="Content Placeholder 2"/>
          <p:cNvSpPr>
            <a:spLocks noGrp="1"/>
          </p:cNvSpPr>
          <p:nvPr>
            <p:ph sz="half" idx="1"/>
          </p:nvPr>
        </p:nvSpPr>
        <p:spPr/>
        <p:txBody>
          <a:bodyPr/>
          <a:lstStyle/>
          <a:p>
            <a:r>
              <a:rPr lang="en-IE" dirty="0" smtClean="0"/>
              <a:t>Background</a:t>
            </a:r>
          </a:p>
          <a:p>
            <a:r>
              <a:rPr lang="en-IE" dirty="0" smtClean="0"/>
              <a:t>Development</a:t>
            </a:r>
          </a:p>
          <a:p>
            <a:r>
              <a:rPr lang="en-IE" dirty="0" smtClean="0"/>
              <a:t>Survey Process</a:t>
            </a:r>
          </a:p>
          <a:p>
            <a:r>
              <a:rPr lang="en-IE" dirty="0" smtClean="0"/>
              <a:t>Content</a:t>
            </a:r>
          </a:p>
          <a:p>
            <a:r>
              <a:rPr lang="en-IE" dirty="0" smtClean="0"/>
              <a:t>Results</a:t>
            </a:r>
          </a:p>
          <a:p>
            <a:r>
              <a:rPr lang="en-IE" dirty="0" smtClean="0"/>
              <a:t>Dissemination</a:t>
            </a:r>
          </a:p>
          <a:p>
            <a:endParaRPr lang="en-IE" dirty="0"/>
          </a:p>
        </p:txBody>
      </p:sp>
      <p:sp>
        <p:nvSpPr>
          <p:cNvPr id="6" name="Content Placeholder 5"/>
          <p:cNvSpPr>
            <a:spLocks noGrp="1"/>
          </p:cNvSpPr>
          <p:nvPr>
            <p:ph sz="half" idx="2"/>
          </p:nvPr>
        </p:nvSpPr>
        <p:spPr>
          <a:xfrm>
            <a:off x="5004048" y="1988840"/>
            <a:ext cx="3452192" cy="3484984"/>
          </a:xfrm>
          <a:prstGeom prst="roundRect">
            <a:avLst/>
          </a:prstGeom>
          <a:solidFill>
            <a:schemeClr val="bg1">
              <a:lumMod val="95000"/>
            </a:schemeClr>
          </a:solidFill>
          <a:ln w="79375">
            <a:solidFill>
              <a:schemeClr val="tx2"/>
            </a:solidFill>
          </a:ln>
          <a:effectLst>
            <a:outerShdw blurRad="50800" dist="38100" dir="2700000" algn="tl" rotWithShape="0">
              <a:prstClr val="black">
                <a:alpha val="40000"/>
              </a:prstClr>
            </a:outerShdw>
          </a:effectLst>
        </p:spPr>
        <p:txBody>
          <a:bodyPr/>
          <a:lstStyle/>
          <a:p>
            <a:pPr>
              <a:buNone/>
            </a:pPr>
            <a:r>
              <a:rPr lang="en-IE" b="1" i="1" u="sng" dirty="0" smtClean="0"/>
              <a:t>Handouts</a:t>
            </a:r>
          </a:p>
          <a:p>
            <a:pPr>
              <a:buNone/>
            </a:pPr>
            <a:r>
              <a:rPr lang="en-IE" sz="2000" i="1" dirty="0" smtClean="0">
                <a:latin typeface="Arial Narrow" pitchFamily="34" charset="0"/>
              </a:rPr>
              <a:t>PIAAC Brochure</a:t>
            </a:r>
          </a:p>
          <a:p>
            <a:pPr>
              <a:buNone/>
            </a:pPr>
            <a:r>
              <a:rPr lang="en-IE" sz="2000" i="1" dirty="0" smtClean="0">
                <a:latin typeface="Arial Narrow" pitchFamily="34" charset="0"/>
              </a:rPr>
              <a:t>Background Questionnaire</a:t>
            </a:r>
          </a:p>
          <a:p>
            <a:pPr>
              <a:buNone/>
            </a:pPr>
            <a:r>
              <a:rPr lang="en-IE" sz="2000" i="1" dirty="0" smtClean="0">
                <a:latin typeface="Arial Narrow" pitchFamily="34" charset="0"/>
              </a:rPr>
              <a:t>PIAAC Factsheet</a:t>
            </a:r>
          </a:p>
          <a:p>
            <a:pPr>
              <a:buNone/>
            </a:pPr>
            <a:r>
              <a:rPr lang="en-IE" sz="2000" i="1" dirty="0" smtClean="0">
                <a:latin typeface="Arial Narrow" pitchFamily="34" charset="0"/>
              </a:rPr>
              <a:t>Outline of international report</a:t>
            </a:r>
          </a:p>
          <a:p>
            <a:pPr>
              <a:buNone/>
            </a:pPr>
            <a:r>
              <a:rPr lang="en-IE" sz="2000" i="1" dirty="0" smtClean="0">
                <a:latin typeface="Arial Narrow" pitchFamily="34" charset="0"/>
              </a:rPr>
              <a:t>Proposed thematic reports</a:t>
            </a:r>
          </a:p>
          <a:p>
            <a:pPr>
              <a:buNone/>
            </a:pPr>
            <a:endParaRPr lang="en-IE" sz="2000" i="1" dirty="0" smtClean="0">
              <a:latin typeface="Arial Narrow" pitchFamily="34" charset="0"/>
            </a:endParaRPr>
          </a:p>
          <a:p>
            <a:pPr>
              <a:buNone/>
            </a:pPr>
            <a:endParaRPr lang="en-IE" i="1" dirty="0" smtClean="0">
              <a:latin typeface="Arial Narrow" pitchFamily="34" charset="0"/>
            </a:endParaRPr>
          </a:p>
          <a:p>
            <a:pPr>
              <a:buNone/>
            </a:pPr>
            <a:endParaRPr lang="en-IE" i="1" dirty="0" smtClean="0"/>
          </a:p>
          <a:p>
            <a:pPr>
              <a:buNone/>
            </a:pPr>
            <a:endParaRPr lang="en-IE" i="1"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E" sz="4400" b="0" i="0" u="none" strike="noStrike" kern="1200" cap="none" spc="0" normalizeH="0" baseline="0" noProof="0" dirty="0" smtClean="0">
                <a:ln>
                  <a:noFill/>
                </a:ln>
                <a:solidFill>
                  <a:schemeClr val="tx1"/>
                </a:solidFill>
                <a:effectLst/>
                <a:uLnTx/>
                <a:uFillTx/>
                <a:latin typeface="+mj-lt"/>
                <a:ea typeface="+mj-ea"/>
                <a:cs typeface="+mj-cs"/>
              </a:rPr>
              <a:t>Prose  Literacy </a:t>
            </a:r>
            <a:r>
              <a:rPr kumimoji="0" lang="en-IE" sz="2400" b="0" i="0" u="none" strike="noStrike" kern="1200" cap="none" spc="0" normalizeH="0" baseline="0" noProof="0" dirty="0" smtClean="0">
                <a:ln>
                  <a:noFill/>
                </a:ln>
                <a:solidFill>
                  <a:schemeClr val="tx1"/>
                </a:solidFill>
                <a:effectLst/>
                <a:uLnTx/>
                <a:uFillTx/>
                <a:latin typeface="+mj-lt"/>
                <a:ea typeface="+mj-ea"/>
                <a:cs typeface="+mj-cs"/>
              </a:rPr>
              <a:t>(IALS 1997)</a:t>
            </a:r>
            <a:endParaRPr kumimoji="0" lang="en-IE"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Title 4"/>
          <p:cNvSpPr>
            <a:spLocks noGrp="1"/>
          </p:cNvSpPr>
          <p:nvPr>
            <p:ph type="title"/>
          </p:nvPr>
        </p:nvSpPr>
        <p:spPr>
          <a:xfrm>
            <a:off x="457200" y="274638"/>
            <a:ext cx="8229600" cy="1143000"/>
          </a:xfrm>
        </p:spPr>
        <p:txBody>
          <a:bodyPr/>
          <a:lstStyle/>
          <a:p>
            <a:r>
              <a:rPr lang="en-IE" dirty="0" smtClean="0"/>
              <a:t>Document Literacy </a:t>
            </a:r>
            <a:r>
              <a:rPr lang="en-IE" sz="2400" dirty="0" smtClean="0"/>
              <a:t>(IALS 1997)</a:t>
            </a:r>
            <a:endParaRPr lang="en-IE" dirty="0"/>
          </a:p>
        </p:txBody>
      </p:sp>
      <p:graphicFrame>
        <p:nvGraphicFramePr>
          <p:cNvPr id="7" name="Chart 6"/>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4"/>
          <p:cNvSpPr txBox="1">
            <a:spLocks/>
          </p:cNvSpPr>
          <p:nvPr/>
        </p:nvSpPr>
        <p:spPr>
          <a:xfrm>
            <a:off x="914400" y="33265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E" sz="4400" b="0" i="0" u="none" strike="noStrike" kern="1200" cap="none" spc="0" normalizeH="0" baseline="0" noProof="0" dirty="0" smtClean="0">
                <a:ln>
                  <a:noFill/>
                </a:ln>
                <a:solidFill>
                  <a:schemeClr val="tx1"/>
                </a:solidFill>
                <a:effectLst/>
                <a:uLnTx/>
                <a:uFillTx/>
                <a:latin typeface="+mj-lt"/>
                <a:ea typeface="+mj-ea"/>
                <a:cs typeface="+mj-cs"/>
              </a:rPr>
              <a:t>Quantitative Literacy </a:t>
            </a:r>
            <a:r>
              <a:rPr kumimoji="0" lang="en-IE" sz="2400" b="0" i="0" u="none" strike="noStrike" kern="1200" cap="none" spc="0" normalizeH="0" baseline="0" noProof="0" dirty="0" smtClean="0">
                <a:ln>
                  <a:noFill/>
                </a:ln>
                <a:solidFill>
                  <a:schemeClr val="tx1"/>
                </a:solidFill>
                <a:effectLst/>
                <a:uLnTx/>
                <a:uFillTx/>
                <a:latin typeface="+mj-lt"/>
                <a:ea typeface="+mj-ea"/>
                <a:cs typeface="+mj-cs"/>
              </a:rPr>
              <a:t>(IALS 1997)</a:t>
            </a:r>
            <a:endParaRPr kumimoji="0" lang="en-IE"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683568" y="5373216"/>
            <a:ext cx="2376264" cy="369332"/>
          </a:xfrm>
          <a:prstGeom prst="rect">
            <a:avLst/>
          </a:prstGeom>
          <a:noFill/>
        </p:spPr>
        <p:txBody>
          <a:bodyPr wrap="square" rtlCol="0">
            <a:spAutoFit/>
          </a:bodyPr>
          <a:lstStyle/>
          <a:p>
            <a:r>
              <a:rPr lang="en-IE" dirty="0" smtClean="0"/>
              <a:t>IALS 1997</a:t>
            </a:r>
            <a:endParaRPr lang="en-I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500"/>
                                        <p:tgtEl>
                                          <p:spTgt spid="7">
                                            <p:graphicEl>
                                              <a:chart seriesIdx="-3" categoryIdx="-3" bldStep="gridLegend"/>
                                            </p:graphicEl>
                                          </p:spTgt>
                                        </p:tgtEl>
                                      </p:cBhvr>
                                    </p:animEffect>
                                  </p:childTnLst>
                                  <p:subTnLst>
                                    <p:animClr>
                                      <p:cBhvr override="childStyle">
                                        <p:cTn dur="1" fill="hold" display="0" masterRel="nextClick" afterEffect="1"/>
                                        <p:tgtEl>
                                          <p:spTgt spid="7">
                                            <p:graphicEl>
                                              <a:chart seriesIdx="-3" categoryIdx="-3" bldStep="gridLegend"/>
                                            </p:graphicEl>
                                          </p:spTgt>
                                        </p:tgtEl>
                                        <p:attrNameLst>
                                          <p:attrName>ppt_c</p:attrName>
                                        </p:attrNameLst>
                                      </p:cBhvr>
                                      <p:to>
                                        <a:schemeClr val="accent2"/>
                                      </p:to>
                                    </p:animClr>
                                  </p:subTnLst>
                                </p:cTn>
                              </p:par>
                              <p:par>
                                <p:cTn id="8" presetID="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1" nodeType="clickEffect">
                                  <p:stCondLst>
                                    <p:cond delay="0"/>
                                  </p:stCondLst>
                                  <p:childTnLst>
                                    <p:set>
                                      <p:cBhvr>
                                        <p:cTn id="13"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down)">
                                      <p:cBhvr>
                                        <p:cTn id="14" dur="500"/>
                                        <p:tgtEl>
                                          <p:spTgt spid="7">
                                            <p:graphicEl>
                                              <a:chart seriesIdx="0" categoryIdx="-4" bldStep="series"/>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22" presetClass="entr" presetSubtype="4" fill="hold" grpId="1" nodeType="withEffect">
                                  <p:stCondLst>
                                    <p:cond delay="0"/>
                                  </p:stCondLst>
                                  <p:childTnLst>
                                    <p:set>
                                      <p:cBhvr>
                                        <p:cTn id="23"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down)">
                                      <p:cBhvr>
                                        <p:cTn id="24" dur="500"/>
                                        <p:tgtEl>
                                          <p:spTgt spid="7">
                                            <p:graphicEl>
                                              <a:chart seriesIdx="1" categoryIdx="-4" bldStep="series"/>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22" presetClass="entr" presetSubtype="4" fill="hold" grpId="1" nodeType="withEffect">
                                  <p:stCondLst>
                                    <p:cond delay="0"/>
                                  </p:stCondLst>
                                  <p:childTnLst>
                                    <p:set>
                                      <p:cBhvr>
                                        <p:cTn id="34"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down)">
                                      <p:cBhvr>
                                        <p:cTn id="35" dur="500"/>
                                        <p:tgtEl>
                                          <p:spTgt spid="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1" grpId="0"/>
      <p:bldP spid="11" grpId="1"/>
      <p:bldGraphic spid="7" grpId="1" uiExpand="1">
        <p:bldSub>
          <a:bldChart bld="series"/>
        </p:bldSub>
      </p:bldGraphic>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1547664" y="2060848"/>
          <a:ext cx="5962650" cy="391668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347864" y="2060848"/>
            <a:ext cx="432048" cy="259228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ounded Rectangle 5"/>
          <p:cNvSpPr/>
          <p:nvPr/>
        </p:nvSpPr>
        <p:spPr>
          <a:xfrm>
            <a:off x="6084168" y="1268760"/>
            <a:ext cx="2088232" cy="64807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IALS 1997</a:t>
            </a:r>
            <a:endParaRPr lang="en-IE" dirty="0">
              <a:solidFill>
                <a:schemeClr val="tx1"/>
              </a:solidFill>
            </a:endParaRPr>
          </a:p>
        </p:txBody>
      </p:sp>
      <p:sp>
        <p:nvSpPr>
          <p:cNvPr id="2" name="Title 1"/>
          <p:cNvSpPr>
            <a:spLocks noGrp="1"/>
          </p:cNvSpPr>
          <p:nvPr>
            <p:ph type="title"/>
          </p:nvPr>
        </p:nvSpPr>
        <p:spPr/>
        <p:txBody>
          <a:bodyPr/>
          <a:lstStyle/>
          <a:p>
            <a:r>
              <a:rPr lang="en-IE" dirty="0" smtClean="0"/>
              <a:t>International comparison </a:t>
            </a:r>
            <a:endParaRPr lang="en-IE" dirty="0"/>
          </a:p>
        </p:txBody>
      </p:sp>
      <p:sp>
        <p:nvSpPr>
          <p:cNvPr id="5" name="TextBox 4"/>
          <p:cNvSpPr txBox="1"/>
          <p:nvPr/>
        </p:nvSpPr>
        <p:spPr>
          <a:xfrm>
            <a:off x="827584" y="1484784"/>
            <a:ext cx="3312368"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IE" dirty="0" smtClean="0"/>
              <a:t>Documents scale</a:t>
            </a:r>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0"/>
                                  </p:stCondLst>
                                  <p:childTnLst>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53001" y="2204864"/>
            <a:ext cx="6827999" cy="3744416"/>
          </a:xfrm>
          <a:prstGeom prst="rect">
            <a:avLst/>
          </a:prstGeom>
        </p:spPr>
      </p:pic>
      <p:sp>
        <p:nvSpPr>
          <p:cNvPr id="2" name="Title 1"/>
          <p:cNvSpPr>
            <a:spLocks noGrp="1"/>
          </p:cNvSpPr>
          <p:nvPr>
            <p:ph type="title"/>
          </p:nvPr>
        </p:nvSpPr>
        <p:spPr/>
        <p:txBody>
          <a:bodyPr/>
          <a:lstStyle/>
          <a:p>
            <a:r>
              <a:rPr lang="en-IE" dirty="0" smtClean="0"/>
              <a:t>International comparison </a:t>
            </a:r>
            <a:endParaRPr lang="en-IE" dirty="0"/>
          </a:p>
        </p:txBody>
      </p:sp>
      <p:sp>
        <p:nvSpPr>
          <p:cNvPr id="5" name="TextBox 4"/>
          <p:cNvSpPr txBox="1"/>
          <p:nvPr/>
        </p:nvSpPr>
        <p:spPr>
          <a:xfrm>
            <a:off x="899592" y="1484784"/>
            <a:ext cx="3312368"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IE" dirty="0" smtClean="0"/>
              <a:t>Quantitative scale</a:t>
            </a:r>
            <a:endParaRPr lang="en-IE" dirty="0"/>
          </a:p>
        </p:txBody>
      </p:sp>
      <p:sp>
        <p:nvSpPr>
          <p:cNvPr id="8" name="Rounded Rectangle 7"/>
          <p:cNvSpPr/>
          <p:nvPr/>
        </p:nvSpPr>
        <p:spPr>
          <a:xfrm>
            <a:off x="6084168" y="1268760"/>
            <a:ext cx="2088232" cy="64807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IALS 1997</a:t>
            </a:r>
            <a:endParaRPr lang="en-IE" dirty="0">
              <a:solidFill>
                <a:schemeClr val="tx1"/>
              </a:solidFill>
            </a:endParaRPr>
          </a:p>
        </p:txBody>
      </p:sp>
      <p:sp>
        <p:nvSpPr>
          <p:cNvPr id="9" name="Rectangle 8"/>
          <p:cNvSpPr/>
          <p:nvPr/>
        </p:nvSpPr>
        <p:spPr>
          <a:xfrm>
            <a:off x="2915816" y="2348880"/>
            <a:ext cx="432048" cy="252028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0"/>
                                  </p:stCondLst>
                                  <p:childTnLst>
                                    <p:set>
                                      <p:cBhvr>
                                        <p:cTn id="9"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Some data! </a:t>
            </a:r>
            <a:endParaRPr lang="en-IE" dirty="0"/>
          </a:p>
        </p:txBody>
      </p:sp>
      <p:graphicFrame>
        <p:nvGraphicFramePr>
          <p:cNvPr id="5" name="Content Placeholder 4"/>
          <p:cNvGraphicFramePr>
            <a:graphicFrameLocks noGrp="1"/>
          </p:cNvGraphicFramePr>
          <p:nvPr>
            <p:ph sz="half" idx="1"/>
          </p:nvPr>
        </p:nvGraphicFramePr>
        <p:xfrm>
          <a:off x="457200" y="1600200"/>
          <a:ext cx="8219256"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95536" y="6165304"/>
            <a:ext cx="4752528" cy="369332"/>
          </a:xfrm>
          <a:prstGeom prst="rect">
            <a:avLst/>
          </a:prstGeom>
          <a:noFill/>
        </p:spPr>
        <p:txBody>
          <a:bodyPr wrap="square" rtlCol="0">
            <a:spAutoFit/>
          </a:bodyPr>
          <a:lstStyle/>
          <a:p>
            <a:r>
              <a:rPr lang="en-IE" i="1" dirty="0" smtClean="0"/>
              <a:t>Source: CSO (Census 1996 &amp; QNHS Q2 2011)</a:t>
            </a:r>
            <a:endParaRPr lang="en-IE"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2050" name="Picture 2"/>
          <p:cNvPicPr>
            <a:picLocks noChangeAspect="1" noChangeArrowheads="1"/>
          </p:cNvPicPr>
          <p:nvPr/>
        </p:nvPicPr>
        <p:blipFill>
          <a:blip r:embed="rId3"/>
          <a:srcRect/>
          <a:stretch>
            <a:fillRect/>
          </a:stretch>
        </p:blipFill>
        <p:spPr bwMode="auto">
          <a:xfrm>
            <a:off x="179512" y="188640"/>
            <a:ext cx="8677275" cy="6324600"/>
          </a:xfrm>
          <a:prstGeom prst="rect">
            <a:avLst/>
          </a:prstGeom>
          <a:noFill/>
          <a:ln w="9525">
            <a:noFill/>
            <a:miter lim="800000"/>
            <a:headEnd/>
            <a:tailEnd/>
          </a:ln>
        </p:spPr>
      </p:pic>
      <p:sp>
        <p:nvSpPr>
          <p:cNvPr id="5" name="TextBox 4"/>
          <p:cNvSpPr txBox="1"/>
          <p:nvPr/>
        </p:nvSpPr>
        <p:spPr>
          <a:xfrm>
            <a:off x="3563888" y="1772816"/>
            <a:ext cx="4752528" cy="369332"/>
          </a:xfrm>
          <a:prstGeom prst="rect">
            <a:avLst/>
          </a:prstGeom>
          <a:noFill/>
        </p:spPr>
        <p:txBody>
          <a:bodyPr wrap="square" rtlCol="0">
            <a:spAutoFit/>
          </a:bodyPr>
          <a:lstStyle/>
          <a:p>
            <a:r>
              <a:rPr lang="en-IE" i="1" dirty="0" smtClean="0"/>
              <a:t>Source: DES (Education Statistics 2010/2011)</a:t>
            </a:r>
            <a:endParaRPr lang="en-IE"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defRPr lang="en-IE" sz="2400" b="1" i="0" u="none" strike="noStrike" kern="1200" baseline="0" dirty="0">
                <a:solidFill>
                  <a:prstClr val="black"/>
                </a:solidFill>
                <a:latin typeface="+mn-lt"/>
                <a:ea typeface="+mn-ea"/>
                <a:cs typeface="+mn-cs"/>
              </a:defRPr>
            </a:pPr>
            <a:r>
              <a:rPr lang="en-IE" sz="2800" b="1" dirty="0" smtClean="0">
                <a:solidFill>
                  <a:prstClr val="black"/>
                </a:solidFill>
              </a:rPr>
              <a:t>Highest level of Education Attained (Aged 25-64)</a:t>
            </a:r>
            <a:endParaRPr lang="en-IE" sz="2800" dirty="0"/>
          </a:p>
        </p:txBody>
      </p:sp>
      <p:graphicFrame>
        <p:nvGraphicFramePr>
          <p:cNvPr id="7"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95536" y="6165304"/>
            <a:ext cx="4752528" cy="369332"/>
          </a:xfrm>
          <a:prstGeom prst="rect">
            <a:avLst/>
          </a:prstGeom>
          <a:noFill/>
        </p:spPr>
        <p:txBody>
          <a:bodyPr wrap="square" rtlCol="0">
            <a:spAutoFit/>
          </a:bodyPr>
          <a:lstStyle/>
          <a:p>
            <a:r>
              <a:rPr lang="en-IE" i="1" dirty="0" smtClean="0"/>
              <a:t>Source: CSO (Census 1996 &amp; QNHS Q2 2011)</a:t>
            </a:r>
            <a:endParaRPr lang="en-IE"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Population change 1996 to 2011</a:t>
            </a:r>
            <a:endParaRPr lang="en-IE" dirty="0"/>
          </a:p>
        </p:txBody>
      </p:sp>
      <p:graphicFrame>
        <p:nvGraphicFramePr>
          <p:cNvPr id="4" name="Chart 3"/>
          <p:cNvGraphicFramePr/>
          <p:nvPr/>
        </p:nvGraphicFramePr>
        <p:xfrm>
          <a:off x="467544" y="1885949"/>
          <a:ext cx="8208912" cy="420734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804248" y="2636912"/>
            <a:ext cx="172819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IE"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+1m (26%)</a:t>
            </a:r>
            <a:endParaRPr lang="en-IE"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Country of Birth</a:t>
            </a:r>
            <a:endParaRPr lang="en-IE" dirty="0"/>
          </a:p>
        </p:txBody>
      </p:sp>
      <p:sp>
        <p:nvSpPr>
          <p:cNvPr id="6" name="TextBox 5"/>
          <p:cNvSpPr txBox="1"/>
          <p:nvPr/>
        </p:nvSpPr>
        <p:spPr>
          <a:xfrm>
            <a:off x="395536" y="6165304"/>
            <a:ext cx="4752528" cy="369332"/>
          </a:xfrm>
          <a:prstGeom prst="rect">
            <a:avLst/>
          </a:prstGeom>
          <a:noFill/>
        </p:spPr>
        <p:txBody>
          <a:bodyPr wrap="square" rtlCol="0">
            <a:spAutoFit/>
          </a:bodyPr>
          <a:lstStyle/>
          <a:p>
            <a:r>
              <a:rPr lang="en-IE" i="1" dirty="0" smtClean="0"/>
              <a:t>Source: CSO (Census 1996 &amp; 2011)</a:t>
            </a:r>
            <a:endParaRPr lang="en-IE" i="1" dirty="0"/>
          </a:p>
        </p:txBody>
      </p:sp>
      <p:grpSp>
        <p:nvGrpSpPr>
          <p:cNvPr id="9" name="Group 8"/>
          <p:cNvGrpSpPr/>
          <p:nvPr/>
        </p:nvGrpSpPr>
        <p:grpSpPr>
          <a:xfrm>
            <a:off x="755576" y="1484784"/>
            <a:ext cx="7632848" cy="3816423"/>
            <a:chOff x="1419225" y="2052637"/>
            <a:chExt cx="6305550" cy="2752724"/>
          </a:xfrm>
        </p:grpSpPr>
        <p:graphicFrame>
          <p:nvGraphicFramePr>
            <p:cNvPr id="7" name="Chart 6"/>
            <p:cNvGraphicFramePr/>
            <p:nvPr/>
          </p:nvGraphicFramePr>
          <p:xfrm>
            <a:off x="1419225" y="2052637"/>
            <a:ext cx="3048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4467225" y="2062162"/>
            <a:ext cx="3257550" cy="2743199"/>
          </p:xfrm>
          <a:graphic>
            <a:graphicData uri="http://schemas.openxmlformats.org/drawingml/2006/chart">
              <c:chart xmlns:c="http://schemas.openxmlformats.org/drawingml/2006/chart" xmlns:r="http://schemas.openxmlformats.org/officeDocument/2006/relationships" r:id="rId4"/>
            </a:graphicData>
          </a:graphic>
        </p:graphicFrame>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PIAAC results</a:t>
            </a:r>
            <a:endParaRPr lang="en-IE" dirty="0"/>
          </a:p>
        </p:txBody>
      </p:sp>
      <p:sp>
        <p:nvSpPr>
          <p:cNvPr id="3" name="Content Placeholder 2"/>
          <p:cNvSpPr>
            <a:spLocks noGrp="1"/>
          </p:cNvSpPr>
          <p:nvPr>
            <p:ph sz="half" idx="1"/>
          </p:nvPr>
        </p:nvSpPr>
        <p:spPr/>
        <p:txBody>
          <a:bodyPr>
            <a:normAutofit lnSpcReduction="10000"/>
          </a:bodyPr>
          <a:lstStyle/>
          <a:p>
            <a:pPr>
              <a:buNone/>
            </a:pPr>
            <a:r>
              <a:rPr lang="en-IE" sz="2400" b="1" dirty="0" smtClean="0"/>
              <a:t>International report </a:t>
            </a:r>
          </a:p>
          <a:p>
            <a:r>
              <a:rPr lang="en-IE" sz="2400" dirty="0" smtClean="0"/>
              <a:t>2</a:t>
            </a:r>
            <a:r>
              <a:rPr lang="en-IE" sz="2400" baseline="30000" dirty="0" smtClean="0"/>
              <a:t>nd</a:t>
            </a:r>
            <a:r>
              <a:rPr lang="en-IE" sz="2400" dirty="0" smtClean="0"/>
              <a:t> October 2013</a:t>
            </a:r>
          </a:p>
          <a:p>
            <a:r>
              <a:rPr lang="en-IE" sz="2400" dirty="0" smtClean="0"/>
              <a:t>Two volumes</a:t>
            </a:r>
          </a:p>
          <a:p>
            <a:pPr lvl="1"/>
            <a:r>
              <a:rPr lang="en-IE" sz="2000" dirty="0" smtClean="0"/>
              <a:t>Results (I) and Technical (II)</a:t>
            </a:r>
          </a:p>
          <a:p>
            <a:r>
              <a:rPr lang="en-IE" sz="2400" dirty="0" smtClean="0"/>
              <a:t>Distribution of skills (mean scores) </a:t>
            </a:r>
          </a:p>
          <a:p>
            <a:r>
              <a:rPr lang="en-IE" sz="2400" dirty="0" smtClean="0"/>
              <a:t>International comparisons</a:t>
            </a:r>
          </a:p>
          <a:p>
            <a:r>
              <a:rPr lang="en-IE" sz="2400" dirty="0" smtClean="0"/>
              <a:t>Main focus on LITERACY</a:t>
            </a:r>
          </a:p>
          <a:p>
            <a:r>
              <a:rPr lang="en-IE" sz="2400" dirty="0" smtClean="0"/>
              <a:t>Other domains on the web</a:t>
            </a:r>
          </a:p>
          <a:p>
            <a:r>
              <a:rPr lang="en-IE" sz="2400" dirty="0" smtClean="0"/>
              <a:t>Problem-Solving in TRE for later thematic releases</a:t>
            </a:r>
            <a:endParaRPr lang="en-IE" sz="2400" dirty="0"/>
          </a:p>
        </p:txBody>
      </p:sp>
      <p:sp>
        <p:nvSpPr>
          <p:cNvPr id="7" name="Content Placeholder 6"/>
          <p:cNvSpPr>
            <a:spLocks noGrp="1"/>
          </p:cNvSpPr>
          <p:nvPr>
            <p:ph sz="half" idx="2"/>
          </p:nvPr>
        </p:nvSpPr>
        <p:spPr/>
        <p:txBody>
          <a:bodyPr>
            <a:normAutofit lnSpcReduction="10000"/>
          </a:bodyPr>
          <a:lstStyle/>
          <a:p>
            <a:pPr>
              <a:buNone/>
            </a:pPr>
            <a:r>
              <a:rPr lang="en-IE" b="1" dirty="0" smtClean="0"/>
              <a:t>National report</a:t>
            </a:r>
          </a:p>
          <a:p>
            <a:r>
              <a:rPr lang="en-IE" dirty="0" smtClean="0"/>
              <a:t>Focus on Irish performance</a:t>
            </a:r>
          </a:p>
          <a:p>
            <a:endParaRPr lang="en-IE" dirty="0" smtClean="0"/>
          </a:p>
          <a:p>
            <a:r>
              <a:rPr lang="en-IE" dirty="0" smtClean="0"/>
              <a:t>Trends from IALS</a:t>
            </a:r>
          </a:p>
          <a:p>
            <a:endParaRPr lang="en-IE" dirty="0" smtClean="0"/>
          </a:p>
          <a:p>
            <a:r>
              <a:rPr lang="en-IE" dirty="0" smtClean="0"/>
              <a:t>Relevant international comparisons</a:t>
            </a:r>
          </a:p>
          <a:p>
            <a:endParaRPr lang="en-IE" dirty="0" smtClean="0"/>
          </a:p>
          <a:p>
            <a:endParaRPr lang="en-IE" dirty="0" smtClean="0"/>
          </a:p>
          <a:p>
            <a:endParaRPr lang="en-I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E" dirty="0"/>
          </a:p>
        </p:txBody>
      </p:sp>
      <p:sp>
        <p:nvSpPr>
          <p:cNvPr id="4" name="Content Placeholder 3"/>
          <p:cNvSpPr>
            <a:spLocks noGrp="1"/>
          </p:cNvSpPr>
          <p:nvPr>
            <p:ph idx="1"/>
          </p:nvPr>
        </p:nvSpPr>
        <p:spPr/>
        <p:txBody>
          <a:bodyPr/>
          <a:lstStyle/>
          <a:p>
            <a:pPr>
              <a:buNone/>
            </a:pPr>
            <a:r>
              <a:rPr lang="en-US" dirty="0" smtClean="0"/>
              <a:t>Profile 9 – Census 2011 </a:t>
            </a:r>
          </a:p>
          <a:p>
            <a:pPr>
              <a:buNone/>
            </a:pPr>
            <a:endParaRPr lang="en-US" dirty="0" smtClean="0"/>
          </a:p>
          <a:p>
            <a:pPr>
              <a:buNone/>
            </a:pPr>
            <a:r>
              <a:rPr lang="en-US" dirty="0" smtClean="0"/>
              <a:t>A Study of Education &amp; Skills in Ireland</a:t>
            </a:r>
          </a:p>
          <a:p>
            <a:r>
              <a:rPr lang="en-US" dirty="0" smtClean="0"/>
              <a:t>November   22</a:t>
            </a:r>
            <a:r>
              <a:rPr lang="en-US" baseline="30000" dirty="0" smtClean="0"/>
              <a:t>nd</a:t>
            </a:r>
            <a:r>
              <a:rPr lang="en-US" dirty="0" smtClean="0"/>
              <a:t> 2012 </a:t>
            </a:r>
            <a:endParaRPr lang="en-IE" dirty="0"/>
          </a:p>
        </p:txBody>
      </p:sp>
      <p:pic>
        <p:nvPicPr>
          <p:cNvPr id="1026" name="Picture 2" descr="census_results"/>
          <p:cNvPicPr>
            <a:picLocks noChangeAspect="1" noChangeArrowheads="1"/>
          </p:cNvPicPr>
          <p:nvPr/>
        </p:nvPicPr>
        <p:blipFill>
          <a:blip r:embed="rId2"/>
          <a:srcRect/>
          <a:stretch>
            <a:fillRect/>
          </a:stretch>
        </p:blipFill>
        <p:spPr bwMode="auto">
          <a:xfrm>
            <a:off x="6300192" y="548680"/>
            <a:ext cx="2016224" cy="19149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55576" y="1600200"/>
            <a:ext cx="7931224" cy="4525963"/>
          </a:xfrm>
          <a:noFill/>
          <a:ln w="50800" cmpd="sng">
            <a:noFill/>
          </a:ln>
        </p:spPr>
        <p:txBody>
          <a:bodyPr>
            <a:normAutofit/>
          </a:bodyPr>
          <a:lstStyle/>
          <a:p>
            <a:r>
              <a:rPr lang="en-IE" dirty="0" smtClean="0"/>
              <a:t>SLA 2010 - 2013</a:t>
            </a:r>
          </a:p>
          <a:p>
            <a:pPr lvl="1"/>
            <a:r>
              <a:rPr lang="en-IE" dirty="0" smtClean="0"/>
              <a:t>DES (and DETE originally) </a:t>
            </a:r>
          </a:p>
          <a:p>
            <a:pPr lvl="1"/>
            <a:r>
              <a:rPr lang="en-IE" dirty="0" smtClean="0"/>
              <a:t>CSO</a:t>
            </a:r>
          </a:p>
          <a:p>
            <a:pPr lvl="2"/>
            <a:r>
              <a:rPr lang="en-IE" dirty="0" smtClean="0"/>
              <a:t>Statistics Act 1993</a:t>
            </a:r>
          </a:p>
          <a:p>
            <a:pPr lvl="3"/>
            <a:r>
              <a:rPr lang="en-IE" dirty="0" smtClean="0"/>
              <a:t>Data collection</a:t>
            </a:r>
          </a:p>
          <a:p>
            <a:pPr lvl="3"/>
            <a:r>
              <a:rPr lang="en-IE" dirty="0" smtClean="0"/>
              <a:t>Dissemination</a:t>
            </a:r>
          </a:p>
          <a:p>
            <a:endParaRPr lang="en-IE" dirty="0" smtClean="0"/>
          </a:p>
          <a:p>
            <a:r>
              <a:rPr lang="en-IE" dirty="0" smtClean="0"/>
              <a:t>Timeline</a:t>
            </a:r>
          </a:p>
          <a:p>
            <a:pPr lvl="1"/>
            <a:r>
              <a:rPr lang="en-IE" dirty="0" smtClean="0"/>
              <a:t>2009 – 2013 </a:t>
            </a:r>
          </a:p>
          <a:p>
            <a:pPr lvl="1"/>
            <a:r>
              <a:rPr lang="en-IE" dirty="0" smtClean="0"/>
              <a:t>Publication Oct 2</a:t>
            </a:r>
            <a:r>
              <a:rPr lang="en-IE" baseline="30000" dirty="0" smtClean="0"/>
              <a:t>nd</a:t>
            </a:r>
            <a:r>
              <a:rPr lang="en-IE" dirty="0" smtClean="0"/>
              <a:t> 2013</a:t>
            </a:r>
          </a:p>
          <a:p>
            <a:pPr lvl="1"/>
            <a:endParaRPr lang="en-IE" dirty="0" smtClean="0"/>
          </a:p>
          <a:p>
            <a:pPr lvl="1">
              <a:buNone/>
            </a:pPr>
            <a:endParaRPr lang="en-IE" dirty="0" smtClean="0"/>
          </a:p>
          <a:p>
            <a:endParaRPr lang="en-IE" dirty="0" smtClean="0"/>
          </a:p>
        </p:txBody>
      </p:sp>
      <p:sp>
        <p:nvSpPr>
          <p:cNvPr id="6" name="Title 5"/>
          <p:cNvSpPr>
            <a:spLocks noGrp="1"/>
          </p:cNvSpPr>
          <p:nvPr>
            <p:ph type="title"/>
          </p:nvPr>
        </p:nvSpPr>
        <p:spPr/>
        <p:txBody>
          <a:bodyPr>
            <a:normAutofit/>
          </a:bodyPr>
          <a:lstStyle/>
          <a:p>
            <a:r>
              <a:rPr lang="en-IE" dirty="0" smtClean="0"/>
              <a:t>Background</a:t>
            </a:r>
            <a:endParaRPr lang="en-IE" dirty="0"/>
          </a:p>
        </p:txBody>
      </p:sp>
      <p:sp>
        <p:nvSpPr>
          <p:cNvPr id="8" name="Striped Right Arrow 7"/>
          <p:cNvSpPr/>
          <p:nvPr/>
        </p:nvSpPr>
        <p:spPr>
          <a:xfrm>
            <a:off x="3347864" y="4725144"/>
            <a:ext cx="566151" cy="454367"/>
          </a:xfrm>
          <a:prstGeom prst="stripedRightArrow">
            <a:avLst/>
          </a:prstGeom>
          <a:solidFill>
            <a:srgbClr val="FFFF00"/>
          </a:solidFill>
          <a:ln>
            <a:solidFill>
              <a:schemeClr val="tx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5656" y="1700808"/>
            <a:ext cx="6120680" cy="3554526"/>
            <a:chOff x="1475656" y="1700808"/>
            <a:chExt cx="6120680" cy="3554526"/>
          </a:xfrm>
        </p:grpSpPr>
        <p:pic>
          <p:nvPicPr>
            <p:cNvPr id="6" name="Picture 5" descr="New CSO logo.jpg"/>
            <p:cNvPicPr>
              <a:picLocks noChangeAspect="1"/>
            </p:cNvPicPr>
            <p:nvPr/>
          </p:nvPicPr>
          <p:blipFill>
            <a:blip r:embed="rId3"/>
            <a:stretch>
              <a:fillRect/>
            </a:stretch>
          </p:blipFill>
          <p:spPr>
            <a:xfrm>
              <a:off x="1835696" y="1700808"/>
              <a:ext cx="4831245" cy="1808588"/>
            </a:xfrm>
            <a:prstGeom prst="rect">
              <a:avLst/>
            </a:prstGeom>
          </p:spPr>
        </p:pic>
        <p:sp>
          <p:nvSpPr>
            <p:cNvPr id="7" name="TextBox 6"/>
            <p:cNvSpPr txBox="1"/>
            <p:nvPr/>
          </p:nvSpPr>
          <p:spPr>
            <a:xfrm>
              <a:off x="1475656" y="3501008"/>
              <a:ext cx="6120680"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IE" sz="3600" dirty="0" smtClean="0"/>
                <a:t>Thank you</a:t>
              </a:r>
            </a:p>
            <a:p>
              <a:pPr algn="ctr"/>
              <a:endParaRPr lang="en-IE" sz="3600" dirty="0" smtClean="0"/>
            </a:p>
            <a:p>
              <a:pPr algn="ctr"/>
              <a:r>
                <a:rPr lang="en-IE" sz="3600" dirty="0" smtClean="0"/>
                <a:t>Questions?</a:t>
              </a:r>
              <a:endParaRPr lang="en-IE" sz="3600" dirty="0"/>
            </a:p>
          </p:txBody>
        </p:sp>
      </p:grpSp>
      <p:pic>
        <p:nvPicPr>
          <p:cNvPr id="2050" name="Picture 2" descr="http://www.johndcook.com/wordmath2.png"/>
          <p:cNvPicPr>
            <a:picLocks noChangeAspect="1" noChangeArrowheads="1"/>
          </p:cNvPicPr>
          <p:nvPr/>
        </p:nvPicPr>
        <p:blipFill>
          <a:blip r:embed="rId4"/>
          <a:srcRect/>
          <a:stretch>
            <a:fillRect/>
          </a:stretch>
        </p:blipFill>
        <p:spPr bwMode="auto">
          <a:xfrm>
            <a:off x="1043608" y="692696"/>
            <a:ext cx="6912768" cy="527120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2050"/>
                                        </p:tgtEl>
                                      </p:cBhvr>
                                    </p:animEffect>
                                    <p:set>
                                      <p:cBhvr>
                                        <p:cTn id="11" dur="1" fill="hold">
                                          <p:stCondLst>
                                            <p:cond delay="499"/>
                                          </p:stCondLst>
                                        </p:cTn>
                                        <p:tgtEl>
                                          <p:spTgt spid="205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2555776" y="2564904"/>
            <a:ext cx="2808312" cy="1754326"/>
          </a:xfrm>
          <a:prstGeom prst="rect">
            <a:avLst/>
          </a:prstGeom>
          <a:solidFill>
            <a:srgbClr val="FFFF00"/>
          </a:solidFill>
          <a:ln>
            <a:solidFill>
              <a:schemeClr val="accent2"/>
            </a:solidFill>
          </a:ln>
        </p:spPr>
        <p:txBody>
          <a:bodyPr wrap="square" rtlCol="0">
            <a:spAutoFit/>
          </a:bodyPr>
          <a:lstStyle/>
          <a:p>
            <a:pPr algn="ctr"/>
            <a:r>
              <a:rPr lang="en-IE" b="1" dirty="0" smtClean="0"/>
              <a:t>June 2010 – July 2011</a:t>
            </a:r>
          </a:p>
          <a:p>
            <a:pPr algn="ctr"/>
            <a:r>
              <a:rPr lang="en-IE" u="sng" dirty="0" smtClean="0"/>
              <a:t>Main Study preparation:</a:t>
            </a:r>
          </a:p>
          <a:p>
            <a:pPr algn="ctr"/>
            <a:r>
              <a:rPr lang="en-IE" dirty="0" smtClean="0"/>
              <a:t>Testing</a:t>
            </a:r>
          </a:p>
          <a:p>
            <a:pPr algn="ctr"/>
            <a:r>
              <a:rPr lang="en-IE" dirty="0" smtClean="0"/>
              <a:t>Developing IT systems </a:t>
            </a:r>
          </a:p>
          <a:p>
            <a:pPr algn="ctr"/>
            <a:r>
              <a:rPr lang="en-IE" dirty="0" smtClean="0"/>
              <a:t>Commissioning laptops Training interviewers</a:t>
            </a:r>
          </a:p>
        </p:txBody>
      </p:sp>
      <p:sp>
        <p:nvSpPr>
          <p:cNvPr id="2" name="Title 1"/>
          <p:cNvSpPr>
            <a:spLocks noGrp="1"/>
          </p:cNvSpPr>
          <p:nvPr>
            <p:ph type="title"/>
          </p:nvPr>
        </p:nvSpPr>
        <p:spPr/>
        <p:txBody>
          <a:bodyPr/>
          <a:lstStyle/>
          <a:p>
            <a:r>
              <a:rPr lang="en-IE" dirty="0" smtClean="0"/>
              <a:t>PIAAC Timeline</a:t>
            </a:r>
            <a:endParaRPr lang="en-IE" dirty="0"/>
          </a:p>
        </p:txBody>
      </p:sp>
      <p:grpSp>
        <p:nvGrpSpPr>
          <p:cNvPr id="10" name="Group 9"/>
          <p:cNvGrpSpPr/>
          <p:nvPr/>
        </p:nvGrpSpPr>
        <p:grpSpPr>
          <a:xfrm>
            <a:off x="755576" y="4869160"/>
            <a:ext cx="7632848" cy="648072"/>
            <a:chOff x="1043608" y="4725144"/>
            <a:chExt cx="7920880" cy="648072"/>
          </a:xfrm>
        </p:grpSpPr>
        <p:sp>
          <p:nvSpPr>
            <p:cNvPr id="5" name="Rectangle 4"/>
            <p:cNvSpPr/>
            <p:nvPr/>
          </p:nvSpPr>
          <p:spPr>
            <a:xfrm>
              <a:off x="1043608" y="4725144"/>
              <a:ext cx="1584176" cy="648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E" dirty="0" smtClean="0"/>
                <a:t>2009</a:t>
              </a:r>
              <a:endParaRPr lang="en-IE" dirty="0"/>
            </a:p>
          </p:txBody>
        </p:sp>
        <p:sp>
          <p:nvSpPr>
            <p:cNvPr id="6" name="Rectangle 5"/>
            <p:cNvSpPr/>
            <p:nvPr/>
          </p:nvSpPr>
          <p:spPr>
            <a:xfrm>
              <a:off x="2627784" y="4725144"/>
              <a:ext cx="1584176" cy="648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E" dirty="0" smtClean="0"/>
                <a:t>2010</a:t>
              </a:r>
              <a:endParaRPr lang="en-IE" dirty="0"/>
            </a:p>
          </p:txBody>
        </p:sp>
        <p:sp>
          <p:nvSpPr>
            <p:cNvPr id="7" name="Rectangle 6"/>
            <p:cNvSpPr/>
            <p:nvPr/>
          </p:nvSpPr>
          <p:spPr>
            <a:xfrm>
              <a:off x="4211960" y="4725144"/>
              <a:ext cx="1584176" cy="648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E" dirty="0" smtClean="0"/>
                <a:t>2011</a:t>
              </a:r>
              <a:endParaRPr lang="en-IE" dirty="0"/>
            </a:p>
          </p:txBody>
        </p:sp>
        <p:sp>
          <p:nvSpPr>
            <p:cNvPr id="8" name="Rectangle 7"/>
            <p:cNvSpPr/>
            <p:nvPr/>
          </p:nvSpPr>
          <p:spPr>
            <a:xfrm>
              <a:off x="5796136" y="4725144"/>
              <a:ext cx="1584176" cy="648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E" dirty="0" smtClean="0"/>
                <a:t>2012</a:t>
              </a:r>
              <a:endParaRPr lang="en-IE" dirty="0"/>
            </a:p>
          </p:txBody>
        </p:sp>
        <p:sp>
          <p:nvSpPr>
            <p:cNvPr id="9" name="Rectangle 8"/>
            <p:cNvSpPr/>
            <p:nvPr/>
          </p:nvSpPr>
          <p:spPr>
            <a:xfrm>
              <a:off x="7380312" y="4725144"/>
              <a:ext cx="1584176" cy="648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E" dirty="0" smtClean="0"/>
                <a:t>2013</a:t>
              </a:r>
              <a:endParaRPr lang="en-IE" dirty="0"/>
            </a:p>
          </p:txBody>
        </p:sp>
      </p:grpSp>
      <p:sp>
        <p:nvSpPr>
          <p:cNvPr id="12" name="Down Arrow 11"/>
          <p:cNvSpPr/>
          <p:nvPr/>
        </p:nvSpPr>
        <p:spPr>
          <a:xfrm>
            <a:off x="1619672" y="436510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TextBox 14"/>
          <p:cNvSpPr txBox="1"/>
          <p:nvPr/>
        </p:nvSpPr>
        <p:spPr>
          <a:xfrm>
            <a:off x="899592" y="3645024"/>
            <a:ext cx="2808312" cy="923330"/>
          </a:xfrm>
          <a:prstGeom prst="rect">
            <a:avLst/>
          </a:prstGeom>
          <a:solidFill>
            <a:srgbClr val="FFFF00"/>
          </a:solidFill>
          <a:ln>
            <a:solidFill>
              <a:schemeClr val="accent2"/>
            </a:solidFill>
          </a:ln>
        </p:spPr>
        <p:txBody>
          <a:bodyPr wrap="square" rtlCol="0">
            <a:spAutoFit/>
          </a:bodyPr>
          <a:lstStyle/>
          <a:p>
            <a:r>
              <a:rPr lang="en-IE" b="1" dirty="0" smtClean="0"/>
              <a:t>September 2009 </a:t>
            </a:r>
          </a:p>
          <a:p>
            <a:r>
              <a:rPr lang="en-IE" dirty="0" smtClean="0"/>
              <a:t>CSO commenced formal engagement</a:t>
            </a:r>
            <a:endParaRPr lang="en-IE" dirty="0"/>
          </a:p>
        </p:txBody>
      </p:sp>
      <p:sp>
        <p:nvSpPr>
          <p:cNvPr id="18" name="TextBox 17"/>
          <p:cNvSpPr txBox="1"/>
          <p:nvPr/>
        </p:nvSpPr>
        <p:spPr>
          <a:xfrm>
            <a:off x="899592" y="3356992"/>
            <a:ext cx="2808312" cy="646331"/>
          </a:xfrm>
          <a:prstGeom prst="rect">
            <a:avLst/>
          </a:prstGeom>
          <a:solidFill>
            <a:srgbClr val="FFFF00"/>
          </a:solidFill>
          <a:ln>
            <a:solidFill>
              <a:schemeClr val="accent2"/>
            </a:solidFill>
          </a:ln>
        </p:spPr>
        <p:txBody>
          <a:bodyPr wrap="square" rtlCol="0">
            <a:spAutoFit/>
          </a:bodyPr>
          <a:lstStyle/>
          <a:p>
            <a:r>
              <a:rPr lang="en-IE" dirty="0" smtClean="0"/>
              <a:t>Translation and Localisation tasks began</a:t>
            </a:r>
            <a:endParaRPr lang="en-IE" dirty="0"/>
          </a:p>
        </p:txBody>
      </p:sp>
      <p:sp>
        <p:nvSpPr>
          <p:cNvPr id="19" name="Down Arrow 18"/>
          <p:cNvSpPr/>
          <p:nvPr/>
        </p:nvSpPr>
        <p:spPr>
          <a:xfrm>
            <a:off x="2555776" y="436510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Box 19"/>
          <p:cNvSpPr txBox="1"/>
          <p:nvPr/>
        </p:nvSpPr>
        <p:spPr>
          <a:xfrm>
            <a:off x="1403648" y="3356992"/>
            <a:ext cx="2304256" cy="923330"/>
          </a:xfrm>
          <a:prstGeom prst="rect">
            <a:avLst/>
          </a:prstGeom>
          <a:solidFill>
            <a:srgbClr val="FFFF00"/>
          </a:solidFill>
          <a:ln>
            <a:solidFill>
              <a:schemeClr val="accent2"/>
            </a:solidFill>
          </a:ln>
        </p:spPr>
        <p:txBody>
          <a:bodyPr wrap="square" rtlCol="0">
            <a:spAutoFit/>
          </a:bodyPr>
          <a:lstStyle/>
          <a:p>
            <a:r>
              <a:rPr lang="en-IE" b="1" dirty="0" smtClean="0"/>
              <a:t>March 2010</a:t>
            </a:r>
          </a:p>
          <a:p>
            <a:r>
              <a:rPr lang="en-IE" dirty="0" smtClean="0"/>
              <a:t>SLA signed</a:t>
            </a:r>
          </a:p>
          <a:p>
            <a:r>
              <a:rPr lang="en-IE" dirty="0" smtClean="0"/>
              <a:t>CSO, DES, DETE</a:t>
            </a:r>
            <a:endParaRPr lang="en-IE" dirty="0"/>
          </a:p>
        </p:txBody>
      </p:sp>
      <p:sp>
        <p:nvSpPr>
          <p:cNvPr id="21" name="Down Arrow 20"/>
          <p:cNvSpPr/>
          <p:nvPr/>
        </p:nvSpPr>
        <p:spPr>
          <a:xfrm>
            <a:off x="2915816" y="4437112"/>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TextBox 21"/>
          <p:cNvSpPr txBox="1"/>
          <p:nvPr/>
        </p:nvSpPr>
        <p:spPr>
          <a:xfrm>
            <a:off x="1691680" y="3068960"/>
            <a:ext cx="3024336" cy="1477328"/>
          </a:xfrm>
          <a:prstGeom prst="rect">
            <a:avLst/>
          </a:prstGeom>
          <a:solidFill>
            <a:srgbClr val="FFFF00"/>
          </a:solidFill>
          <a:ln>
            <a:solidFill>
              <a:schemeClr val="accent2"/>
            </a:solidFill>
          </a:ln>
        </p:spPr>
        <p:txBody>
          <a:bodyPr wrap="square" rtlCol="0">
            <a:spAutoFit/>
          </a:bodyPr>
          <a:lstStyle/>
          <a:p>
            <a:r>
              <a:rPr lang="en-IE" b="1" dirty="0" smtClean="0"/>
              <a:t>May 2010</a:t>
            </a:r>
          </a:p>
          <a:p>
            <a:r>
              <a:rPr lang="en-IE" u="sng" dirty="0" smtClean="0"/>
              <a:t>Field Trial</a:t>
            </a:r>
          </a:p>
          <a:p>
            <a:r>
              <a:rPr lang="en-IE" dirty="0" smtClean="0"/>
              <a:t>Interviewer training</a:t>
            </a:r>
          </a:p>
          <a:p>
            <a:r>
              <a:rPr lang="en-IE" dirty="0" smtClean="0"/>
              <a:t>Sampling, maps, addresses</a:t>
            </a:r>
          </a:p>
          <a:p>
            <a:r>
              <a:rPr lang="en-IE" dirty="0" smtClean="0"/>
              <a:t>Questionnaire testing </a:t>
            </a:r>
            <a:endParaRPr lang="en-IE" dirty="0"/>
          </a:p>
        </p:txBody>
      </p:sp>
      <p:sp>
        <p:nvSpPr>
          <p:cNvPr id="23" name="Down Arrow 22"/>
          <p:cNvSpPr/>
          <p:nvPr/>
        </p:nvSpPr>
        <p:spPr>
          <a:xfrm>
            <a:off x="4716016" y="4437112"/>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Down Arrow 24"/>
          <p:cNvSpPr/>
          <p:nvPr/>
        </p:nvSpPr>
        <p:spPr>
          <a:xfrm>
            <a:off x="5796136" y="4437112"/>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8" name="Straight Connector 27"/>
          <p:cNvCxnSpPr>
            <a:stCxn id="23" idx="0"/>
            <a:endCxn id="25" idx="0"/>
          </p:cNvCxnSpPr>
          <p:nvPr/>
        </p:nvCxnSpPr>
        <p:spPr>
          <a:xfrm rot="5400000" flipH="1" flipV="1">
            <a:off x="5364088" y="3897052"/>
            <a:ext cx="1588" cy="1080120"/>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Down Arrow 28"/>
          <p:cNvSpPr/>
          <p:nvPr/>
        </p:nvSpPr>
        <p:spPr>
          <a:xfrm>
            <a:off x="7740352" y="436510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TextBox 29"/>
          <p:cNvSpPr txBox="1"/>
          <p:nvPr/>
        </p:nvSpPr>
        <p:spPr>
          <a:xfrm>
            <a:off x="7308304" y="2420888"/>
            <a:ext cx="1512168" cy="1754326"/>
          </a:xfrm>
          <a:prstGeom prst="rect">
            <a:avLst/>
          </a:prstGeom>
          <a:solidFill>
            <a:srgbClr val="FFFF00"/>
          </a:solidFill>
          <a:ln>
            <a:solidFill>
              <a:schemeClr val="accent2"/>
            </a:solidFill>
          </a:ln>
          <a:effectLst>
            <a:innerShdw blurRad="114300">
              <a:prstClr val="black"/>
            </a:innerShdw>
          </a:effectLst>
        </p:spPr>
        <p:txBody>
          <a:bodyPr wrap="square" rtlCol="0">
            <a:spAutoFit/>
          </a:bodyPr>
          <a:lstStyle/>
          <a:p>
            <a:r>
              <a:rPr lang="en-IE" b="1" dirty="0" smtClean="0"/>
              <a:t>October 2013</a:t>
            </a:r>
          </a:p>
          <a:p>
            <a:r>
              <a:rPr lang="en-IE" dirty="0" smtClean="0"/>
              <a:t>Publication</a:t>
            </a:r>
          </a:p>
          <a:p>
            <a:r>
              <a:rPr lang="en-IE" dirty="0" smtClean="0"/>
              <a:t>International</a:t>
            </a:r>
          </a:p>
          <a:p>
            <a:r>
              <a:rPr lang="en-IE" dirty="0" smtClean="0"/>
              <a:t>National</a:t>
            </a:r>
          </a:p>
          <a:p>
            <a:r>
              <a:rPr lang="en-IE" dirty="0" smtClean="0"/>
              <a:t>&amp;</a:t>
            </a:r>
          </a:p>
          <a:p>
            <a:r>
              <a:rPr lang="en-IE" dirty="0" smtClean="0"/>
              <a:t>Databases</a:t>
            </a:r>
            <a:endParaRPr lang="en-IE" dirty="0"/>
          </a:p>
        </p:txBody>
      </p:sp>
      <p:sp>
        <p:nvSpPr>
          <p:cNvPr id="31" name="Rectangle 30"/>
          <p:cNvSpPr/>
          <p:nvPr/>
        </p:nvSpPr>
        <p:spPr>
          <a:xfrm>
            <a:off x="4788024" y="4869160"/>
            <a:ext cx="1152128" cy="648072"/>
          </a:xfrm>
          <a:prstGeom prst="rect">
            <a:avLst/>
          </a:prstGeom>
          <a:blipFill dpi="0" rotWithShape="1">
            <a:blip r:embed="rId3">
              <a:alphaModFix amt="4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755576" y="4869160"/>
            <a:ext cx="1512168" cy="648072"/>
          </a:xfrm>
          <a:prstGeom prst="rect">
            <a:avLst/>
          </a:pr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2009</a:t>
            </a:r>
            <a:endParaRPr lang="en-IE" dirty="0">
              <a:solidFill>
                <a:schemeClr val="tx1"/>
              </a:solidFill>
            </a:endParaRPr>
          </a:p>
        </p:txBody>
      </p:sp>
      <p:sp>
        <p:nvSpPr>
          <p:cNvPr id="33" name="Rectangle 32"/>
          <p:cNvSpPr/>
          <p:nvPr/>
        </p:nvSpPr>
        <p:spPr>
          <a:xfrm>
            <a:off x="2267744" y="4869160"/>
            <a:ext cx="1512168" cy="648072"/>
          </a:xfrm>
          <a:prstGeom prst="rect">
            <a:avLst/>
          </a:pr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2010</a:t>
            </a:r>
            <a:endParaRPr lang="en-IE" dirty="0">
              <a:solidFill>
                <a:schemeClr val="tx1"/>
              </a:solidFill>
            </a:endParaRPr>
          </a:p>
        </p:txBody>
      </p:sp>
      <p:sp>
        <p:nvSpPr>
          <p:cNvPr id="34" name="Rectangle 33"/>
          <p:cNvSpPr/>
          <p:nvPr/>
        </p:nvSpPr>
        <p:spPr>
          <a:xfrm>
            <a:off x="6876256" y="4869160"/>
            <a:ext cx="1512168" cy="648072"/>
          </a:xfrm>
          <a:prstGeom prst="rect">
            <a:avLst/>
          </a:pr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2013</a:t>
            </a:r>
            <a:endParaRPr lang="en-IE" dirty="0">
              <a:solidFill>
                <a:schemeClr val="tx1"/>
              </a:solidFill>
            </a:endParaRPr>
          </a:p>
        </p:txBody>
      </p:sp>
      <p:sp>
        <p:nvSpPr>
          <p:cNvPr id="27" name="Striped Right Arrow 26"/>
          <p:cNvSpPr/>
          <p:nvPr/>
        </p:nvSpPr>
        <p:spPr>
          <a:xfrm>
            <a:off x="899592" y="1340768"/>
            <a:ext cx="566151" cy="454367"/>
          </a:xfrm>
          <a:prstGeom prst="stripedRightArrow">
            <a:avLst/>
          </a:prstGeom>
          <a:solidFill>
            <a:srgbClr val="FFFF00"/>
          </a:solidFill>
          <a:ln>
            <a:solidFill>
              <a:schemeClr val="tx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Down Arrow 34"/>
          <p:cNvSpPr/>
          <p:nvPr/>
        </p:nvSpPr>
        <p:spPr>
          <a:xfrm>
            <a:off x="2915816" y="4437112"/>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Down Arrow 36"/>
          <p:cNvSpPr/>
          <p:nvPr/>
        </p:nvSpPr>
        <p:spPr>
          <a:xfrm>
            <a:off x="4716016" y="4437112"/>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38" name="Straight Connector 37"/>
          <p:cNvCxnSpPr>
            <a:stCxn id="35" idx="0"/>
            <a:endCxn id="37" idx="0"/>
          </p:cNvCxnSpPr>
          <p:nvPr/>
        </p:nvCxnSpPr>
        <p:spPr>
          <a:xfrm rot="5400000" flipH="1" flipV="1">
            <a:off x="3923928" y="3537012"/>
            <a:ext cx="1588" cy="1800200"/>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Down Arrow 38"/>
          <p:cNvSpPr/>
          <p:nvPr/>
        </p:nvSpPr>
        <p:spPr>
          <a:xfrm>
            <a:off x="7380312" y="4437112"/>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40" name="Straight Connector 39"/>
          <p:cNvCxnSpPr>
            <a:stCxn id="41" idx="0"/>
            <a:endCxn id="39" idx="0"/>
          </p:cNvCxnSpPr>
          <p:nvPr/>
        </p:nvCxnSpPr>
        <p:spPr>
          <a:xfrm rot="5400000" flipH="1" flipV="1">
            <a:off x="6732240" y="3681028"/>
            <a:ext cx="1588" cy="1512168"/>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Down Arrow 40"/>
          <p:cNvSpPr/>
          <p:nvPr/>
        </p:nvSpPr>
        <p:spPr>
          <a:xfrm>
            <a:off x="5868144" y="4437112"/>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TextBox 42"/>
          <p:cNvSpPr txBox="1"/>
          <p:nvPr/>
        </p:nvSpPr>
        <p:spPr>
          <a:xfrm>
            <a:off x="5436096" y="2780928"/>
            <a:ext cx="2808312" cy="1754326"/>
          </a:xfrm>
          <a:prstGeom prst="rect">
            <a:avLst/>
          </a:prstGeom>
          <a:solidFill>
            <a:srgbClr val="FFFF00"/>
          </a:solidFill>
          <a:ln>
            <a:solidFill>
              <a:schemeClr val="accent2"/>
            </a:solidFill>
          </a:ln>
        </p:spPr>
        <p:txBody>
          <a:bodyPr wrap="square" rtlCol="0">
            <a:spAutoFit/>
          </a:bodyPr>
          <a:lstStyle/>
          <a:p>
            <a:pPr algn="ctr"/>
            <a:r>
              <a:rPr lang="en-IE" b="1" dirty="0" smtClean="0"/>
              <a:t>May 2012 – May2013</a:t>
            </a:r>
          </a:p>
          <a:p>
            <a:pPr algn="ctr"/>
            <a:r>
              <a:rPr lang="en-IE" dirty="0" smtClean="0"/>
              <a:t>Data processing, verification, cleaning</a:t>
            </a:r>
          </a:p>
          <a:p>
            <a:pPr algn="ctr"/>
            <a:r>
              <a:rPr lang="en-IE" dirty="0" smtClean="0"/>
              <a:t>Table generation</a:t>
            </a:r>
          </a:p>
          <a:p>
            <a:pPr algn="ctr"/>
            <a:r>
              <a:rPr lang="en-IE" dirty="0" smtClean="0"/>
              <a:t>National report</a:t>
            </a:r>
          </a:p>
          <a:p>
            <a:pPr algn="ctr"/>
            <a:endParaRPr lang="en-IE" dirty="0"/>
          </a:p>
        </p:txBody>
      </p:sp>
      <p:sp>
        <p:nvSpPr>
          <p:cNvPr id="24" name="TextBox 23"/>
          <p:cNvSpPr txBox="1"/>
          <p:nvPr/>
        </p:nvSpPr>
        <p:spPr>
          <a:xfrm>
            <a:off x="3923928" y="2708920"/>
            <a:ext cx="2808312" cy="1754326"/>
          </a:xfrm>
          <a:prstGeom prst="rect">
            <a:avLst/>
          </a:prstGeom>
          <a:solidFill>
            <a:srgbClr val="FFFF00"/>
          </a:solidFill>
          <a:ln>
            <a:solidFill>
              <a:schemeClr val="accent2"/>
            </a:solidFill>
          </a:ln>
        </p:spPr>
        <p:txBody>
          <a:bodyPr wrap="square" rtlCol="0">
            <a:spAutoFit/>
          </a:bodyPr>
          <a:lstStyle/>
          <a:p>
            <a:pPr algn="ctr"/>
            <a:r>
              <a:rPr lang="en-IE" b="1" dirty="0" smtClean="0"/>
              <a:t>August 2011 – March 2012</a:t>
            </a:r>
          </a:p>
          <a:p>
            <a:pPr algn="ctr"/>
            <a:r>
              <a:rPr lang="en-IE" u="sng" dirty="0" smtClean="0"/>
              <a:t>Main Study</a:t>
            </a:r>
          </a:p>
          <a:p>
            <a:pPr algn="ctr"/>
            <a:r>
              <a:rPr lang="en-IE" dirty="0" smtClean="0"/>
              <a:t>5,983 completed interviews</a:t>
            </a:r>
          </a:p>
          <a:p>
            <a:pPr algn="ctr"/>
            <a:r>
              <a:rPr lang="en-IE" dirty="0" smtClean="0"/>
              <a:t>72% Overall response rate</a:t>
            </a:r>
          </a:p>
          <a:p>
            <a:pPr algn="ctr"/>
            <a:r>
              <a:rPr lang="en-IE" dirty="0" smtClean="0"/>
              <a:t>70% Computer 30% Paper </a:t>
            </a:r>
          </a:p>
          <a:p>
            <a:pPr algn="ctr"/>
            <a:endParaRPr lang="en-I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1"/>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3"/>
                                        </p:tgtEl>
                                        <p:attrNameLst>
                                          <p:attrName>style.visibility</p:attrName>
                                        </p:attrNameLst>
                                      </p:cBhvr>
                                      <p:to>
                                        <p:strVal val="hidden"/>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36"/>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37"/>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38"/>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35"/>
                                        </p:tgtEl>
                                        <p:attrNameLst>
                                          <p:attrName>style.visibility</p:attrName>
                                        </p:attrNameLst>
                                      </p:cBhvr>
                                      <p:to>
                                        <p:strVal val="hidden"/>
                                      </p:to>
                                    </p:set>
                                  </p:childTnLst>
                                </p:cTn>
                              </p:par>
                              <p:par>
                                <p:cTn id="68" presetID="1" presetClass="entr" presetSubtype="0" fill="hold" grpId="1" nodeType="withEffect">
                                  <p:stCondLst>
                                    <p:cond delay="0"/>
                                  </p:stCondLst>
                                  <p:childTnLst>
                                    <p:set>
                                      <p:cBhvr>
                                        <p:cTn id="69" dur="1" fill="hold">
                                          <p:stCondLst>
                                            <p:cond delay="0"/>
                                          </p:stCondLst>
                                        </p:cTn>
                                        <p:tgtEl>
                                          <p:spTgt spid="2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28"/>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24"/>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25"/>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28"/>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31"/>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23"/>
                                        </p:tgtEl>
                                        <p:attrNameLst>
                                          <p:attrName>style.visibility</p:attrName>
                                        </p:attrNameLst>
                                      </p:cBhvr>
                                      <p:to>
                                        <p:strVal val="hidden"/>
                                      </p:to>
                                    </p:set>
                                  </p:childTnLst>
                                </p:cTn>
                              </p:par>
                              <p:par>
                                <p:cTn id="90" presetID="1" presetClass="entr" presetSubtype="0" fill="hold" nodeType="withEffect">
                                  <p:stCondLst>
                                    <p:cond delay="0"/>
                                  </p:stCondLst>
                                  <p:childTnLst>
                                    <p:set>
                                      <p:cBhvr>
                                        <p:cTn id="91" dur="1" fill="hold">
                                          <p:stCondLst>
                                            <p:cond delay="0"/>
                                          </p:stCondLst>
                                        </p:cTn>
                                        <p:tgtEl>
                                          <p:spTgt spid="43"/>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41"/>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40"/>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43"/>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41"/>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39"/>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40"/>
                                        </p:tgtEl>
                                        <p:attrNameLst>
                                          <p:attrName>style.visibility</p:attrName>
                                        </p:attrNameLst>
                                      </p:cBhvr>
                                      <p:to>
                                        <p:strVal val="hidden"/>
                                      </p:to>
                                    </p:set>
                                  </p:childTnLst>
                                </p:cTn>
                              </p:par>
                              <p:par>
                                <p:cTn id="108" presetID="1" presetClass="entr" presetSubtype="0" fill="hold" nodeType="withEffect">
                                  <p:stCondLst>
                                    <p:cond delay="0"/>
                                  </p:stCondLst>
                                  <p:childTnLst>
                                    <p:set>
                                      <p:cBhvr>
                                        <p:cTn id="109" dur="1" fill="hold">
                                          <p:stCondLst>
                                            <p:cond delay="0"/>
                                          </p:stCondLst>
                                        </p:cTn>
                                        <p:tgtEl>
                                          <p:spTgt spid="34"/>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30"/>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29"/>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nodeType="clickEffect">
                                  <p:stCondLst>
                                    <p:cond delay="0"/>
                                  </p:stCondLst>
                                  <p:childTnLst>
                                    <p:set>
                                      <p:cBhvr>
                                        <p:cTn id="117" dur="1" fill="hold">
                                          <p:stCondLst>
                                            <p:cond delay="0"/>
                                          </p:stCondLst>
                                        </p:cTn>
                                        <p:tgtEl>
                                          <p:spTgt spid="30"/>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29"/>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15"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1" animBg="1"/>
      <p:bldP spid="25" grpId="0" animBg="1"/>
      <p:bldP spid="31" grpId="0" animBg="1"/>
      <p:bldP spid="32" grpId="0" animBg="1"/>
      <p:bldP spid="32" grpId="1" animBg="1"/>
      <p:bldP spid="33" grpId="0" animBg="1"/>
      <p:bldP spid="33" grpId="1" animBg="1"/>
      <p:bldP spid="35"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9552" y="1600200"/>
            <a:ext cx="8147248" cy="4525963"/>
          </a:xfrm>
          <a:noFill/>
          <a:ln w="50800" cmpd="sng">
            <a:noFill/>
          </a:ln>
        </p:spPr>
        <p:txBody>
          <a:bodyPr vert="horz" lIns="91440" tIns="45720" rIns="91440" bIns="45720" rtlCol="0">
            <a:normAutofit/>
          </a:bodyPr>
          <a:lstStyle/>
          <a:p>
            <a:pPr>
              <a:buFont typeface="Arial" pitchFamily="34" charset="0"/>
              <a:buChar char="•"/>
            </a:pPr>
            <a:r>
              <a:rPr lang="en-IE" dirty="0" smtClean="0"/>
              <a:t>Instrument development</a:t>
            </a:r>
          </a:p>
          <a:p>
            <a:pPr lvl="1">
              <a:buFont typeface="Arial" pitchFamily="34" charset="0"/>
              <a:buChar char="•"/>
            </a:pPr>
            <a:r>
              <a:rPr lang="en-IE" dirty="0" smtClean="0"/>
              <a:t>Translation and Localisation</a:t>
            </a:r>
          </a:p>
          <a:p>
            <a:pPr lvl="1">
              <a:buFont typeface="Arial" pitchFamily="34" charset="0"/>
              <a:buChar char="•"/>
            </a:pPr>
            <a:r>
              <a:rPr lang="en-IE" dirty="0" smtClean="0"/>
              <a:t>Scoring testing and re-testing</a:t>
            </a:r>
          </a:p>
          <a:p>
            <a:pPr>
              <a:buFont typeface="Arial" pitchFamily="34" charset="0"/>
              <a:buChar char="•"/>
            </a:pPr>
            <a:endParaRPr lang="en-IE" dirty="0" smtClean="0"/>
          </a:p>
          <a:p>
            <a:pPr>
              <a:buFont typeface="Arial" pitchFamily="34" charset="0"/>
              <a:buChar char="•"/>
            </a:pPr>
            <a:r>
              <a:rPr lang="en-IE" dirty="0" smtClean="0"/>
              <a:t>IT development</a:t>
            </a:r>
          </a:p>
          <a:p>
            <a:pPr lvl="1">
              <a:buFont typeface="Arial" pitchFamily="34" charset="0"/>
              <a:buChar char="•"/>
            </a:pPr>
            <a:r>
              <a:rPr lang="en-IE" dirty="0" smtClean="0"/>
              <a:t>Virtual Machine </a:t>
            </a:r>
          </a:p>
          <a:p>
            <a:pPr lvl="1">
              <a:buFont typeface="Arial" pitchFamily="34" charset="0"/>
              <a:buChar char="•"/>
            </a:pPr>
            <a:r>
              <a:rPr lang="en-IE" dirty="0" smtClean="0"/>
              <a:t>Screener and Case Management System development</a:t>
            </a:r>
          </a:p>
          <a:p>
            <a:pPr>
              <a:buFont typeface="Arial" pitchFamily="34" charset="0"/>
              <a:buChar char="•"/>
            </a:pPr>
            <a:endParaRPr lang="en-IE" dirty="0" smtClean="0"/>
          </a:p>
          <a:p>
            <a:pPr>
              <a:buFont typeface="Arial" pitchFamily="34" charset="0"/>
              <a:buChar char="•"/>
            </a:pPr>
            <a:r>
              <a:rPr lang="en-IE" dirty="0" smtClean="0"/>
              <a:t>Field Test</a:t>
            </a:r>
          </a:p>
          <a:p>
            <a:pPr>
              <a:buFont typeface="Arial" pitchFamily="34" charset="0"/>
              <a:buChar char="•"/>
            </a:pPr>
            <a:endParaRPr lang="en-IE" dirty="0" smtClean="0"/>
          </a:p>
          <a:p>
            <a:pPr>
              <a:buFont typeface="Arial" pitchFamily="34" charset="0"/>
              <a:buChar char="•"/>
            </a:pPr>
            <a:endParaRPr lang="en-IE" dirty="0" smtClean="0"/>
          </a:p>
        </p:txBody>
      </p:sp>
      <p:sp>
        <p:nvSpPr>
          <p:cNvPr id="6" name="Title 5"/>
          <p:cNvSpPr>
            <a:spLocks noGrp="1"/>
          </p:cNvSpPr>
          <p:nvPr>
            <p:ph type="title"/>
          </p:nvPr>
        </p:nvSpPr>
        <p:spPr/>
        <p:txBody>
          <a:bodyPr/>
          <a:lstStyle/>
          <a:p>
            <a:r>
              <a:rPr lang="en-IE" dirty="0" smtClean="0"/>
              <a:t>Survey Development</a:t>
            </a:r>
            <a:endParaRPr lang="en-IE" dirty="0"/>
          </a:p>
        </p:txBody>
      </p:sp>
      <p:pic>
        <p:nvPicPr>
          <p:cNvPr id="1026" name="Picture 2" descr="C:\Documents and Settings\kellyd\Local Settings\Temporary Internet Files\Content.IE5\VGG643K4\MC910216324[1].png"/>
          <p:cNvPicPr>
            <a:picLocks noChangeAspect="1" noChangeArrowheads="1"/>
          </p:cNvPicPr>
          <p:nvPr/>
        </p:nvPicPr>
        <p:blipFill>
          <a:blip r:embed="rId3" cstate="print"/>
          <a:srcRect/>
          <a:stretch>
            <a:fillRect/>
          </a:stretch>
        </p:blipFill>
        <p:spPr bwMode="auto">
          <a:xfrm flipH="1">
            <a:off x="5364088" y="1844824"/>
            <a:ext cx="988889" cy="1052736"/>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Survey Development</a:t>
            </a:r>
            <a:endParaRPr lang="en-IE" dirty="0"/>
          </a:p>
        </p:txBody>
      </p:sp>
      <p:sp>
        <p:nvSpPr>
          <p:cNvPr id="3" name="Content Placeholder 2"/>
          <p:cNvSpPr>
            <a:spLocks noGrp="1"/>
          </p:cNvSpPr>
          <p:nvPr>
            <p:ph sz="half" idx="1"/>
          </p:nvPr>
        </p:nvSpPr>
        <p:spPr/>
        <p:txBody>
          <a:bodyPr/>
          <a:lstStyle/>
          <a:p>
            <a:r>
              <a:rPr lang="en-IE" dirty="0" smtClean="0"/>
              <a:t>OECD oversight</a:t>
            </a:r>
          </a:p>
          <a:p>
            <a:pPr lvl="1"/>
            <a:r>
              <a:rPr lang="en-IE" dirty="0" smtClean="0"/>
              <a:t>“The Consortium”</a:t>
            </a:r>
          </a:p>
          <a:p>
            <a:endParaRPr lang="en-IE" dirty="0" smtClean="0"/>
          </a:p>
          <a:p>
            <a:r>
              <a:rPr lang="en-IE" dirty="0" smtClean="0"/>
              <a:t>Sampling plans</a:t>
            </a:r>
          </a:p>
          <a:p>
            <a:r>
              <a:rPr lang="en-IE" dirty="0" smtClean="0"/>
              <a:t>Interviewer training</a:t>
            </a:r>
          </a:p>
          <a:p>
            <a:r>
              <a:rPr lang="en-IE" dirty="0" smtClean="0"/>
              <a:t>Quality Control</a:t>
            </a:r>
          </a:p>
          <a:p>
            <a:r>
              <a:rPr lang="en-IE" dirty="0" smtClean="0"/>
              <a:t>Weighting - </a:t>
            </a:r>
            <a:r>
              <a:rPr lang="en-IE" dirty="0" err="1" smtClean="0"/>
              <a:t>Westat</a:t>
            </a:r>
            <a:endParaRPr lang="en-IE" dirty="0" smtClean="0"/>
          </a:p>
          <a:p>
            <a:r>
              <a:rPr lang="en-IE" dirty="0" smtClean="0"/>
              <a:t>Data Adjudication</a:t>
            </a:r>
          </a:p>
          <a:p>
            <a:endParaRPr lang="en-IE" dirty="0"/>
          </a:p>
        </p:txBody>
      </p:sp>
      <p:sp>
        <p:nvSpPr>
          <p:cNvPr id="4" name="Content Placeholder 3"/>
          <p:cNvSpPr>
            <a:spLocks noGrp="1"/>
          </p:cNvSpPr>
          <p:nvPr>
            <p:ph sz="half" idx="2"/>
          </p:nvPr>
        </p:nvSpPr>
        <p:spPr>
          <a:noFill/>
          <a:ln>
            <a:solidFill>
              <a:schemeClr val="accent1">
                <a:satMod val="150000"/>
              </a:schemeClr>
            </a:solidFill>
          </a:ln>
          <a:effectLst>
            <a:outerShdw blurRad="50800" dist="38100" dir="2700000" algn="tl" rotWithShape="0">
              <a:prstClr val="black">
                <a:alpha val="40000"/>
              </a:prstClr>
            </a:outerShdw>
          </a:effectLst>
        </p:spPr>
        <p:txBody>
          <a:bodyPr/>
          <a:lstStyle/>
          <a:p>
            <a:endParaRPr lang="en-IE" dirty="0"/>
          </a:p>
        </p:txBody>
      </p:sp>
      <p:pic>
        <p:nvPicPr>
          <p:cNvPr id="5" name="Picture 11" descr="ets"/>
          <p:cNvPicPr>
            <a:picLocks noChangeAspect="1" noChangeArrowheads="1"/>
          </p:cNvPicPr>
          <p:nvPr/>
        </p:nvPicPr>
        <p:blipFill>
          <a:blip r:embed="rId3" cstate="print"/>
          <a:srcRect/>
          <a:stretch>
            <a:fillRect/>
          </a:stretch>
        </p:blipFill>
        <p:spPr bwMode="auto">
          <a:xfrm>
            <a:off x="4860032" y="3429000"/>
            <a:ext cx="2052881" cy="1224136"/>
          </a:xfrm>
          <a:prstGeom prst="rect">
            <a:avLst/>
          </a:prstGeom>
          <a:noFill/>
        </p:spPr>
      </p:pic>
      <p:pic>
        <p:nvPicPr>
          <p:cNvPr id="6" name="Picture 10" descr="Westat_Standard_Vert_Nov2011"/>
          <p:cNvPicPr>
            <a:picLocks noChangeAspect="1" noChangeArrowheads="1"/>
          </p:cNvPicPr>
          <p:nvPr/>
        </p:nvPicPr>
        <p:blipFill>
          <a:blip r:embed="rId4" cstate="print"/>
          <a:srcRect/>
          <a:stretch>
            <a:fillRect/>
          </a:stretch>
        </p:blipFill>
        <p:spPr bwMode="auto">
          <a:xfrm>
            <a:off x="7452320" y="4437112"/>
            <a:ext cx="788659" cy="695306"/>
          </a:xfrm>
          <a:prstGeom prst="rect">
            <a:avLst/>
          </a:prstGeom>
          <a:noFill/>
        </p:spPr>
      </p:pic>
      <p:pic>
        <p:nvPicPr>
          <p:cNvPr id="7" name="Picture 6" descr="IEA LOGO"/>
          <p:cNvPicPr>
            <a:picLocks noChangeAspect="1" noChangeArrowheads="1"/>
          </p:cNvPicPr>
          <p:nvPr/>
        </p:nvPicPr>
        <p:blipFill>
          <a:blip r:embed="rId5" cstate="print"/>
          <a:srcRect/>
          <a:stretch>
            <a:fillRect/>
          </a:stretch>
        </p:blipFill>
        <p:spPr bwMode="auto">
          <a:xfrm>
            <a:off x="4788024" y="1628800"/>
            <a:ext cx="1078490" cy="720080"/>
          </a:xfrm>
          <a:prstGeom prst="rect">
            <a:avLst/>
          </a:prstGeom>
          <a:noFill/>
        </p:spPr>
      </p:pic>
      <p:pic>
        <p:nvPicPr>
          <p:cNvPr id="8" name="Picture 8" descr="cApStAn_LOGO"/>
          <p:cNvPicPr>
            <a:picLocks noChangeAspect="1" noChangeArrowheads="1"/>
          </p:cNvPicPr>
          <p:nvPr/>
        </p:nvPicPr>
        <p:blipFill>
          <a:blip r:embed="rId6" cstate="print"/>
          <a:srcRect/>
          <a:stretch>
            <a:fillRect/>
          </a:stretch>
        </p:blipFill>
        <p:spPr bwMode="auto">
          <a:xfrm>
            <a:off x="4788024" y="5157192"/>
            <a:ext cx="1524000" cy="481370"/>
          </a:xfrm>
          <a:prstGeom prst="rect">
            <a:avLst/>
          </a:prstGeom>
          <a:noFill/>
        </p:spPr>
      </p:pic>
      <p:pic>
        <p:nvPicPr>
          <p:cNvPr id="9" name="Picture 7" descr="compacte_versie_ROA-UK"/>
          <p:cNvPicPr>
            <a:picLocks noChangeAspect="1" noChangeArrowheads="1"/>
          </p:cNvPicPr>
          <p:nvPr/>
        </p:nvPicPr>
        <p:blipFill>
          <a:blip r:embed="rId7" cstate="print"/>
          <a:srcRect/>
          <a:stretch>
            <a:fillRect/>
          </a:stretch>
        </p:blipFill>
        <p:spPr bwMode="auto">
          <a:xfrm>
            <a:off x="7164288" y="5589240"/>
            <a:ext cx="1447800" cy="485144"/>
          </a:xfrm>
          <a:prstGeom prst="rect">
            <a:avLst/>
          </a:prstGeom>
          <a:noFill/>
        </p:spPr>
      </p:pic>
      <p:pic>
        <p:nvPicPr>
          <p:cNvPr id="10" name="Picture 6" descr="DIPF LOGO"/>
          <p:cNvPicPr>
            <a:picLocks noChangeAspect="1" noChangeArrowheads="1"/>
          </p:cNvPicPr>
          <p:nvPr/>
        </p:nvPicPr>
        <p:blipFill>
          <a:blip r:embed="rId8" cstate="print"/>
          <a:srcRect/>
          <a:stretch>
            <a:fillRect/>
          </a:stretch>
        </p:blipFill>
        <p:spPr bwMode="auto">
          <a:xfrm>
            <a:off x="7380312" y="2780928"/>
            <a:ext cx="792088" cy="705535"/>
          </a:xfrm>
          <a:prstGeom prst="rect">
            <a:avLst/>
          </a:prstGeom>
          <a:noFill/>
        </p:spPr>
      </p:pic>
      <p:pic>
        <p:nvPicPr>
          <p:cNvPr id="11" name="Grafik 2" descr="GESIS_Logo_kompakt_en.jpg"/>
          <p:cNvPicPr>
            <a:picLocks noChangeAspect="1" noChangeArrowheads="1"/>
          </p:cNvPicPr>
          <p:nvPr/>
        </p:nvPicPr>
        <p:blipFill>
          <a:blip r:embed="rId9" cstate="print"/>
          <a:srcRect/>
          <a:stretch>
            <a:fillRect/>
          </a:stretch>
        </p:blipFill>
        <p:spPr bwMode="auto">
          <a:xfrm>
            <a:off x="7596336" y="1700808"/>
            <a:ext cx="1071682" cy="457200"/>
          </a:xfrm>
          <a:prstGeom prst="rect">
            <a:avLst/>
          </a:prstGeom>
          <a:noFill/>
        </p:spPr>
      </p:pic>
      <p:pic>
        <p:nvPicPr>
          <p:cNvPr id="12" name="Picture 4" descr="Logo_CRP"/>
          <p:cNvPicPr>
            <a:picLocks noChangeAspect="1" noChangeArrowheads="1"/>
          </p:cNvPicPr>
          <p:nvPr/>
        </p:nvPicPr>
        <p:blipFill>
          <a:blip r:embed="rId10" cstate="print"/>
          <a:srcRect/>
          <a:stretch>
            <a:fillRect/>
          </a:stretch>
        </p:blipFill>
        <p:spPr bwMode="auto">
          <a:xfrm>
            <a:off x="5292080" y="2636912"/>
            <a:ext cx="1179882" cy="414551"/>
          </a:xfrm>
          <a:prstGeom prst="rect">
            <a:avLst/>
          </a:prstGeom>
          <a:solidFill>
            <a:schemeClr val="tx1"/>
          </a:solid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9552" y="1600200"/>
            <a:ext cx="8147248" cy="4525963"/>
          </a:xfrm>
          <a:noFill/>
          <a:ln w="50800" cmpd="sng">
            <a:noFill/>
          </a:ln>
        </p:spPr>
        <p:txBody>
          <a:bodyPr vert="horz" lIns="91440" tIns="45720" rIns="91440" bIns="45720" rtlCol="0">
            <a:normAutofit/>
          </a:bodyPr>
          <a:lstStyle/>
          <a:p>
            <a:pPr>
              <a:buFont typeface="Arial" pitchFamily="34" charset="0"/>
              <a:buChar char="•"/>
            </a:pPr>
            <a:r>
              <a:rPr lang="en-IE" dirty="0" smtClean="0"/>
              <a:t>Main Study </a:t>
            </a:r>
            <a:r>
              <a:rPr lang="en-IE" sz="1600" dirty="0" smtClean="0"/>
              <a:t>Aug 2011 – March 2012</a:t>
            </a:r>
          </a:p>
          <a:p>
            <a:pPr lvl="1">
              <a:buFont typeface="Arial" pitchFamily="34" charset="0"/>
              <a:buChar char="•"/>
            </a:pPr>
            <a:r>
              <a:rPr lang="en-IE" sz="2800" dirty="0" smtClean="0"/>
              <a:t>Sampling</a:t>
            </a:r>
          </a:p>
          <a:p>
            <a:pPr lvl="1">
              <a:buFont typeface="Arial" pitchFamily="34" charset="0"/>
              <a:buChar char="•"/>
            </a:pPr>
            <a:r>
              <a:rPr lang="en-IE" sz="2800" dirty="0" smtClean="0">
                <a:solidFill>
                  <a:schemeClr val="bg1">
                    <a:lumMod val="85000"/>
                  </a:schemeClr>
                </a:solidFill>
              </a:rPr>
              <a:t>Interviewer training</a:t>
            </a:r>
          </a:p>
          <a:p>
            <a:pPr lvl="1">
              <a:buFont typeface="Arial" pitchFamily="34" charset="0"/>
              <a:buChar char="•"/>
            </a:pPr>
            <a:r>
              <a:rPr lang="en-IE" sz="2800" dirty="0" smtClean="0">
                <a:solidFill>
                  <a:schemeClr val="bg1">
                    <a:lumMod val="85000"/>
                  </a:schemeClr>
                </a:solidFill>
              </a:rPr>
              <a:t>Data collection</a:t>
            </a:r>
          </a:p>
          <a:p>
            <a:pPr lvl="1">
              <a:buFont typeface="Arial" pitchFamily="34" charset="0"/>
              <a:buChar char="•"/>
            </a:pPr>
            <a:r>
              <a:rPr lang="en-IE" sz="2800" dirty="0" smtClean="0">
                <a:solidFill>
                  <a:schemeClr val="bg1">
                    <a:lumMod val="85000"/>
                  </a:schemeClr>
                </a:solidFill>
              </a:rPr>
              <a:t>Data processing</a:t>
            </a:r>
          </a:p>
          <a:p>
            <a:pPr lvl="1">
              <a:buFont typeface="Arial" pitchFamily="34" charset="0"/>
              <a:buChar char="•"/>
            </a:pPr>
            <a:endParaRPr lang="en-IE" sz="2800" dirty="0" smtClean="0"/>
          </a:p>
        </p:txBody>
      </p:sp>
      <p:sp>
        <p:nvSpPr>
          <p:cNvPr id="6" name="Title 5"/>
          <p:cNvSpPr>
            <a:spLocks noGrp="1"/>
          </p:cNvSpPr>
          <p:nvPr>
            <p:ph type="title"/>
          </p:nvPr>
        </p:nvSpPr>
        <p:spPr/>
        <p:txBody>
          <a:bodyPr/>
          <a:lstStyle/>
          <a:p>
            <a:r>
              <a:rPr lang="en-IE" dirty="0" smtClean="0"/>
              <a:t>Survey Process</a:t>
            </a:r>
            <a:endParaRPr lang="en-IE" dirty="0"/>
          </a:p>
        </p:txBody>
      </p:sp>
      <p:pic>
        <p:nvPicPr>
          <p:cNvPr id="5" name="Picture 2"/>
          <p:cNvPicPr>
            <a:picLocks noChangeAspect="1" noChangeArrowheads="1"/>
          </p:cNvPicPr>
          <p:nvPr/>
        </p:nvPicPr>
        <p:blipFill>
          <a:blip r:embed="rId3"/>
          <a:srcRect/>
          <a:stretch>
            <a:fillRect/>
          </a:stretch>
        </p:blipFill>
        <p:spPr bwMode="auto">
          <a:xfrm>
            <a:off x="5148064" y="1196752"/>
            <a:ext cx="3243570" cy="4671930"/>
          </a:xfrm>
          <a:prstGeom prst="rect">
            <a:avLst/>
          </a:prstGeom>
          <a:noFill/>
          <a:ln w="9525">
            <a:noFill/>
            <a:miter lim="800000"/>
            <a:headEnd/>
            <a:tailEnd/>
          </a:ln>
        </p:spPr>
      </p:pic>
      <p:graphicFrame>
        <p:nvGraphicFramePr>
          <p:cNvPr id="7" name="Content Placeholder 4"/>
          <p:cNvGraphicFramePr>
            <a:graphicFrameLocks/>
          </p:cNvGraphicFramePr>
          <p:nvPr/>
        </p:nvGraphicFramePr>
        <p:xfrm>
          <a:off x="1403648" y="4581128"/>
          <a:ext cx="3384376" cy="1222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ounded Rectangle 7"/>
          <p:cNvSpPr/>
          <p:nvPr/>
        </p:nvSpPr>
        <p:spPr>
          <a:xfrm rot="19737795">
            <a:off x="4945370" y="1332819"/>
            <a:ext cx="1536296" cy="757618"/>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E"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Bradley Hand ITC" pitchFamily="66" charset="0"/>
              </a:rPr>
              <a:t>Randomly selected !!!</a:t>
            </a:r>
            <a:endParaRPr lang="en-IE"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radley Hand ITC" pitchFamily="66"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9552" y="1600200"/>
            <a:ext cx="8147248" cy="4525963"/>
          </a:xfrm>
          <a:noFill/>
          <a:ln w="50800" cmpd="sng">
            <a:noFill/>
          </a:ln>
        </p:spPr>
        <p:txBody>
          <a:bodyPr vert="horz" lIns="91440" tIns="45720" rIns="91440" bIns="45720" rtlCol="0">
            <a:normAutofit/>
          </a:bodyPr>
          <a:lstStyle/>
          <a:p>
            <a:pPr>
              <a:buFont typeface="Arial" pitchFamily="34" charset="0"/>
              <a:buChar char="•"/>
            </a:pPr>
            <a:r>
              <a:rPr lang="en-IE" dirty="0" smtClean="0"/>
              <a:t>Main Study</a:t>
            </a:r>
          </a:p>
          <a:p>
            <a:pPr lvl="1">
              <a:buFont typeface="Arial" pitchFamily="34" charset="0"/>
              <a:buChar char="•"/>
            </a:pPr>
            <a:r>
              <a:rPr lang="en-IE" sz="2800" dirty="0" smtClean="0">
                <a:solidFill>
                  <a:schemeClr val="bg1">
                    <a:lumMod val="85000"/>
                  </a:schemeClr>
                </a:solidFill>
              </a:rPr>
              <a:t>Sampling</a:t>
            </a:r>
          </a:p>
          <a:p>
            <a:pPr lvl="1">
              <a:buFont typeface="Arial" pitchFamily="34" charset="0"/>
              <a:buChar char="•"/>
            </a:pPr>
            <a:r>
              <a:rPr lang="en-IE" sz="2800" dirty="0" smtClean="0"/>
              <a:t>Interviewer training</a:t>
            </a:r>
          </a:p>
          <a:p>
            <a:pPr lvl="1">
              <a:buFont typeface="Arial" pitchFamily="34" charset="0"/>
              <a:buChar char="•"/>
            </a:pPr>
            <a:r>
              <a:rPr lang="en-IE" sz="2800" dirty="0" smtClean="0">
                <a:solidFill>
                  <a:schemeClr val="bg1">
                    <a:lumMod val="85000"/>
                  </a:schemeClr>
                </a:solidFill>
              </a:rPr>
              <a:t>Data collection</a:t>
            </a:r>
          </a:p>
          <a:p>
            <a:pPr lvl="1">
              <a:buFont typeface="Arial" pitchFamily="34" charset="0"/>
              <a:buChar char="•"/>
            </a:pPr>
            <a:r>
              <a:rPr lang="en-IE" sz="2800" dirty="0" smtClean="0">
                <a:solidFill>
                  <a:schemeClr val="bg1">
                    <a:lumMod val="85000"/>
                  </a:schemeClr>
                </a:solidFill>
              </a:rPr>
              <a:t>Data processing</a:t>
            </a:r>
          </a:p>
          <a:p>
            <a:pPr lvl="1">
              <a:buFont typeface="Arial" pitchFamily="34" charset="0"/>
              <a:buChar char="•"/>
            </a:pPr>
            <a:endParaRPr lang="en-IE" sz="2800" dirty="0" smtClean="0"/>
          </a:p>
        </p:txBody>
      </p:sp>
      <p:sp>
        <p:nvSpPr>
          <p:cNvPr id="6" name="Title 5"/>
          <p:cNvSpPr>
            <a:spLocks noGrp="1"/>
          </p:cNvSpPr>
          <p:nvPr>
            <p:ph type="title"/>
          </p:nvPr>
        </p:nvSpPr>
        <p:spPr/>
        <p:txBody>
          <a:bodyPr/>
          <a:lstStyle/>
          <a:p>
            <a:r>
              <a:rPr lang="en-IE" dirty="0" smtClean="0"/>
              <a:t>Survey Process</a:t>
            </a:r>
            <a:endParaRPr lang="en-IE" dirty="0"/>
          </a:p>
        </p:txBody>
      </p:sp>
      <p:sp>
        <p:nvSpPr>
          <p:cNvPr id="9" name="TextBox 8"/>
          <p:cNvSpPr txBox="1"/>
          <p:nvPr/>
        </p:nvSpPr>
        <p:spPr>
          <a:xfrm>
            <a:off x="4499992" y="2492896"/>
            <a:ext cx="4176464" cy="3970318"/>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buFont typeface="Arial" charset="0"/>
              <a:buChar char="•"/>
            </a:pPr>
            <a:r>
              <a:rPr lang="en-IE" dirty="0" smtClean="0"/>
              <a:t> Mix of new and experienced interviewers</a:t>
            </a:r>
          </a:p>
          <a:p>
            <a:pPr>
              <a:buFont typeface="Arial" charset="0"/>
              <a:buChar char="•"/>
            </a:pPr>
            <a:r>
              <a:rPr lang="en-IE" dirty="0" smtClean="0"/>
              <a:t> 8 day training programme	</a:t>
            </a:r>
          </a:p>
          <a:p>
            <a:pPr lvl="1">
              <a:buFont typeface="Arial" charset="0"/>
              <a:buChar char="•"/>
            </a:pPr>
            <a:r>
              <a:rPr lang="en-IE" dirty="0" smtClean="0"/>
              <a:t> OECD specification</a:t>
            </a:r>
          </a:p>
          <a:p>
            <a:pPr>
              <a:buFont typeface="Arial" charset="0"/>
              <a:buChar char="•"/>
            </a:pPr>
            <a:endParaRPr lang="en-IE" dirty="0" smtClean="0"/>
          </a:p>
          <a:p>
            <a:r>
              <a:rPr lang="en-IE" b="1" dirty="0" smtClean="0"/>
              <a:t>Focus on :</a:t>
            </a:r>
          </a:p>
          <a:p>
            <a:pPr>
              <a:buFont typeface="Arial" charset="0"/>
              <a:buChar char="•"/>
            </a:pPr>
            <a:r>
              <a:rPr lang="en-IE" dirty="0" smtClean="0"/>
              <a:t>Gaining co-operation</a:t>
            </a:r>
          </a:p>
          <a:p>
            <a:pPr>
              <a:buFont typeface="Arial" charset="0"/>
              <a:buChar char="•"/>
            </a:pPr>
            <a:r>
              <a:rPr lang="en-IE" dirty="0" smtClean="0"/>
              <a:t>Use of survey instrument </a:t>
            </a:r>
          </a:p>
          <a:p>
            <a:pPr>
              <a:buFont typeface="Arial" charset="0"/>
              <a:buChar char="•"/>
            </a:pPr>
            <a:endParaRPr lang="en-IE" dirty="0" smtClean="0"/>
          </a:p>
          <a:p>
            <a:pPr>
              <a:buFont typeface="Arial" charset="0"/>
              <a:buChar char="•"/>
            </a:pPr>
            <a:r>
              <a:rPr lang="en-IE" b="1" dirty="0" smtClean="0"/>
              <a:t>Other important elements:</a:t>
            </a:r>
          </a:p>
          <a:p>
            <a:pPr>
              <a:buFont typeface="Arial" charset="0"/>
              <a:buChar char="•"/>
            </a:pPr>
            <a:r>
              <a:rPr lang="en-IE" dirty="0" smtClean="0"/>
              <a:t>Nature of survey</a:t>
            </a:r>
          </a:p>
          <a:p>
            <a:pPr>
              <a:buFont typeface="Arial" charset="0"/>
              <a:buChar char="•"/>
            </a:pPr>
            <a:r>
              <a:rPr lang="en-IE" dirty="0" smtClean="0"/>
              <a:t> Quality control</a:t>
            </a:r>
          </a:p>
          <a:p>
            <a:pPr>
              <a:buFont typeface="Arial" charset="0"/>
              <a:buChar char="•"/>
            </a:pPr>
            <a:r>
              <a:rPr lang="en-IE" dirty="0" smtClean="0"/>
              <a:t>Confidentiality</a:t>
            </a:r>
          </a:p>
          <a:p>
            <a:pPr>
              <a:buFont typeface="Arial" charset="0"/>
              <a:buChar char="•"/>
            </a:pPr>
            <a:endParaRPr lang="en-IE" dirty="0" smtClean="0"/>
          </a:p>
          <a:p>
            <a:pPr>
              <a:buFont typeface="Arial" charset="0"/>
              <a:buChar char="•"/>
            </a:pPr>
            <a:endParaRPr lang="en-IE" dirty="0"/>
          </a:p>
        </p:txBody>
      </p:sp>
      <p:pic>
        <p:nvPicPr>
          <p:cNvPr id="46082" name="Picture 2" descr="C:\Documents and Settings\kellyd\Local Settings\Temporary Internet Files\Content.IE5\6OU1OWZT\MC900056116[1].wmf"/>
          <p:cNvPicPr>
            <a:picLocks noChangeAspect="1" noChangeArrowheads="1"/>
          </p:cNvPicPr>
          <p:nvPr/>
        </p:nvPicPr>
        <p:blipFill>
          <a:blip r:embed="rId3"/>
          <a:srcRect/>
          <a:stretch>
            <a:fillRect/>
          </a:stretch>
        </p:blipFill>
        <p:spPr bwMode="auto">
          <a:xfrm>
            <a:off x="6948264" y="836712"/>
            <a:ext cx="1789481" cy="1427378"/>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9552" y="1600200"/>
            <a:ext cx="8147248" cy="4525963"/>
          </a:xfrm>
          <a:noFill/>
          <a:ln w="50800" cmpd="sng">
            <a:noFill/>
          </a:ln>
        </p:spPr>
        <p:txBody>
          <a:bodyPr vert="horz" lIns="91440" tIns="45720" rIns="91440" bIns="45720" rtlCol="0">
            <a:normAutofit/>
          </a:bodyPr>
          <a:lstStyle/>
          <a:p>
            <a:pPr>
              <a:buFont typeface="Arial" pitchFamily="34" charset="0"/>
              <a:buChar char="•"/>
            </a:pPr>
            <a:r>
              <a:rPr lang="en-IE" dirty="0" smtClean="0"/>
              <a:t>Main Study</a:t>
            </a:r>
          </a:p>
          <a:p>
            <a:pPr lvl="1">
              <a:buFont typeface="Arial" pitchFamily="34" charset="0"/>
              <a:buChar char="•"/>
            </a:pPr>
            <a:r>
              <a:rPr lang="en-IE" sz="2800" dirty="0" smtClean="0">
                <a:solidFill>
                  <a:schemeClr val="bg1">
                    <a:lumMod val="85000"/>
                  </a:schemeClr>
                </a:solidFill>
              </a:rPr>
              <a:t>Sampling</a:t>
            </a:r>
          </a:p>
          <a:p>
            <a:pPr lvl="1">
              <a:buFont typeface="Arial" pitchFamily="34" charset="0"/>
              <a:buChar char="•"/>
            </a:pPr>
            <a:r>
              <a:rPr lang="en-IE" sz="2800" dirty="0" smtClean="0">
                <a:solidFill>
                  <a:schemeClr val="bg1">
                    <a:lumMod val="85000"/>
                  </a:schemeClr>
                </a:solidFill>
              </a:rPr>
              <a:t>Interviewer training</a:t>
            </a:r>
          </a:p>
          <a:p>
            <a:pPr lvl="1">
              <a:buFont typeface="Arial" pitchFamily="34" charset="0"/>
              <a:buChar char="•"/>
            </a:pPr>
            <a:r>
              <a:rPr lang="en-IE" sz="2800" dirty="0" smtClean="0"/>
              <a:t>Data collection</a:t>
            </a:r>
          </a:p>
          <a:p>
            <a:pPr lvl="1">
              <a:buFont typeface="Arial" pitchFamily="34" charset="0"/>
              <a:buChar char="•"/>
            </a:pPr>
            <a:r>
              <a:rPr lang="en-IE" sz="2800" dirty="0" smtClean="0">
                <a:solidFill>
                  <a:schemeClr val="bg1">
                    <a:lumMod val="85000"/>
                  </a:schemeClr>
                </a:solidFill>
              </a:rPr>
              <a:t>Data processing</a:t>
            </a:r>
          </a:p>
          <a:p>
            <a:pPr lvl="1">
              <a:buFont typeface="Arial" pitchFamily="34" charset="0"/>
              <a:buChar char="•"/>
            </a:pPr>
            <a:endParaRPr lang="en-IE" sz="2800" dirty="0" smtClean="0"/>
          </a:p>
        </p:txBody>
      </p:sp>
      <p:sp>
        <p:nvSpPr>
          <p:cNvPr id="6" name="Title 5"/>
          <p:cNvSpPr>
            <a:spLocks noGrp="1"/>
          </p:cNvSpPr>
          <p:nvPr>
            <p:ph type="title"/>
          </p:nvPr>
        </p:nvSpPr>
        <p:spPr/>
        <p:txBody>
          <a:bodyPr/>
          <a:lstStyle/>
          <a:p>
            <a:r>
              <a:rPr lang="en-IE" dirty="0" smtClean="0"/>
              <a:t>Survey Process</a:t>
            </a:r>
            <a:endParaRPr lang="en-IE" dirty="0"/>
          </a:p>
        </p:txBody>
      </p:sp>
      <p:sp>
        <p:nvSpPr>
          <p:cNvPr id="9" name="TextBox 8"/>
          <p:cNvSpPr txBox="1"/>
          <p:nvPr/>
        </p:nvSpPr>
        <p:spPr>
          <a:xfrm>
            <a:off x="4499992" y="2492897"/>
            <a:ext cx="4176464" cy="4247317"/>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buFont typeface="Arial" charset="0"/>
              <a:buChar char="•"/>
            </a:pPr>
            <a:r>
              <a:rPr lang="en-IE" dirty="0" smtClean="0"/>
              <a:t>Encrypted data  - file transfer &amp; laptops</a:t>
            </a:r>
          </a:p>
          <a:p>
            <a:pPr>
              <a:buFont typeface="Arial" charset="0"/>
              <a:buChar char="•"/>
            </a:pPr>
            <a:endParaRPr lang="en-IE" dirty="0" smtClean="0"/>
          </a:p>
          <a:p>
            <a:pPr>
              <a:buFont typeface="Arial" charset="0"/>
              <a:buChar char="•"/>
            </a:pPr>
            <a:r>
              <a:rPr lang="en-IE" dirty="0" smtClean="0"/>
              <a:t>Screener  - random adult (16-65)</a:t>
            </a:r>
          </a:p>
          <a:p>
            <a:pPr>
              <a:buFont typeface="Arial" charset="0"/>
              <a:buChar char="•"/>
            </a:pPr>
            <a:r>
              <a:rPr lang="en-IE" dirty="0" smtClean="0"/>
              <a:t>Targets and bonus payments</a:t>
            </a:r>
          </a:p>
          <a:p>
            <a:pPr>
              <a:buFont typeface="Arial" charset="0"/>
              <a:buChar char="•"/>
            </a:pPr>
            <a:r>
              <a:rPr lang="en-IE" dirty="0" smtClean="0"/>
              <a:t>Incentive payment </a:t>
            </a:r>
          </a:p>
          <a:p>
            <a:pPr>
              <a:buFont typeface="Arial" charset="0"/>
              <a:buChar char="•"/>
            </a:pPr>
            <a:endParaRPr lang="en-IE" dirty="0" smtClean="0"/>
          </a:p>
          <a:p>
            <a:pPr>
              <a:buFont typeface="Arial" charset="0"/>
              <a:buChar char="•"/>
            </a:pPr>
            <a:r>
              <a:rPr lang="en-IE" dirty="0" smtClean="0"/>
              <a:t>Management information system</a:t>
            </a:r>
          </a:p>
          <a:p>
            <a:pPr>
              <a:buFont typeface="Arial" charset="0"/>
              <a:buChar char="•"/>
            </a:pPr>
            <a:r>
              <a:rPr lang="en-IE" dirty="0" smtClean="0"/>
              <a:t>Unlimited call –backs</a:t>
            </a:r>
          </a:p>
          <a:p>
            <a:pPr>
              <a:buFont typeface="Arial" charset="0"/>
              <a:buChar char="•"/>
            </a:pPr>
            <a:r>
              <a:rPr lang="en-IE" dirty="0" smtClean="0"/>
              <a:t>Strict weekly monitoring</a:t>
            </a:r>
          </a:p>
          <a:p>
            <a:pPr>
              <a:buFont typeface="Arial" charset="0"/>
              <a:buChar char="•"/>
            </a:pPr>
            <a:endParaRPr lang="en-IE" dirty="0" smtClean="0"/>
          </a:p>
          <a:p>
            <a:r>
              <a:rPr lang="en-IE" b="1" dirty="0" smtClean="0"/>
              <a:t>Quality control</a:t>
            </a:r>
          </a:p>
          <a:p>
            <a:pPr>
              <a:buFont typeface="Arial" charset="0"/>
              <a:buChar char="•"/>
            </a:pPr>
            <a:r>
              <a:rPr lang="en-IE" dirty="0" smtClean="0"/>
              <a:t>Taped interviews</a:t>
            </a:r>
          </a:p>
          <a:p>
            <a:pPr>
              <a:buFont typeface="Arial" charset="0"/>
              <a:buChar char="•"/>
            </a:pPr>
            <a:r>
              <a:rPr lang="en-IE" dirty="0" smtClean="0"/>
              <a:t>10% of all interviews verified</a:t>
            </a:r>
          </a:p>
          <a:p>
            <a:pPr>
              <a:buFont typeface="Arial" charset="0"/>
              <a:buChar char="•"/>
            </a:pPr>
            <a:r>
              <a:rPr lang="en-IE" dirty="0" smtClean="0"/>
              <a:t>Telephone calls, field visits, </a:t>
            </a:r>
          </a:p>
          <a:p>
            <a:endParaRPr lang="en-IE" dirty="0"/>
          </a:p>
        </p:txBody>
      </p:sp>
      <p:pic>
        <p:nvPicPr>
          <p:cNvPr id="1026" name="Picture 2" descr="C:\Documents and Settings\kellyd\Local Settings\Temporary Internet Files\Content.IE5\6OU1OWZT\MC900360516[1].wmf"/>
          <p:cNvPicPr>
            <a:picLocks noChangeAspect="1" noChangeArrowheads="1"/>
          </p:cNvPicPr>
          <p:nvPr/>
        </p:nvPicPr>
        <p:blipFill>
          <a:blip r:embed="rId3"/>
          <a:srcRect/>
          <a:stretch>
            <a:fillRect/>
          </a:stretch>
        </p:blipFill>
        <p:spPr bwMode="auto">
          <a:xfrm rot="21162319">
            <a:off x="6588224" y="1052736"/>
            <a:ext cx="1888236" cy="1161288"/>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4827</TotalTime>
  <Words>2546</Words>
  <Application>Microsoft Office PowerPoint</Application>
  <PresentationFormat>On-screen Show (4:3)</PresentationFormat>
  <Paragraphs>551</Paragraphs>
  <Slides>30</Slides>
  <Notes>28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PIAAC: Delivering the Survey in Ireland</vt:lpstr>
      <vt:lpstr>Overview</vt:lpstr>
      <vt:lpstr>Background</vt:lpstr>
      <vt:lpstr>PIAAC Timeline</vt:lpstr>
      <vt:lpstr>Survey Development</vt:lpstr>
      <vt:lpstr>Survey Development</vt:lpstr>
      <vt:lpstr>Survey Process</vt:lpstr>
      <vt:lpstr>Survey Process</vt:lpstr>
      <vt:lpstr>Survey Process</vt:lpstr>
      <vt:lpstr>Survey Process</vt:lpstr>
      <vt:lpstr>Survey Content</vt:lpstr>
      <vt:lpstr>Background Questionnaire</vt:lpstr>
      <vt:lpstr>PIAAC Assessment Design</vt:lpstr>
      <vt:lpstr>PIAAC Assessment Design</vt:lpstr>
      <vt:lpstr>Results</vt:lpstr>
      <vt:lpstr>Slide 16</vt:lpstr>
      <vt:lpstr>Trends (IALS vs PIAAC)</vt:lpstr>
      <vt:lpstr>PIAAC Proficiency Scales</vt:lpstr>
      <vt:lpstr>Key findings of IALS</vt:lpstr>
      <vt:lpstr>Document Literacy (IALS 1997)</vt:lpstr>
      <vt:lpstr>International comparison </vt:lpstr>
      <vt:lpstr>International comparison </vt:lpstr>
      <vt:lpstr>Some data! </vt:lpstr>
      <vt:lpstr>Slide 24</vt:lpstr>
      <vt:lpstr>Highest level of Education Attained (Aged 25-64)</vt:lpstr>
      <vt:lpstr>Population change 1996 to 2011</vt:lpstr>
      <vt:lpstr>Country of Birth</vt:lpstr>
      <vt:lpstr>PIAAC results</vt:lpstr>
      <vt:lpstr>Slide 29</vt:lpstr>
      <vt:lpstr>Slide 30</vt:lpstr>
    </vt:vector>
  </TitlesOfParts>
  <Company>Central Statistics 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PIAAC: delivering the survey in Ireland CSO</dc:title>
  <dc:creator>Kevin McCormack</dc:creator>
  <cp:lastModifiedBy>Malonem</cp:lastModifiedBy>
  <cp:revision>279</cp:revision>
  <dcterms:created xsi:type="dcterms:W3CDTF">2012-09-19T14:53:41Z</dcterms:created>
  <dcterms:modified xsi:type="dcterms:W3CDTF">2012-11-01T08:25:21Z</dcterms:modified>
</cp:coreProperties>
</file>