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6BA"/>
    <a:srgbClr val="40A7CC"/>
    <a:srgbClr val="4BC1BB"/>
    <a:srgbClr val="3EC7CE"/>
    <a:srgbClr val="63A9A1"/>
    <a:srgbClr val="49B4C3"/>
    <a:srgbClr val="57A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96" autoAdjust="0"/>
    <p:restoredTop sz="46651" autoAdjust="0"/>
  </p:normalViewPr>
  <p:slideViewPr>
    <p:cSldViewPr>
      <p:cViewPr>
        <p:scale>
          <a:sx n="120" d="100"/>
          <a:sy n="120" d="100"/>
        </p:scale>
        <p:origin x="864"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FAB6C422-590E-9E48-81E4-DE38BE76C08D}" type="datetimeFigureOut">
              <a:rPr lang="en-GB" smtClean="0">
                <a:latin typeface="Roboto Slab Light"/>
              </a:rPr>
              <a:pPr/>
              <a:t>28/02/2022</a:t>
            </a:fld>
            <a:endParaRPr lang="en-GB" dirty="0">
              <a:latin typeface="Roboto Slab Light"/>
            </a:endParaRPr>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atin typeface="Roboto Slab Light"/>
              </a:defRPr>
            </a:lvl1pPr>
          </a:lstStyle>
          <a:p>
            <a:fld id="{5EB32EF4-9F0D-4B18-BFD1-268924FFDE11}" type="datetimeFigureOut">
              <a:rPr lang="en-IE" smtClean="0"/>
              <a:pPr/>
              <a:t>28/02/2022</a:t>
            </a:fld>
            <a:endParaRPr lang="en-IE"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so.ie/en/media/csoie/census/census2021/Sample_Census_2022_Household_Form_English.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Key Points about the Census:</a:t>
            </a:r>
          </a:p>
          <a:p>
            <a:r>
              <a:rPr lang="en-IE" dirty="0"/>
              <a:t>Census night is Sunday 3rd April 2022.</a:t>
            </a:r>
          </a:p>
          <a:p>
            <a:r>
              <a:rPr lang="en-IE" dirty="0"/>
              <a:t>The Census is very important to the government, businesses and all communities.</a:t>
            </a:r>
          </a:p>
          <a:p>
            <a:r>
              <a:rPr lang="en-IE" dirty="0"/>
              <a:t>Co-operation from the public ensures a successful census.</a:t>
            </a:r>
          </a:p>
          <a:p>
            <a:r>
              <a:rPr lang="en-IE" dirty="0"/>
              <a:t>There is a legal requirement on the public</a:t>
            </a:r>
            <a:r>
              <a:rPr lang="en-IE" baseline="0" dirty="0"/>
              <a:t> </a:t>
            </a:r>
            <a:r>
              <a:rPr lang="en-IE" dirty="0"/>
              <a:t>to co-operate.</a:t>
            </a:r>
          </a:p>
          <a:p>
            <a:r>
              <a:rPr lang="en-IE" dirty="0"/>
              <a:t>The information provided is treated as</a:t>
            </a:r>
            <a:r>
              <a:rPr lang="en-IE" baseline="0" dirty="0"/>
              <a:t> </a:t>
            </a:r>
            <a:r>
              <a:rPr lang="en-IE" dirty="0"/>
              <a:t>strictly confidential by the CSO.</a:t>
            </a:r>
          </a:p>
          <a:p>
            <a:endParaRPr lang="en-IE" dirty="0"/>
          </a:p>
          <a:p>
            <a:r>
              <a:rPr lang="en-IE" dirty="0"/>
              <a:t>How the Census is carried out</a:t>
            </a:r>
          </a:p>
          <a:p>
            <a:r>
              <a:rPr lang="en-IE" dirty="0"/>
              <a:t>5,618 field staff are recruited and trained.</a:t>
            </a:r>
          </a:p>
          <a:p>
            <a:r>
              <a:rPr lang="en-IE" dirty="0"/>
              <a:t>Census Enumerators (who carry ID) deliver over 2 million Census Forms to every household, and any place where people live, in the 5 weeks before Census night.</a:t>
            </a:r>
          </a:p>
          <a:p>
            <a:r>
              <a:rPr lang="en-IE" dirty="0"/>
              <a:t>All areas of the country are included.</a:t>
            </a:r>
          </a:p>
          <a:p>
            <a:r>
              <a:rPr lang="en-IE" dirty="0"/>
              <a:t>People are reminded in the media about completing</a:t>
            </a:r>
            <a:r>
              <a:rPr lang="en-IE" baseline="0" dirty="0"/>
              <a:t> </a:t>
            </a:r>
            <a:r>
              <a:rPr lang="en-IE" dirty="0"/>
              <a:t>the Census Forms.</a:t>
            </a:r>
          </a:p>
          <a:p>
            <a:r>
              <a:rPr lang="en-IE" dirty="0"/>
              <a:t>People fill in the form on Census Night. 3</a:t>
            </a:r>
            <a:r>
              <a:rPr lang="en-IE" baseline="30000" dirty="0"/>
              <a:t>rd</a:t>
            </a:r>
            <a:r>
              <a:rPr lang="en-IE" dirty="0"/>
              <a:t> April 2022</a:t>
            </a:r>
          </a:p>
          <a:p>
            <a:r>
              <a:rPr lang="en-IE" dirty="0"/>
              <a:t>Census Enumerators (5,100) collect all Census Forms in the 4</a:t>
            </a:r>
            <a:r>
              <a:rPr lang="en-IE" baseline="0" dirty="0"/>
              <a:t> </a:t>
            </a:r>
            <a:r>
              <a:rPr lang="en-IE" dirty="0"/>
              <a:t>weeks afterwards.</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294429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GB" dirty="0"/>
            </a:br>
            <a:r>
              <a:rPr lang="en-GB" sz="1200" b="1" i="0" u="sng" kern="1200" dirty="0">
                <a:solidFill>
                  <a:schemeClr val="tx1"/>
                </a:solidFill>
                <a:effectLst/>
                <a:latin typeface="+mn-lt"/>
                <a:ea typeface="+mn-ea"/>
                <a:cs typeface="+mn-cs"/>
              </a:rPr>
              <a:t>Main Activity</a:t>
            </a:r>
            <a:endParaRPr lang="en-GB" dirty="0">
              <a:effectLst/>
            </a:endParaRPr>
          </a:p>
          <a:p>
            <a:pPr rtl="0"/>
            <a:r>
              <a:rPr lang="en-GB" sz="1200" b="1" i="0" u="none" strike="noStrike" kern="1200" dirty="0">
                <a:solidFill>
                  <a:schemeClr val="tx1"/>
                </a:solidFill>
                <a:effectLst/>
                <a:latin typeface="+mn-lt"/>
                <a:ea typeface="+mn-ea"/>
                <a:cs typeface="+mn-cs"/>
              </a:rPr>
              <a:t>Timing: 5 mins</a:t>
            </a:r>
            <a:endParaRPr lang="en-GB" b="1" dirty="0">
              <a:effectLst/>
            </a:endParaRPr>
          </a:p>
          <a:p>
            <a:pPr rtl="0"/>
            <a:br>
              <a:rPr lang="en-GB" dirty="0"/>
            </a:br>
            <a:r>
              <a:rPr lang="en-GB" sz="1200" b="0" i="0" u="none" strike="noStrike" kern="1200" dirty="0">
                <a:solidFill>
                  <a:schemeClr val="tx1"/>
                </a:solidFill>
                <a:effectLst/>
                <a:latin typeface="+mn-lt"/>
                <a:ea typeface="+mn-ea"/>
                <a:cs typeface="+mn-cs"/>
              </a:rPr>
              <a:t>Explain to students that our individual stories add to the bigger picture of our community and in</a:t>
            </a:r>
            <a:r>
              <a:rPr lang="en-GB" sz="1200" b="0" i="0" u="none" strike="noStrike" kern="1200" baseline="0" dirty="0">
                <a:solidFill>
                  <a:schemeClr val="tx1"/>
                </a:solidFill>
                <a:effectLst/>
                <a:latin typeface="+mn-lt"/>
                <a:ea typeface="+mn-ea"/>
                <a:cs typeface="+mn-cs"/>
              </a:rPr>
              <a:t> Ireland</a:t>
            </a:r>
            <a:r>
              <a:rPr lang="en-GB" sz="1200" b="0" i="0" u="none" strike="noStrike" kern="1200" dirty="0">
                <a:solidFill>
                  <a:schemeClr val="tx1"/>
                </a:solidFill>
                <a:effectLst/>
                <a:latin typeface="+mn-lt"/>
                <a:ea typeface="+mn-ea"/>
                <a:cs typeface="+mn-cs"/>
              </a:rPr>
              <a:t>.</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Explain that the stories students will tell through their interview will become part of a class display or project about a larger story about the moments, events or other geographical changes that can affect us all. Stories happen when changes take place. Some changes can be national and large. Some can be local and small. Some may take a long time, while others can be very sudden.</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Ask students to form pairs and think for one minute about the questions on the slide (they can do this as a Think-Pair-Share activity). The slide shows some broad geographical themes related to the topics they explored on slide 8, within which changes can take place.</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Students generate and share ideas about changes that can take place at national and local level in each theme.</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Virtual delivery:</a:t>
            </a:r>
            <a:r>
              <a:rPr lang="en-GB" sz="1200" b="1" i="0" u="none" strike="noStrike" kern="1200" baseline="0" dirty="0">
                <a:solidFill>
                  <a:schemeClr val="tx1"/>
                </a:solidFill>
                <a:effectLst/>
                <a:latin typeface="+mn-lt"/>
                <a:ea typeface="+mn-ea"/>
                <a:cs typeface="+mn-cs"/>
              </a:rPr>
              <a:t> </a:t>
            </a:r>
            <a:r>
              <a:rPr lang="en-GB" sz="1200" b="0" i="0" u="none" strike="noStrike" kern="1200" baseline="0" dirty="0">
                <a:solidFill>
                  <a:schemeClr val="tx1"/>
                </a:solidFill>
                <a:effectLst/>
                <a:latin typeface="+mn-lt"/>
                <a:ea typeface="+mn-ea"/>
                <a:cs typeface="+mn-cs"/>
              </a:rPr>
              <a:t>Use breakout spaces for students to discuss the questions in small groups. </a:t>
            </a:r>
            <a:endParaRPr lang="en-GB" b="1" dirty="0">
              <a:effectLst/>
            </a:endParaRPr>
          </a:p>
          <a:p>
            <a:pPr rtl="0"/>
            <a:endParaRPr lang="en-GB" dirty="0"/>
          </a:p>
          <a:p>
            <a:pPr rtl="0"/>
            <a:br>
              <a:rPr lang="en-GB" dirty="0"/>
            </a:br>
            <a:r>
              <a:rPr lang="en-GB" dirty="0"/>
              <a:t>This</a:t>
            </a:r>
            <a:r>
              <a:rPr lang="en-GB" baseline="0" dirty="0"/>
              <a:t> activity </a:t>
            </a:r>
            <a:r>
              <a:rPr lang="en-GB" sz="1200" b="0" i="0" u="none" strike="noStrike" kern="1200" dirty="0">
                <a:solidFill>
                  <a:schemeClr val="tx1"/>
                </a:solidFill>
                <a:effectLst/>
                <a:latin typeface="+mn-lt"/>
                <a:ea typeface="+mn-ea"/>
                <a:cs typeface="+mn-cs"/>
              </a:rPr>
              <a:t>is more nuanced and challenging especially for 1</a:t>
            </a:r>
            <a:r>
              <a:rPr lang="en-GB" sz="1200" b="0" i="0" u="none" strike="noStrike" kern="1200" baseline="30000" dirty="0">
                <a:solidFill>
                  <a:schemeClr val="tx1"/>
                </a:solidFill>
                <a:effectLst/>
                <a:latin typeface="+mn-lt"/>
                <a:ea typeface="+mn-ea"/>
                <a:cs typeface="+mn-cs"/>
              </a:rPr>
              <a:t>st</a:t>
            </a:r>
            <a:r>
              <a:rPr lang="en-GB" sz="1200" b="0" i="0" u="none" strike="noStrike" kern="1200" dirty="0">
                <a:solidFill>
                  <a:schemeClr val="tx1"/>
                </a:solidFill>
                <a:effectLst/>
                <a:latin typeface="+mn-lt"/>
                <a:ea typeface="+mn-ea"/>
                <a:cs typeface="+mn-cs"/>
              </a:rPr>
              <a:t> Year Students:</a:t>
            </a:r>
            <a:endParaRPr lang="en-GB" dirty="0">
              <a:effectLst/>
            </a:endParaRPr>
          </a:p>
          <a:p>
            <a:pPr marL="171450" indent="-171450" rtl="0" fontAlgn="base">
              <a:buFont typeface="Arial" panose="020B0604020202020204" pitchFamily="34" charset="0"/>
              <a:buChar char="•"/>
            </a:pPr>
            <a:r>
              <a:rPr lang="en-GB" sz="1200" b="0" i="1" u="none" strike="noStrike" kern="1200" dirty="0">
                <a:solidFill>
                  <a:schemeClr val="tx1"/>
                </a:solidFill>
                <a:effectLst/>
                <a:latin typeface="+mn-lt"/>
                <a:ea typeface="+mn-ea"/>
                <a:cs typeface="+mn-cs"/>
              </a:rPr>
              <a:t>Urbanisation: </a:t>
            </a:r>
            <a:r>
              <a:rPr lang="en-GB" sz="1200" b="0" i="0" u="none" strike="noStrike" kern="1200" dirty="0">
                <a:solidFill>
                  <a:schemeClr val="tx1"/>
                </a:solidFill>
                <a:effectLst/>
                <a:latin typeface="+mn-lt"/>
                <a:ea typeface="+mn-ea"/>
                <a:cs typeface="+mn-cs"/>
              </a:rPr>
              <a:t>How has our community grown over time? (New housing has expanded many small towns into much larger conurbations, for example to use brownfield sites left vacant after the loss of manufacturing, or on land sold by </a:t>
            </a:r>
            <a:r>
              <a:rPr lang="en-GB" sz="1200" b="0" i="0" u="none" strike="noStrike" kern="1200" baseline="0" dirty="0">
                <a:solidFill>
                  <a:schemeClr val="tx1"/>
                </a:solidFill>
                <a:effectLst/>
                <a:latin typeface="+mn-lt"/>
                <a:ea typeface="+mn-ea"/>
                <a:cs typeface="+mn-cs"/>
              </a:rPr>
              <a:t> farmers on the outskirts to cities and town and may be rezone for residential purposes or retail.</a:t>
            </a:r>
          </a:p>
          <a:p>
            <a:pPr marL="171450" indent="-171450" rtl="0" fontAlgn="base">
              <a:buFont typeface="Arial" panose="020B0604020202020204" pitchFamily="34" charset="0"/>
              <a:buChar char="•"/>
            </a:pPr>
            <a:r>
              <a:rPr lang="en-GB" sz="1200" b="0" i="1" u="none" strike="noStrike" kern="1200" dirty="0">
                <a:solidFill>
                  <a:schemeClr val="tx1"/>
                </a:solidFill>
                <a:effectLst/>
                <a:latin typeface="+mn-lt"/>
                <a:ea typeface="+mn-ea"/>
                <a:cs typeface="+mn-cs"/>
              </a:rPr>
              <a:t>Industry and economy:</a:t>
            </a:r>
            <a:r>
              <a:rPr lang="en-GB" sz="1200" b="0" i="0" u="none" strike="noStrike" kern="1200" dirty="0">
                <a:solidFill>
                  <a:schemeClr val="tx1"/>
                </a:solidFill>
                <a:effectLst/>
                <a:latin typeface="+mn-lt"/>
                <a:ea typeface="+mn-ea"/>
                <a:cs typeface="+mn-cs"/>
              </a:rPr>
              <a:t> Have any traditional industries declined here, or new industries or services grown in our area, like a big new employer or type of work? (Manufacturing employers may have closed down large factories, but food production and distribution may have taken over, or business parks developed that are home to IT, finance and tech companies e.g. Google, Facebook, Twitter, Microsoft, </a:t>
            </a:r>
            <a:r>
              <a:rPr lang="en-GB" sz="1200" b="0" i="0" u="none" strike="noStrike" kern="1200" dirty="0" err="1">
                <a:solidFill>
                  <a:schemeClr val="tx1"/>
                </a:solidFill>
                <a:effectLst/>
                <a:latin typeface="+mn-lt"/>
                <a:ea typeface="+mn-ea"/>
                <a:cs typeface="+mn-cs"/>
              </a:rPr>
              <a:t>Tiktok</a:t>
            </a:r>
            <a:r>
              <a:rPr lang="en-GB" sz="1200" b="0" i="0" u="none" strike="noStrike" kern="1200" dirty="0">
                <a:solidFill>
                  <a:schemeClr val="tx1"/>
                </a:solidFill>
                <a:effectLst/>
                <a:latin typeface="+mn-lt"/>
                <a:ea typeface="+mn-ea"/>
                <a:cs typeface="+mn-cs"/>
              </a:rPr>
              <a:t> etc.)</a:t>
            </a:r>
          </a:p>
          <a:p>
            <a:pPr marL="171450" indent="-171450" rtl="0" fontAlgn="base">
              <a:buFont typeface="Arial" panose="020B0604020202020204" pitchFamily="34" charset="0"/>
              <a:buChar char="•"/>
            </a:pPr>
            <a:r>
              <a:rPr lang="en-GB" sz="1200" b="0" i="1" u="none" strike="noStrike" kern="1200" dirty="0">
                <a:solidFill>
                  <a:schemeClr val="tx1"/>
                </a:solidFill>
                <a:effectLst/>
                <a:latin typeface="+mn-lt"/>
                <a:ea typeface="+mn-ea"/>
                <a:cs typeface="+mn-cs"/>
              </a:rPr>
              <a:t>Population structure: </a:t>
            </a:r>
            <a:r>
              <a:rPr lang="en-GB" sz="1200" b="0" i="0" u="none" strike="noStrike" kern="1200" dirty="0">
                <a:solidFill>
                  <a:schemeClr val="tx1"/>
                </a:solidFill>
                <a:effectLst/>
                <a:latin typeface="+mn-lt"/>
                <a:ea typeface="+mn-ea"/>
                <a:cs typeface="+mn-cs"/>
              </a:rPr>
              <a:t>Do you think our local population has changed in any significant way? Are residents generally older or younger? Does our community include groups that perhaps it once did not? (Many places are now home to far more diverse populations than in the past as the result of migration. At the same time, internal migration means that some places have a growing younger population, while others are popular with retired people, for example.)</a:t>
            </a:r>
          </a:p>
          <a:p>
            <a:pPr marL="171450" indent="-171450" rtl="0" fontAlgn="base">
              <a:buFont typeface="Arial" panose="020B0604020202020204" pitchFamily="34" charset="0"/>
              <a:buChar char="•"/>
            </a:pPr>
            <a:r>
              <a:rPr lang="en-GB" sz="1200" b="0" i="1" u="none" strike="noStrike" kern="1200" dirty="0">
                <a:solidFill>
                  <a:schemeClr val="tx1"/>
                </a:solidFill>
                <a:effectLst/>
                <a:latin typeface="+mn-lt"/>
                <a:ea typeface="+mn-ea"/>
                <a:cs typeface="+mn-cs"/>
              </a:rPr>
              <a:t>Migrations: </a:t>
            </a:r>
            <a:r>
              <a:rPr lang="en-GB" sz="1200" b="0" i="0" u="none" strike="noStrike" kern="1200" dirty="0">
                <a:solidFill>
                  <a:schemeClr val="tx1"/>
                </a:solidFill>
                <a:effectLst/>
                <a:latin typeface="+mn-lt"/>
                <a:ea typeface="+mn-ea"/>
                <a:cs typeface="+mn-cs"/>
              </a:rPr>
              <a:t>Why have people migrated to our town or community, or away to another place? (For example, people may move to a town because of a new job opportunity, as industries and sectors change over time. There are few remaining  mining jobs in Ireland</a:t>
            </a:r>
            <a:r>
              <a:rPr lang="en-GB" sz="1200" b="0" i="0" u="none" strike="noStrike" kern="1200" baseline="0" dirty="0">
                <a:solidFill>
                  <a:schemeClr val="tx1"/>
                </a:solidFill>
                <a:effectLst/>
                <a:latin typeface="+mn-lt"/>
                <a:ea typeface="+mn-ea"/>
                <a:cs typeface="+mn-cs"/>
              </a:rPr>
              <a:t> e.g. Tara Mines, Navan, Co. Meath</a:t>
            </a:r>
            <a:r>
              <a:rPr lang="en-GB" sz="1200" b="0" i="0" u="none" strike="noStrike" kern="1200" dirty="0">
                <a:solidFill>
                  <a:schemeClr val="tx1"/>
                </a:solidFill>
                <a:effectLst/>
                <a:latin typeface="+mn-lt"/>
                <a:ea typeface="+mn-ea"/>
                <a:cs typeface="+mn-cs"/>
              </a:rPr>
              <a:t>, but the green energy sector is growing. A natural disaster, civil war or human rights issue in another country that has forced its people to migrate abroad, including to growing communities in the Ireland, and people may migrate to take advantage of work opportunities, such as Eastern European workers in </a:t>
            </a:r>
            <a:r>
              <a:rPr lang="en-GB" sz="1200" b="0" i="0" u="none" strike="noStrike" kern="1200" dirty="0" err="1">
                <a:solidFill>
                  <a:schemeClr val="tx1"/>
                </a:solidFill>
                <a:effectLst/>
                <a:latin typeface="+mn-lt"/>
                <a:ea typeface="+mn-ea"/>
                <a:cs typeface="+mn-cs"/>
              </a:rPr>
              <a:t>reland’s</a:t>
            </a:r>
            <a:r>
              <a:rPr lang="en-GB" sz="1200" b="0" i="0" u="none" strike="noStrike" kern="1200" dirty="0">
                <a:solidFill>
                  <a:schemeClr val="tx1"/>
                </a:solidFill>
                <a:effectLst/>
                <a:latin typeface="+mn-lt"/>
                <a:ea typeface="+mn-ea"/>
                <a:cs typeface="+mn-cs"/>
              </a:rPr>
              <a:t> farming, food, service and other sectors.)</a:t>
            </a:r>
          </a:p>
          <a:p>
            <a:pPr marL="171450" indent="-171450" rtl="0" fontAlgn="base">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1" i="0" u="none" strike="noStrike" kern="1200" dirty="0">
                <a:solidFill>
                  <a:schemeClr val="tx1"/>
                </a:solidFill>
                <a:effectLst/>
                <a:latin typeface="+mn-lt"/>
                <a:ea typeface="+mn-ea"/>
                <a:cs typeface="+mn-cs"/>
              </a:rPr>
              <a:t>Reference of Image:</a:t>
            </a:r>
          </a:p>
          <a:p>
            <a:pPr marL="171450" indent="-171450" rtl="0" fontAlgn="base">
              <a:buFont typeface="Arial" panose="020B0604020202020204" pitchFamily="34" charset="0"/>
              <a:buChar char="•"/>
            </a:pPr>
            <a:r>
              <a:rPr lang="en-IE" sz="1200" b="0" i="0" u="none" strike="noStrike" kern="1200" dirty="0">
                <a:solidFill>
                  <a:schemeClr val="tx1"/>
                </a:solidFill>
                <a:effectLst/>
                <a:latin typeface="+mn-lt"/>
                <a:ea typeface="+mn-ea"/>
                <a:cs typeface="+mn-cs"/>
              </a:rPr>
              <a:t>On 15 April 2020, Copernicus EU 🇪🇺, the European Earth Observation Programme with its 7 Sentinel satellites, acquired this stunning (and rare) almost cloud-free view of Ireland during the lockdown, its green vegetation and a cloud front along its </a:t>
            </a:r>
            <a:r>
              <a:rPr lang="en-IE" sz="1200" b="0" i="0" u="none" strike="noStrike" kern="1200" dirty="0" err="1">
                <a:solidFill>
                  <a:schemeClr val="tx1"/>
                </a:solidFill>
                <a:effectLst/>
                <a:latin typeface="+mn-lt"/>
                <a:ea typeface="+mn-ea"/>
                <a:cs typeface="+mn-cs"/>
              </a:rPr>
              <a:t>northwestern</a:t>
            </a:r>
            <a:r>
              <a:rPr lang="en-IE" sz="1200" b="0" i="0" u="none" strike="noStrike" kern="1200" dirty="0">
                <a:solidFill>
                  <a:schemeClr val="tx1"/>
                </a:solidFill>
                <a:effectLst/>
                <a:latin typeface="+mn-lt"/>
                <a:ea typeface="+mn-ea"/>
                <a:cs typeface="+mn-cs"/>
              </a:rPr>
              <a:t> coast.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https://www.facebook.com/EUIreland/photos/a.156808461043981/3013612582030207/?type=3</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100083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Timing: 3 mins</a:t>
            </a:r>
          </a:p>
          <a:p>
            <a:pPr rtl="0"/>
            <a:endParaRPr lang="en-GB" b="1" dirty="0">
              <a:effectLst/>
            </a:endParaRPr>
          </a:p>
          <a:p>
            <a:pPr rtl="0"/>
            <a:r>
              <a:rPr lang="en-GB" b="1" dirty="0"/>
              <a:t>Cross Curricular</a:t>
            </a:r>
            <a:r>
              <a:rPr lang="en-GB" b="1" baseline="0" dirty="0"/>
              <a:t> link - History</a:t>
            </a:r>
            <a:br>
              <a:rPr lang="en-GB" dirty="0"/>
            </a:br>
            <a:r>
              <a:rPr lang="en-GB" sz="1200" b="0" i="0" u="none" strike="noStrike" kern="1200" dirty="0">
                <a:solidFill>
                  <a:schemeClr val="tx1"/>
                </a:solidFill>
                <a:effectLst/>
                <a:latin typeface="+mn-lt"/>
                <a:ea typeface="+mn-ea"/>
                <a:cs typeface="+mn-cs"/>
              </a:rPr>
              <a:t>Ask students if they can name the two main types of information: primary and secondary, and explain each type.</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Students generate a list of primary and secondary sources of information:</a:t>
            </a:r>
            <a:endParaRPr lang="en-GB"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Primary: any original source, like an interview, questionnaire or survey, physical survey (e.g. traffic, people, land use, environment, mapping), historical documents written at the time, such as eyewitness accounts, original documents and records, diaries, artefacts.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Secondary: any source that discusses, interprets or analyses a topic or event, often based on primary sources: internet content, books, newspapers, articles.</a:t>
            </a:r>
          </a:p>
          <a:p>
            <a:pPr rtl="0"/>
            <a:br>
              <a:rPr lang="en-GB" dirty="0"/>
            </a:br>
            <a:r>
              <a:rPr lang="en-GB" sz="1200" b="1" i="0" u="none" strike="noStrike" kern="1200" dirty="0">
                <a:solidFill>
                  <a:schemeClr val="tx1"/>
                </a:solidFill>
                <a:effectLst/>
                <a:latin typeface="+mn-lt"/>
                <a:ea typeface="+mn-ea"/>
                <a:cs typeface="+mn-cs"/>
              </a:rPr>
              <a:t>Extra</a:t>
            </a:r>
            <a:r>
              <a:rPr lang="en-GB" sz="1200" b="1" i="0" u="none" strike="noStrike" kern="1200" baseline="0" dirty="0">
                <a:solidFill>
                  <a:schemeClr val="tx1"/>
                </a:solidFill>
                <a:effectLst/>
                <a:latin typeface="+mn-lt"/>
                <a:ea typeface="+mn-ea"/>
                <a:cs typeface="+mn-cs"/>
              </a:rPr>
              <a:t> Challenge:</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Turn the lists above into cards for students to sort into primary and secondary sources if working closely with a history teacher on these</a:t>
            </a:r>
            <a:r>
              <a:rPr lang="en-GB" sz="1200" b="0" i="0" u="none" strike="noStrike" kern="1200" baseline="0" dirty="0">
                <a:solidFill>
                  <a:schemeClr val="tx1"/>
                </a:solidFill>
                <a:effectLst/>
                <a:latin typeface="+mn-lt"/>
                <a:ea typeface="+mn-ea"/>
                <a:cs typeface="+mn-cs"/>
              </a:rPr>
              <a:t> lessons</a:t>
            </a:r>
            <a:r>
              <a:rPr lang="en-GB" sz="1200" b="0" i="0" u="none" strike="noStrike" kern="1200" dirty="0">
                <a:solidFill>
                  <a:schemeClr val="tx1"/>
                </a:solidFill>
                <a:effectLst/>
                <a:latin typeface="+mn-lt"/>
                <a:ea typeface="+mn-ea"/>
                <a:cs typeface="+mn-cs"/>
              </a:rPr>
              <a:t>.</a:t>
            </a:r>
            <a:endParaRPr lang="en-GB" dirty="0">
              <a:effectLst/>
            </a:endParaRPr>
          </a:p>
          <a:p>
            <a:pPr rtl="0"/>
            <a:br>
              <a:rPr lang="en-GB" dirty="0"/>
            </a:br>
            <a:r>
              <a:rPr lang="en-GB" sz="1200" b="1" i="0" u="none" strike="noStrike" kern="1200" dirty="0">
                <a:solidFill>
                  <a:schemeClr val="tx1"/>
                </a:solidFill>
                <a:effectLst/>
                <a:latin typeface="+mn-lt"/>
                <a:ea typeface="+mn-ea"/>
                <a:cs typeface="+mn-cs"/>
              </a:rPr>
              <a:t>Challenge: </a:t>
            </a:r>
            <a:r>
              <a:rPr lang="en-GB" sz="1200" b="0" i="0" u="none" strike="noStrike" kern="1200" dirty="0">
                <a:solidFill>
                  <a:schemeClr val="tx1"/>
                </a:solidFill>
                <a:effectLst/>
                <a:latin typeface="+mn-lt"/>
                <a:ea typeface="+mn-ea"/>
                <a:cs typeface="+mn-cs"/>
              </a:rPr>
              <a:t>Ask students to explain the difference between primary and secondary sources to create a cross circular link with history and how each type of source should be used differently by a</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geographer who wants to understand the true facts and reasons behind a change or event.   </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 https://www.shutterstock.com/image-photo/ireland-county-wicklow-bray-public-playground-395528626</a:t>
            </a:r>
          </a:p>
          <a:p>
            <a:pPr rtl="0"/>
            <a:endParaRPr lang="en-GB" sz="1200" b="0" i="0" u="none" strike="noStrike" kern="1200" dirty="0">
              <a:solidFill>
                <a:schemeClr val="tx1"/>
              </a:solidFill>
              <a:effectLst/>
              <a:latin typeface="+mn-lt"/>
              <a:ea typeface="+mn-ea"/>
              <a:cs typeface="+mn-cs"/>
            </a:endParaRPr>
          </a:p>
          <a:p>
            <a:pPr rtl="0"/>
            <a:r>
              <a:rPr lang="en-GB" dirty="0">
                <a:effectLst/>
              </a:rPr>
              <a:t>https://www.shutterstock.com/image-vector/monochrome-detailed-plan-city-dublin-1160166016</a:t>
            </a:r>
          </a:p>
          <a:p>
            <a:pPr rtl="0"/>
            <a:endParaRPr lang="en-GB" dirty="0">
              <a:effectLst/>
            </a:endParaRPr>
          </a:p>
          <a:p>
            <a:pPr rtl="0"/>
            <a:r>
              <a:rPr lang="en-GB" dirty="0">
                <a:effectLst/>
              </a:rPr>
              <a:t>https://www.shutterstock.com/image-photo/howth-co-dublin-ireland-august-2019-1478056052</a:t>
            </a:r>
          </a:p>
          <a:p>
            <a:pPr rtl="0"/>
            <a:endParaRPr lang="en-GB" dirty="0">
              <a:effectLst/>
            </a:endParaRPr>
          </a:p>
          <a:p>
            <a:pPr rtl="0"/>
            <a:endParaRPr lang="en-GB" dirty="0">
              <a:effectLst/>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251642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Timing: 2 mins</a:t>
            </a:r>
            <a:endParaRPr lang="en-GB" b="1" dirty="0">
              <a:effectLst/>
            </a:endParaRPr>
          </a:p>
          <a:p>
            <a:br>
              <a:rPr lang="en-GB" dirty="0"/>
            </a:br>
            <a:r>
              <a:rPr lang="en-GB" sz="1200" b="0" i="0" u="none" strike="noStrike" kern="1200" dirty="0">
                <a:solidFill>
                  <a:schemeClr val="tx1"/>
                </a:solidFill>
                <a:effectLst/>
                <a:latin typeface="+mn-lt"/>
                <a:ea typeface="+mn-ea"/>
                <a:cs typeface="+mn-cs"/>
              </a:rPr>
              <a:t>Before showing this slide, invite students to share what they already know about the census.</a:t>
            </a:r>
            <a:endParaRPr lang="en-GB" dirty="0">
              <a:effectLst/>
            </a:endParaRPr>
          </a:p>
          <a:p>
            <a:br>
              <a:rPr lang="en-GB" dirty="0"/>
            </a:br>
            <a:r>
              <a:rPr lang="en-GB" sz="1200" b="0" i="0" u="none" strike="noStrike" kern="1200" dirty="0">
                <a:solidFill>
                  <a:schemeClr val="tx1"/>
                </a:solidFill>
                <a:effectLst/>
                <a:latin typeface="+mn-lt"/>
                <a:ea typeface="+mn-ea"/>
                <a:cs typeface="+mn-cs"/>
              </a:rPr>
              <a:t>Briefly review the information on the slide. Highlight that since the census takes place every 5 years, they are like a picture of us at a specific moment in time, and they build up into a story of how the</a:t>
            </a:r>
            <a:r>
              <a:rPr lang="en-GB" sz="1200" b="0" i="0" u="none" strike="noStrike" kern="1200" baseline="0" dirty="0">
                <a:solidFill>
                  <a:schemeClr val="tx1"/>
                </a:solidFill>
                <a:effectLst/>
                <a:latin typeface="+mn-lt"/>
                <a:ea typeface="+mn-ea"/>
                <a:cs typeface="+mn-cs"/>
              </a:rPr>
              <a:t> Republic of Ireland is</a:t>
            </a:r>
            <a:r>
              <a:rPr lang="en-GB" sz="1200" b="0" i="0" u="none" strike="noStrike" kern="1200" dirty="0">
                <a:solidFill>
                  <a:schemeClr val="tx1"/>
                </a:solidFill>
                <a:effectLst/>
                <a:latin typeface="+mn-lt"/>
                <a:ea typeface="+mn-ea"/>
                <a:cs typeface="+mn-cs"/>
              </a:rPr>
              <a:t> changing over time</a:t>
            </a:r>
            <a:r>
              <a:rPr lang="en-GB" dirty="0"/>
              <a:t>. (Northern Ireland conduct their own census.)</a:t>
            </a:r>
            <a:endParaRPr lang="en-GB" sz="1200" b="0" i="0" u="none" strike="noStrike" kern="1200" dirty="0">
              <a:solidFill>
                <a:schemeClr val="tx1"/>
              </a:solidFill>
              <a:effectLst/>
              <a:latin typeface="+mn-lt"/>
              <a:ea typeface="+mn-ea"/>
              <a:cs typeface="+mn-cs"/>
            </a:endParaRPr>
          </a:p>
          <a:p>
            <a:pPr rtl="0"/>
            <a:endParaRPr lang="en-GB"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The census also collects information about</a:t>
            </a:r>
            <a:r>
              <a:rPr lang="en-IE" sz="1200" b="0" i="0" u="none" strike="noStrike" kern="1200" baseline="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rPr>
              <a:t>people (such as age, sex and occupation). This information is called Data. </a:t>
            </a:r>
            <a:r>
              <a:rPr lang="en-GB" dirty="0"/>
              <a:t>For case studies about how census information is used, visit: www.cso.ie</a:t>
            </a:r>
          </a:p>
          <a:p>
            <a:pPr rtl="0"/>
            <a:endParaRPr lang="en-GB" sz="1200" b="0" i="0" u="none" strike="noStrike" kern="1200" dirty="0">
              <a:solidFill>
                <a:schemeClr val="tx1"/>
              </a:solidFill>
              <a:effectLst/>
              <a:latin typeface="+mn-lt"/>
              <a:ea typeface="+mn-ea"/>
              <a:cs typeface="+mn-cs"/>
            </a:endParaRPr>
          </a:p>
          <a:p>
            <a:pPr rtl="0"/>
            <a:r>
              <a:rPr lang="en-GB" dirty="0">
                <a:effectLst/>
              </a:rPr>
              <a:t>https://www.shutterstock.com/image-photo/beautiful-girl-ireland-on-journey-irish-1191101740</a:t>
            </a:r>
          </a:p>
          <a:p>
            <a:pPr rtl="0"/>
            <a:r>
              <a:rPr lang="en-GB" dirty="0">
                <a:effectLst/>
              </a:rPr>
              <a:t>https://www.shutterstock.com/image-photo/young-redhead-man-sweater-jeans-standing-277670210</a:t>
            </a:r>
          </a:p>
          <a:p>
            <a:pPr rtl="0"/>
            <a:endParaRPr lang="en-GB" dirty="0">
              <a:effectLst/>
            </a:endParaRPr>
          </a:p>
          <a:p>
            <a:pPr rtl="0"/>
            <a:r>
              <a:rPr lang="en-GB" b="1" dirty="0">
                <a:effectLst/>
              </a:rPr>
              <a:t>Notes:</a:t>
            </a:r>
          </a:p>
          <a:p>
            <a:pPr rtl="0"/>
            <a:r>
              <a:rPr lang="en-IE" dirty="0"/>
              <a:t>Census 2022 - A census takes place in Ireland every five years. It counts all the people and households in the country. Each census gives a clear picture of the social and living conditions of the people. The census, therefore, provides vital information for planning Ireland’s future. Census 2022 will take place on Sunday, 3rd April. This census is compulsory. Under the Statistics Act, 1993 any person who fails or refuses to provide this information or who knowingly provides false information may be prosecuted and fined. The confidentiality of each household’s census return is legally guaranteed by The Statistics Act, 1993 and information may only be used for statistical purposes. </a:t>
            </a:r>
            <a:endParaRPr lang="en-GB" b="1" dirty="0">
              <a:effectLst/>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12</a:t>
            </a:fld>
            <a:endParaRPr lang="en-IE" dirty="0"/>
          </a:p>
        </p:txBody>
      </p:sp>
    </p:spTree>
    <p:extLst>
      <p:ext uri="{BB962C8B-B14F-4D97-AF65-F5344CB8AC3E}">
        <p14:creationId xmlns:p14="http://schemas.microsoft.com/office/powerpoint/2010/main" val="21859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Timing: 4 minutes</a:t>
            </a:r>
          </a:p>
          <a:p>
            <a:r>
              <a:rPr lang="en-IE" sz="1200" kern="1200" dirty="0">
                <a:solidFill>
                  <a:schemeClr val="tx1"/>
                </a:solidFill>
                <a:effectLst/>
                <a:latin typeface="+mn-lt"/>
                <a:ea typeface="+mn-ea"/>
                <a:cs typeface="+mn-cs"/>
              </a:rPr>
              <a:t>Explain the formation of a census form by the Central Statistics</a:t>
            </a:r>
            <a:r>
              <a:rPr lang="en-IE" sz="1200" kern="1200" baseline="0" dirty="0">
                <a:solidFill>
                  <a:schemeClr val="tx1"/>
                </a:solidFill>
                <a:effectLst/>
                <a:latin typeface="+mn-lt"/>
                <a:ea typeface="+mn-ea"/>
                <a:cs typeface="+mn-cs"/>
              </a:rPr>
              <a:t> Office to the students.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Journey/story of a Census Form</a:t>
            </a:r>
          </a:p>
          <a:p>
            <a:r>
              <a:rPr lang="en-IE" sz="1200" b="1" kern="1200" dirty="0">
                <a:solidFill>
                  <a:schemeClr val="tx1"/>
                </a:solidFill>
                <a:effectLst/>
                <a:latin typeface="+mn-lt"/>
                <a:ea typeface="+mn-ea"/>
                <a:cs typeface="+mn-cs"/>
              </a:rPr>
              <a:t>Step 1</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CSO consult with the citizens of Ireland and then put the Census Form together.</a:t>
            </a:r>
          </a:p>
          <a:p>
            <a:r>
              <a:rPr lang="en-IE" sz="1200" b="1" kern="1200" dirty="0">
                <a:solidFill>
                  <a:schemeClr val="tx1"/>
                </a:solidFill>
                <a:effectLst/>
                <a:latin typeface="+mn-lt"/>
                <a:ea typeface="+mn-ea"/>
                <a:cs typeface="+mn-cs"/>
              </a:rPr>
              <a:t>Step 2</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Census Forms are designed and checked (and checked again) then translated into Irish.</a:t>
            </a:r>
          </a:p>
          <a:p>
            <a:r>
              <a:rPr lang="en-IE" sz="1200" b="1" kern="1200" dirty="0">
                <a:solidFill>
                  <a:schemeClr val="tx1"/>
                </a:solidFill>
                <a:effectLst/>
                <a:latin typeface="+mn-lt"/>
                <a:ea typeface="+mn-ea"/>
                <a:cs typeface="+mn-cs"/>
              </a:rPr>
              <a:t>Step 3</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Over 2 million Census Forms are printed and delivered to the CSO warehouse - they then go to 466 sites around Ireland.</a:t>
            </a:r>
          </a:p>
          <a:p>
            <a:r>
              <a:rPr lang="en-IE" sz="1200" b="1" kern="1200" dirty="0">
                <a:solidFill>
                  <a:schemeClr val="tx1"/>
                </a:solidFill>
                <a:effectLst/>
                <a:latin typeface="+mn-lt"/>
                <a:ea typeface="+mn-ea"/>
                <a:cs typeface="+mn-cs"/>
              </a:rPr>
              <a:t>Step 4</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Census Enumerators (5,100) deliver Census Forms to every household in Ireland in plenty of time for Census Night.</a:t>
            </a:r>
          </a:p>
          <a:p>
            <a:r>
              <a:rPr lang="en-IE" sz="1200" b="1" kern="1200" dirty="0">
                <a:solidFill>
                  <a:schemeClr val="tx1"/>
                </a:solidFill>
                <a:effectLst/>
                <a:latin typeface="+mn-lt"/>
                <a:ea typeface="+mn-ea"/>
                <a:cs typeface="+mn-cs"/>
              </a:rPr>
              <a:t>Step 5</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Census Forms are completed in every household on Census Night, Sunday, 3rd April 2022.</a:t>
            </a:r>
          </a:p>
          <a:p>
            <a:r>
              <a:rPr lang="en-IE" sz="1200" b="1" kern="1200" dirty="0">
                <a:solidFill>
                  <a:schemeClr val="tx1"/>
                </a:solidFill>
                <a:effectLst/>
                <a:latin typeface="+mn-lt"/>
                <a:ea typeface="+mn-ea"/>
                <a:cs typeface="+mn-cs"/>
              </a:rPr>
              <a:t>Step 6</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Census Enumerators collect the Census Forms and answer any questions from respondents.</a:t>
            </a:r>
          </a:p>
          <a:p>
            <a:r>
              <a:rPr lang="en-IE" sz="1200" b="1" kern="1200" dirty="0">
                <a:solidFill>
                  <a:schemeClr val="tx1"/>
                </a:solidFill>
                <a:effectLst/>
                <a:latin typeface="+mn-lt"/>
                <a:ea typeface="+mn-ea"/>
                <a:cs typeface="+mn-cs"/>
              </a:rPr>
              <a:t>Step 7</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Census Forms are scanned and the information is analysed, summarised and prepared for publication</a:t>
            </a:r>
          </a:p>
          <a:p>
            <a:r>
              <a:rPr lang="en-IE" sz="1200" b="1" kern="1200" dirty="0">
                <a:solidFill>
                  <a:schemeClr val="tx1"/>
                </a:solidFill>
                <a:effectLst/>
                <a:latin typeface="+mn-lt"/>
                <a:ea typeface="+mn-ea"/>
                <a:cs typeface="+mn-cs"/>
              </a:rPr>
              <a:t>Step 8</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initial results of Census 2022 are released to the public in Summer 2022 and definitive results will be made available on a phased basis from April to December 2023.</a:t>
            </a:r>
          </a:p>
          <a:p>
            <a:r>
              <a:rPr lang="en-IE" sz="1200" b="1" kern="1200" dirty="0">
                <a:solidFill>
                  <a:schemeClr val="tx1"/>
                </a:solidFill>
                <a:effectLst/>
                <a:latin typeface="+mn-lt"/>
                <a:ea typeface="+mn-ea"/>
                <a:cs typeface="+mn-cs"/>
              </a:rPr>
              <a:t>Step 9</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Plans are made for the future of Ireland (locally, regionally and nationally) based on the data from Census 2022</a:t>
            </a:r>
          </a:p>
          <a:p>
            <a:r>
              <a:rPr lang="en-IE" sz="1200" b="1" kern="1200" dirty="0">
                <a:solidFill>
                  <a:schemeClr val="tx1"/>
                </a:solidFill>
                <a:effectLst/>
                <a:latin typeface="+mn-lt"/>
                <a:ea typeface="+mn-ea"/>
                <a:cs typeface="+mn-cs"/>
              </a:rPr>
              <a:t>Step 10</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And then the process starts all over again for the next census!</a:t>
            </a:r>
          </a:p>
          <a:p>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Optional exercise:</a:t>
            </a:r>
          </a:p>
          <a:p>
            <a:r>
              <a:rPr lang="en-IE" sz="1200" kern="1200" dirty="0">
                <a:solidFill>
                  <a:schemeClr val="tx1"/>
                </a:solidFill>
                <a:effectLst/>
                <a:latin typeface="+mn-lt"/>
                <a:ea typeface="+mn-ea"/>
                <a:cs typeface="+mn-cs"/>
              </a:rPr>
              <a:t>Distribute worksheet Appendix 1 p.49 of First</a:t>
            </a:r>
            <a:r>
              <a:rPr lang="en-IE" sz="1200" kern="1200" baseline="0" dirty="0">
                <a:solidFill>
                  <a:schemeClr val="tx1"/>
                </a:solidFill>
                <a:effectLst/>
                <a:latin typeface="+mn-lt"/>
                <a:ea typeface="+mn-ea"/>
                <a:cs typeface="+mn-cs"/>
              </a:rPr>
              <a:t> Year Teacher Resource lesson plans</a:t>
            </a:r>
            <a:endParaRPr lang="en-IE" sz="1200" kern="1200" dirty="0">
              <a:solidFill>
                <a:schemeClr val="tx1"/>
              </a:solidFill>
              <a:effectLst/>
              <a:latin typeface="+mn-lt"/>
              <a:ea typeface="+mn-ea"/>
              <a:cs typeface="+mn-cs"/>
            </a:endParaRPr>
          </a:p>
          <a:p>
            <a:endParaRPr lang="en-IE"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13</a:t>
            </a:fld>
            <a:endParaRPr lang="en-IE" dirty="0"/>
          </a:p>
        </p:txBody>
      </p:sp>
    </p:spTree>
    <p:extLst>
      <p:ext uri="{BB962C8B-B14F-4D97-AF65-F5344CB8AC3E}">
        <p14:creationId xmlns:p14="http://schemas.microsoft.com/office/powerpoint/2010/main" val="1261291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Timing:</a:t>
            </a:r>
            <a:r>
              <a:rPr lang="en-GB" sz="1200" b="1" i="0" u="none" strike="noStrike" kern="1200" baseline="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rPr>
              <a:t>2 mins</a:t>
            </a:r>
            <a:endParaRPr lang="en-GB" b="1" dirty="0">
              <a:effectLst/>
            </a:endParaRP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Ask students to suggest some ways in which each group might use census information:</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Government:</a:t>
            </a:r>
            <a:endParaRPr lang="en-GB"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develop policies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plan and run services, such as schools (Department of Education &amp; Science), health services (Health Service Executive), roads and</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libraries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decide how to allocate funds to make sure public money gets to where it is needed most</a:t>
            </a:r>
          </a:p>
          <a:p>
            <a:pPr marL="171450" indent="-171450" rtl="0" fontAlgn="base">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0" i="0" u="none" strike="noStrike" kern="1200" dirty="0">
                <a:solidFill>
                  <a:schemeClr val="tx1"/>
                </a:solidFill>
                <a:effectLst/>
                <a:latin typeface="+mn-lt"/>
                <a:ea typeface="+mn-ea"/>
                <a:cs typeface="+mn-cs"/>
              </a:rPr>
              <a:t>Health</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Health Service Executive (HSE) plan and budget for medical and health services required e.g. Nursing Homes, Hospitals</a:t>
            </a:r>
          </a:p>
          <a:p>
            <a:pPr marL="0" indent="0" rtl="0">
              <a:buFont typeface="Arial" panose="020B0604020202020204" pitchFamily="34" charset="0"/>
              <a:buNone/>
            </a:pPr>
            <a:br>
              <a:rPr lang="en-GB" dirty="0"/>
            </a:br>
            <a:r>
              <a:rPr lang="en-GB" sz="1200" b="0" i="0" u="none" strike="noStrike" kern="1200" dirty="0">
                <a:solidFill>
                  <a:schemeClr val="tx1"/>
                </a:solidFill>
                <a:effectLst/>
                <a:latin typeface="+mn-lt"/>
                <a:ea typeface="+mn-ea"/>
                <a:cs typeface="+mn-cs"/>
              </a:rPr>
              <a:t>Businesses</a:t>
            </a:r>
            <a:endParaRPr lang="en-GB"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Understand customer locations and needs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Understand</a:t>
            </a:r>
            <a:r>
              <a:rPr lang="en-GB" sz="1200" b="0" i="0" u="none" strike="noStrike" kern="1200" baseline="0" dirty="0">
                <a:solidFill>
                  <a:schemeClr val="tx1"/>
                </a:solidFill>
                <a:effectLst/>
                <a:latin typeface="+mn-lt"/>
                <a:ea typeface="+mn-ea"/>
                <a:cs typeface="+mn-cs"/>
              </a:rPr>
              <a:t> where skilled workers in their industry may be living</a:t>
            </a:r>
            <a:endParaRPr lang="en-GB" sz="1200" b="0" i="0" u="none" strike="noStrike" kern="1200" dirty="0">
              <a:solidFill>
                <a:schemeClr val="tx1"/>
              </a:solidFill>
              <a:effectLst/>
              <a:latin typeface="+mn-lt"/>
              <a:ea typeface="+mn-ea"/>
              <a:cs typeface="+mn-cs"/>
            </a:endParaRPr>
          </a:p>
          <a:p>
            <a:pPr rtl="0"/>
            <a:br>
              <a:rPr lang="en-GB" dirty="0"/>
            </a:br>
            <a:r>
              <a:rPr lang="en-GB" sz="1200" b="0" i="0" u="none" strike="noStrike" kern="1200" dirty="0">
                <a:solidFill>
                  <a:schemeClr val="tx1"/>
                </a:solidFill>
                <a:effectLst/>
                <a:latin typeface="+mn-lt"/>
                <a:ea typeface="+mn-ea"/>
                <a:cs typeface="+mn-cs"/>
              </a:rPr>
              <a:t>Voluntary sector:</a:t>
            </a:r>
            <a:endParaRPr lang="en-GB"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Gather information about communities they help provide services</a:t>
            </a:r>
          </a:p>
          <a:p>
            <a:pPr rtl="0"/>
            <a:br>
              <a:rPr lang="en-GB" dirty="0"/>
            </a:br>
            <a:r>
              <a:rPr lang="en-GB" sz="1200" b="0" i="0" u="none" strike="noStrike" kern="1200" dirty="0">
                <a:solidFill>
                  <a:schemeClr val="tx1"/>
                </a:solidFill>
                <a:effectLst/>
                <a:latin typeface="+mn-lt"/>
                <a:ea typeface="+mn-ea"/>
                <a:cs typeface="+mn-cs"/>
              </a:rPr>
              <a:t>Academics</a:t>
            </a:r>
            <a:endParaRPr lang="en-GB"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Carry out research by University and College lecturers</a:t>
            </a:r>
          </a:p>
          <a:p>
            <a:pPr rtl="0"/>
            <a:br>
              <a:rPr lang="en-GB" dirty="0"/>
            </a:br>
            <a:r>
              <a:rPr lang="en-GB" sz="1200" b="0" i="0" u="none" strike="noStrike" kern="1200" dirty="0">
                <a:solidFill>
                  <a:schemeClr val="tx1"/>
                </a:solidFill>
                <a:effectLst/>
                <a:latin typeface="+mn-lt"/>
                <a:ea typeface="+mn-ea"/>
                <a:cs typeface="+mn-cs"/>
              </a:rPr>
              <a:t>Public:</a:t>
            </a:r>
            <a:endParaRPr lang="en-GB"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People can research their family history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Virtual delivery:</a:t>
            </a:r>
            <a:r>
              <a:rPr lang="en-GB" sz="1200" b="1" i="0" u="none" strike="noStrike" kern="1200" baseline="0" dirty="0">
                <a:solidFill>
                  <a:schemeClr val="tx1"/>
                </a:solidFill>
                <a:effectLst/>
                <a:latin typeface="+mn-lt"/>
                <a:ea typeface="+mn-ea"/>
                <a:cs typeface="+mn-cs"/>
              </a:rPr>
              <a:t> </a:t>
            </a:r>
            <a:r>
              <a:rPr lang="en-GB" sz="1200" b="0" i="0" u="none" strike="noStrike" kern="1200" baseline="0" dirty="0">
                <a:solidFill>
                  <a:schemeClr val="tx1"/>
                </a:solidFill>
                <a:effectLst/>
                <a:latin typeface="+mn-lt"/>
                <a:ea typeface="+mn-ea"/>
                <a:cs typeface="+mn-cs"/>
              </a:rPr>
              <a:t>You could use a poll or survey question to check understanding here. Give examples of how different groups may or may not use census information and ask students to indicate if they think the statements are true or false.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baseline="0" dirty="0">
                <a:solidFill>
                  <a:schemeClr val="tx1"/>
                </a:solidFill>
                <a:effectLst/>
                <a:latin typeface="+mn-lt"/>
                <a:ea typeface="+mn-ea"/>
                <a:cs typeface="+mn-cs"/>
              </a:rPr>
              <a:t>Notes: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IE" sz="1200" b="0" i="0" u="none" strike="noStrike" kern="1200" baseline="0" dirty="0">
                <a:solidFill>
                  <a:schemeClr val="tx1"/>
                </a:solidFill>
                <a:effectLst/>
                <a:latin typeface="+mn-lt"/>
                <a:ea typeface="+mn-ea"/>
                <a:cs typeface="+mn-cs"/>
              </a:rPr>
              <a:t>The results are then used to plan infrastructure in services like public transport, healthcare, housing and education. Local authorities use census information to predict demand on their services and facilities.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IE" sz="1200" b="0" i="0" u="none" strike="noStrike" kern="1200" baseline="0" dirty="0">
                <a:solidFill>
                  <a:schemeClr val="tx1"/>
                </a:solidFill>
                <a:effectLst/>
                <a:latin typeface="+mn-lt"/>
                <a:ea typeface="+mn-ea"/>
                <a:cs typeface="+mn-cs"/>
              </a:rPr>
              <a:t>And the number of seats in </a:t>
            </a:r>
            <a:r>
              <a:rPr lang="en-IE" sz="1200" b="0" i="0" u="none" strike="noStrike" kern="1200" baseline="0" dirty="0" err="1">
                <a:solidFill>
                  <a:schemeClr val="tx1"/>
                </a:solidFill>
                <a:effectLst/>
                <a:latin typeface="+mn-lt"/>
                <a:ea typeface="+mn-ea"/>
                <a:cs typeface="+mn-cs"/>
              </a:rPr>
              <a:t>Dáil</a:t>
            </a:r>
            <a:r>
              <a:rPr lang="en-IE" sz="1200" b="0" i="0" u="none" strike="noStrike" kern="1200" baseline="0" dirty="0">
                <a:solidFill>
                  <a:schemeClr val="tx1"/>
                </a:solidFill>
                <a:effectLst/>
                <a:latin typeface="+mn-lt"/>
                <a:ea typeface="+mn-ea"/>
                <a:cs typeface="+mn-cs"/>
              </a:rPr>
              <a:t> </a:t>
            </a:r>
            <a:r>
              <a:rPr lang="en-IE" sz="1200" b="0" i="0" u="none" strike="noStrike" kern="1200" baseline="0" dirty="0" err="1">
                <a:solidFill>
                  <a:schemeClr val="tx1"/>
                </a:solidFill>
                <a:effectLst/>
                <a:latin typeface="+mn-lt"/>
                <a:ea typeface="+mn-ea"/>
                <a:cs typeface="+mn-cs"/>
              </a:rPr>
              <a:t>Éireann</a:t>
            </a:r>
            <a:r>
              <a:rPr lang="en-IE" sz="1200" b="0" i="0" u="none" strike="noStrike" kern="1200" baseline="0" dirty="0">
                <a:solidFill>
                  <a:schemeClr val="tx1"/>
                </a:solidFill>
                <a:effectLst/>
                <a:latin typeface="+mn-lt"/>
                <a:ea typeface="+mn-ea"/>
                <a:cs typeface="+mn-cs"/>
              </a:rPr>
              <a:t> is also dependent on the results of the census.</a:t>
            </a:r>
            <a:endParaRPr lang="en-GB" sz="1200" b="0" i="0" u="none" strike="noStrike"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IE" b="0" dirty="0">
                <a:effectLst/>
              </a:rPr>
              <a:t>The</a:t>
            </a:r>
            <a:r>
              <a:rPr lang="en-IE" b="0" baseline="0" dirty="0">
                <a:effectLst/>
              </a:rPr>
              <a:t> 2022 </a:t>
            </a:r>
            <a:r>
              <a:rPr lang="en-IE" b="0" dirty="0">
                <a:effectLst/>
              </a:rPr>
              <a:t>census contains eight new questions on topics such as renewable energy sources, smoking, internet access and devices, smoke alarms, working from home, volunteering, childcare and travelling home from work, school or college.</a:t>
            </a:r>
            <a:endParaRPr lang="en-GB" b="0" dirty="0">
              <a:effectLst/>
            </a:endParaRPr>
          </a:p>
          <a:p>
            <a:pPr marL="171450" indent="-171450" rtl="0" fontAlgn="base">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119966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Timing: 5 mins</a:t>
            </a:r>
            <a:endParaRPr lang="en-GB" b="1" dirty="0">
              <a:effectLst/>
            </a:endParaRPr>
          </a:p>
          <a:p>
            <a:pPr rtl="0"/>
            <a:br>
              <a:rPr lang="en-GB" dirty="0"/>
            </a:br>
            <a:r>
              <a:rPr lang="en-GB" sz="1200" b="0" i="0" u="none" strike="noStrike" kern="1200" dirty="0">
                <a:solidFill>
                  <a:schemeClr val="tx1"/>
                </a:solidFill>
                <a:effectLst/>
                <a:latin typeface="+mn-lt"/>
                <a:ea typeface="+mn-ea"/>
                <a:cs typeface="+mn-cs"/>
              </a:rPr>
              <a:t>Ask students to imagine they were planning the next census, and their goal is to get a good</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understanding of the people and the country.</a:t>
            </a:r>
            <a:endParaRPr lang="en-GB" dirty="0">
              <a:effectLst/>
            </a:endParaRP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What kinds of questions would they want to ask? Why?</a:t>
            </a:r>
            <a:endParaRPr lang="en-GB" dirty="0">
              <a:effectLst/>
            </a:endParaRP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How would those questions help build a clearer picture of the country, the people and their needs?</a:t>
            </a:r>
          </a:p>
          <a:p>
            <a:pPr rtl="0"/>
            <a:endParaRPr lang="en-GB"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How is the census taken?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In April 2022, every household in the Republic of Ireland will be asked to complete a census questionnaire on paper. Over 2 million households are expected to participate. A total of 2,003,645 houses and apartments in the State were enumerated in the 2016 Census.</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Sample 2022 census form - </a:t>
            </a:r>
          </a:p>
          <a:p>
            <a:pPr rtl="0"/>
            <a:r>
              <a:rPr lang="en-GB" sz="1200" b="0" i="0" u="none" strike="noStrike" kern="1200" dirty="0">
                <a:solidFill>
                  <a:schemeClr val="tx1"/>
                </a:solidFill>
                <a:effectLst/>
                <a:latin typeface="+mn-lt"/>
                <a:ea typeface="+mn-ea"/>
                <a:cs typeface="+mn-cs"/>
              </a:rPr>
              <a:t>https://www.cso.ie/en/media/csoie/census/census2021/Sample_Census_2022_Household_Form_English.pdf</a:t>
            </a:r>
          </a:p>
          <a:p>
            <a:pPr rtl="0"/>
            <a:endParaRPr lang="en-GB" sz="1200" b="0" i="0" u="none" strike="noStrike" kern="1200" dirty="0">
              <a:solidFill>
                <a:schemeClr val="tx1"/>
              </a:solidFill>
              <a:effectLst/>
              <a:latin typeface="+mn-lt"/>
              <a:ea typeface="+mn-ea"/>
              <a:cs typeface="+mn-cs"/>
            </a:endParaRPr>
          </a:p>
          <a:p>
            <a:pPr rtl="0"/>
            <a:endParaRPr lang="en-GB" sz="1200" b="0" i="0" u="none" strike="noStrike" kern="1200" dirty="0">
              <a:solidFill>
                <a:schemeClr val="tx1"/>
              </a:solidFill>
              <a:effectLst/>
              <a:latin typeface="+mn-lt"/>
              <a:ea typeface="+mn-ea"/>
              <a:cs typeface="+mn-cs"/>
            </a:endParaRPr>
          </a:p>
          <a:p>
            <a:pPr rtl="0"/>
            <a:r>
              <a:rPr lang="en-GB" b="1" dirty="0"/>
              <a:t>Virtual delivery:</a:t>
            </a:r>
            <a:r>
              <a:rPr lang="en-GB" b="1" baseline="0" dirty="0"/>
              <a:t> </a:t>
            </a:r>
            <a:r>
              <a:rPr lang="en-GB" b="0" baseline="0" dirty="0"/>
              <a:t>Use a document with shared editing for students to contribute their ideas e.g. </a:t>
            </a:r>
            <a:r>
              <a:rPr lang="en-GB" b="0" baseline="0" dirty="0" err="1"/>
              <a:t>Jamboard</a:t>
            </a:r>
            <a:r>
              <a:rPr lang="en-GB" b="0" baseline="0" dirty="0"/>
              <a:t>.</a:t>
            </a:r>
          </a:p>
          <a:p>
            <a:pPr rtl="0"/>
            <a:r>
              <a:rPr lang="en-GB" b="0" baseline="0" dirty="0"/>
              <a:t>https://jamboard.google.com/</a:t>
            </a:r>
          </a:p>
          <a:p>
            <a:pPr rtl="0"/>
            <a:endParaRPr lang="en-GB" b="0" baseline="0" dirty="0">
              <a:effectLst/>
            </a:endParaRPr>
          </a:p>
          <a:p>
            <a:pPr rtl="0"/>
            <a:endParaRPr lang="en-GB" b="0" baseline="0" dirty="0">
              <a:effectLst/>
            </a:endParaRPr>
          </a:p>
          <a:p>
            <a:pPr rtl="0"/>
            <a:r>
              <a:rPr lang="en-GB" dirty="0">
                <a:effectLst/>
              </a:rPr>
              <a:t>https://www.shutterstock.com/image-photo/co-dublin-ireland-april-2-2021-1992140306</a:t>
            </a:r>
          </a:p>
          <a:p>
            <a:pPr rtl="0"/>
            <a:endParaRPr lang="en-GB" dirty="0">
              <a:effectLst/>
            </a:endParaRPr>
          </a:p>
          <a:p>
            <a:pPr rtl="0"/>
            <a:r>
              <a:rPr lang="en-IE" b="1" dirty="0">
                <a:effectLst/>
              </a:rPr>
              <a:t>Notes:</a:t>
            </a:r>
          </a:p>
          <a:p>
            <a:pPr rtl="0"/>
            <a:r>
              <a:rPr lang="en-IE" dirty="0">
                <a:effectLst/>
              </a:rPr>
              <a:t>Census 2022 – 3</a:t>
            </a:r>
            <a:r>
              <a:rPr lang="en-IE" baseline="30000" dirty="0">
                <a:effectLst/>
              </a:rPr>
              <a:t>rd</a:t>
            </a:r>
            <a:r>
              <a:rPr lang="en-IE" dirty="0">
                <a:effectLst/>
              </a:rPr>
              <a:t> April, 2022</a:t>
            </a:r>
          </a:p>
          <a:p>
            <a:pPr rtl="0"/>
            <a:r>
              <a:rPr lang="en-IE" dirty="0">
                <a:effectLst/>
              </a:rPr>
              <a:t>A census takes place in Ireland every five years. It counts all the people and households in the country. Each</a:t>
            </a:r>
            <a:r>
              <a:rPr lang="en-IE" baseline="0" dirty="0">
                <a:effectLst/>
              </a:rPr>
              <a:t> </a:t>
            </a:r>
            <a:r>
              <a:rPr lang="en-IE" dirty="0">
                <a:effectLst/>
              </a:rPr>
              <a:t>census gives a clear picture of the social and living conditions of the people. The census, therefore, provides</a:t>
            </a:r>
            <a:r>
              <a:rPr lang="en-IE" baseline="0" dirty="0">
                <a:effectLst/>
              </a:rPr>
              <a:t> </a:t>
            </a:r>
            <a:r>
              <a:rPr lang="en-IE" dirty="0">
                <a:effectLst/>
              </a:rPr>
              <a:t>vital information for planning Ireland’s future.</a:t>
            </a:r>
          </a:p>
          <a:p>
            <a:pPr rtl="0"/>
            <a:r>
              <a:rPr lang="en-IE" dirty="0">
                <a:effectLst/>
              </a:rPr>
              <a:t>Census 2016 took place on Sunday, 24th April. This census is compulsory. Under the</a:t>
            </a:r>
            <a:r>
              <a:rPr lang="en-IE" baseline="0" dirty="0">
                <a:effectLst/>
              </a:rPr>
              <a:t> </a:t>
            </a:r>
            <a:r>
              <a:rPr lang="en-IE" dirty="0">
                <a:effectLst/>
              </a:rPr>
              <a:t>Statistics Act, 1993 any person who fails or refuses to provide this information or who knowingly provides false information may be prosecuted and fined. The confidentiality of each household’s census return is legally guaranteed by The Statistics Act, 1993 and</a:t>
            </a:r>
            <a:r>
              <a:rPr lang="en-IE" baseline="0" dirty="0">
                <a:effectLst/>
              </a:rPr>
              <a:t> </a:t>
            </a:r>
            <a:r>
              <a:rPr lang="en-IE" dirty="0">
                <a:effectLst/>
              </a:rPr>
              <a:t>information may only be used for statistical purposes.</a:t>
            </a:r>
          </a:p>
          <a:p>
            <a:pPr rtl="0"/>
            <a:endParaRPr lang="en-IE" dirty="0">
              <a:effectLst/>
            </a:endParaRPr>
          </a:p>
          <a:p>
            <a:pPr rtl="0"/>
            <a:r>
              <a:rPr lang="en-IE" b="1" dirty="0">
                <a:effectLst/>
              </a:rPr>
              <a:t>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effectLst/>
              </a:rPr>
              <a:t>Reading exercise for students:</a:t>
            </a:r>
            <a:r>
              <a:rPr lang="en-IE" b="1" baseline="0" dirty="0">
                <a:effectLst/>
              </a:rPr>
              <a:t> </a:t>
            </a:r>
            <a:r>
              <a:rPr lang="en-IE" dirty="0">
                <a:effectLst/>
              </a:rPr>
              <a:t>Distribute handout </a:t>
            </a:r>
            <a:r>
              <a:rPr lang="en-IE" sz="1200" b="1" kern="1200" dirty="0">
                <a:solidFill>
                  <a:schemeClr val="tx1"/>
                </a:solidFill>
                <a:effectLst/>
                <a:latin typeface="+mn-lt"/>
                <a:ea typeface="+mn-ea"/>
                <a:cs typeface="+mn-cs"/>
              </a:rPr>
              <a:t>What is the Census of Population?</a:t>
            </a:r>
            <a:endParaRPr lang="en-IE" sz="1200" kern="1200" dirty="0">
              <a:solidFill>
                <a:schemeClr val="tx1"/>
              </a:solidFill>
              <a:effectLst/>
              <a:latin typeface="+mn-lt"/>
              <a:ea typeface="+mn-ea"/>
              <a:cs typeface="+mn-cs"/>
            </a:endParaRPr>
          </a:p>
          <a:p>
            <a:pPr rtl="0"/>
            <a:endParaRPr lang="en-GB" dirty="0">
              <a:effectLst/>
            </a:endParaRPr>
          </a:p>
          <a:p>
            <a:pPr rtl="0"/>
            <a:endParaRPr lang="en-GB" dirty="0">
              <a:effectLst/>
            </a:endParaRPr>
          </a:p>
          <a:p>
            <a:pPr rtl="0"/>
            <a:endParaRPr lang="en-GB" dirty="0">
              <a:effectLst/>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15</a:t>
            </a:fld>
            <a:endParaRPr lang="en-IE" dirty="0"/>
          </a:p>
        </p:txBody>
      </p:sp>
    </p:spTree>
    <p:extLst>
      <p:ext uri="{BB962C8B-B14F-4D97-AF65-F5344CB8AC3E}">
        <p14:creationId xmlns:p14="http://schemas.microsoft.com/office/powerpoint/2010/main" val="337819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Timing: 5 mins</a:t>
            </a:r>
            <a:endParaRPr lang="en-GB" b="1" dirty="0">
              <a:effectLst/>
            </a:endParaRPr>
          </a:p>
          <a:p>
            <a:pPr rtl="0"/>
            <a:br>
              <a:rPr lang="en-GB" dirty="0"/>
            </a:br>
            <a:r>
              <a:rPr lang="en-GB" sz="1200" b="0" i="0" u="none" strike="noStrike" kern="1200" dirty="0">
                <a:solidFill>
                  <a:schemeClr val="tx1"/>
                </a:solidFill>
                <a:effectLst/>
                <a:latin typeface="+mn-lt"/>
                <a:ea typeface="+mn-ea"/>
                <a:cs typeface="+mn-cs"/>
              </a:rPr>
              <a:t>To see the</a:t>
            </a:r>
            <a:r>
              <a:rPr lang="en-GB" sz="1200" b="0" i="0" u="none" strike="noStrike" kern="1200" baseline="0" dirty="0">
                <a:solidFill>
                  <a:schemeClr val="tx1"/>
                </a:solidFill>
                <a:effectLst/>
                <a:latin typeface="+mn-lt"/>
                <a:ea typeface="+mn-ea"/>
                <a:cs typeface="+mn-cs"/>
              </a:rPr>
              <a:t> sample</a:t>
            </a:r>
            <a:r>
              <a:rPr lang="en-GB" sz="1200" b="0" i="0" u="none" strike="noStrike" kern="1200" dirty="0">
                <a:solidFill>
                  <a:schemeClr val="tx1"/>
                </a:solidFill>
                <a:effectLst/>
                <a:latin typeface="+mn-lt"/>
                <a:ea typeface="+mn-ea"/>
                <a:cs typeface="+mn-cs"/>
              </a:rPr>
              <a:t> 2022 household census questionnaire, visit https://www.cso.ie/en/media/csoie/census/census2021/Sample_Census_2022_Household_Form_English.pdf</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Briefly review these questions, which paraphrase many of the main questions found on a CSO census questionnaire/form.</a:t>
            </a:r>
            <a:endParaRPr lang="en-GB" dirty="0">
              <a:effectLst/>
            </a:endParaRPr>
          </a:p>
          <a:p>
            <a:pPr rtl="0"/>
            <a:r>
              <a:rPr lang="en-GB" sz="1200" b="0" i="0" u="none" strike="noStrike" kern="1200" dirty="0">
                <a:solidFill>
                  <a:schemeClr val="tx1"/>
                </a:solidFill>
                <a:effectLst/>
                <a:latin typeface="+mn-lt"/>
                <a:ea typeface="+mn-ea"/>
                <a:cs typeface="+mn-cs"/>
              </a:rPr>
              <a:t>Explain that, although the questions may seem basic, when you combine them or look at how they’ve changed over time, they can tell a range of stories. Can students think of any examples?</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As a class or in groups, identify some ‘local stories’ that the students would like to explore relating to the themes and topics they have looked at earlier, for example:</a:t>
            </a:r>
            <a:endParaRPr lang="en-GB"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Moving: How many people from outside Ireland have become part of our community?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Living: What kinds of homes are found in our community today versus 100 years ago?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Working/Employment: How many people are self-employed? How has employment changed?</a:t>
            </a:r>
          </a:p>
          <a:p>
            <a:pPr rtl="0"/>
            <a:br>
              <a:rPr lang="en-GB" dirty="0"/>
            </a:br>
            <a:r>
              <a:rPr lang="en-GB" sz="1200" b="0" i="0" u="none" strike="noStrike" kern="1200" dirty="0">
                <a:solidFill>
                  <a:schemeClr val="tx1"/>
                </a:solidFill>
                <a:effectLst/>
                <a:latin typeface="+mn-lt"/>
                <a:ea typeface="+mn-ea"/>
                <a:cs typeface="+mn-cs"/>
              </a:rPr>
              <a:t>Identify which census questions, singly or combined, can provide information that helps to illustrate these changes.</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Highlight that great efforts have always been made to ensure everyone is included in a census, to provide the most complete and accurate snapshot of people’s lives at the time. Ask students to suggest what might happen if some people, including groups who may feel unwilling to be included in a census, do not take part? These impacts can include a lack of understanding of these people's lives and needs, and in turn a lack of awareness and representation when decisions are made based on census information.</a:t>
            </a:r>
          </a:p>
          <a:p>
            <a:pPr rtl="0"/>
            <a:endParaRPr lang="en-GB" sz="1200" b="0" i="0" u="none" strike="noStrike"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227453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a:solidFill>
                  <a:schemeClr val="tx1"/>
                </a:solidFill>
                <a:effectLst/>
                <a:latin typeface="+mn-lt"/>
                <a:ea typeface="+mn-ea"/>
                <a:cs typeface="+mn-cs"/>
              </a:rPr>
              <a:t>Plenary Activity (lesson 3)</a:t>
            </a:r>
            <a:endParaRPr lang="en-GB" u="sng" dirty="0">
              <a:effectLst/>
            </a:endParaRPr>
          </a:p>
          <a:p>
            <a:pPr rtl="0"/>
            <a:r>
              <a:rPr lang="en-GB" sz="1200" b="0" i="0" u="none" strike="noStrike" kern="1200" dirty="0">
                <a:solidFill>
                  <a:schemeClr val="tx1"/>
                </a:solidFill>
                <a:effectLst/>
                <a:latin typeface="+mn-lt"/>
                <a:ea typeface="+mn-ea"/>
                <a:cs typeface="+mn-cs"/>
              </a:rPr>
              <a:t>5 mins</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At the end of lesson 3, use this slide to review what students will do as independent learning as they interview a family member, friend or guardian, find relevant census information and collate together what they discover, ready to share through a physical or digital display.</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Review what key themes in Geography might provide the backdrop to these personal stories, the ‘because’ that provides a wider reason for what happened, or that show that this story, while personal, was repeated in some form for many people.</a:t>
            </a:r>
            <a:endParaRPr lang="en-GB" dirty="0">
              <a:effectLst/>
            </a:endParaRPr>
          </a:p>
          <a:p>
            <a:pPr rtl="0"/>
            <a:endParaRPr lang="en-GB" dirty="0"/>
          </a:p>
          <a:p>
            <a:pPr rtl="0"/>
            <a:r>
              <a:rPr lang="en-GB" b="1" dirty="0"/>
              <a:t>See examples on slides 19-22.</a:t>
            </a:r>
          </a:p>
          <a:p>
            <a:pPr rtl="0"/>
            <a:br>
              <a:rPr lang="en-GB" dirty="0"/>
            </a:br>
            <a:r>
              <a:rPr lang="en-GB" sz="1200" b="0" i="0" u="none" strike="noStrike" kern="1200" dirty="0">
                <a:solidFill>
                  <a:schemeClr val="tx1"/>
                </a:solidFill>
                <a:effectLst/>
                <a:latin typeface="+mn-lt"/>
                <a:ea typeface="+mn-ea"/>
                <a:cs typeface="+mn-cs"/>
              </a:rPr>
              <a:t>Students should now have found a personal story they can help to tell, and identified a ‘bigger picture’ local or national story that it can relate to. Use the fictional examples on the next slide, and any others of your own, to illustrate how personal stories and wider changes can be related.</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Help students to plan their interviews and research, and to agree how they will bring together written words, photos and documents to create your class display (the extension ideas slide at the end of the lesson provides more detailed suggestions). Agree a timescale and how you will support students during their project. </a:t>
            </a:r>
            <a:endParaRPr lang="en-GB" dirty="0">
              <a:effectLst/>
            </a:endParaRPr>
          </a:p>
          <a:p>
            <a:pPr rtl="0"/>
            <a:br>
              <a:rPr lang="en-GB" dirty="0"/>
            </a:br>
            <a:r>
              <a:rPr lang="en-GB" sz="1200" b="1" i="0" u="sng" strike="noStrike" kern="1200" dirty="0">
                <a:solidFill>
                  <a:schemeClr val="tx1"/>
                </a:solidFill>
                <a:effectLst/>
                <a:latin typeface="+mn-lt"/>
                <a:ea typeface="+mn-ea"/>
                <a:cs typeface="+mn-cs"/>
              </a:rPr>
              <a:t>Starter Activity (lesson 4)</a:t>
            </a:r>
            <a:endParaRPr lang="en-GB" u="sng" dirty="0">
              <a:effectLst/>
            </a:endParaRPr>
          </a:p>
          <a:p>
            <a:pPr rtl="0"/>
            <a:r>
              <a:rPr lang="en-GB" sz="1200" b="1" i="0" u="none" strike="noStrike" kern="1200" dirty="0">
                <a:solidFill>
                  <a:schemeClr val="tx1"/>
                </a:solidFill>
                <a:effectLst/>
                <a:latin typeface="+mn-lt"/>
                <a:ea typeface="+mn-ea"/>
                <a:cs typeface="+mn-cs"/>
              </a:rPr>
              <a:t>Timing: 10 mins</a:t>
            </a:r>
            <a:endParaRPr lang="en-GB" b="1" dirty="0">
              <a:effectLst/>
            </a:endParaRPr>
          </a:p>
          <a:p>
            <a:pPr rtl="0"/>
            <a:br>
              <a:rPr lang="en-GB" dirty="0"/>
            </a:br>
            <a:r>
              <a:rPr lang="en-GB" sz="1200" b="0" i="0" u="none" strike="noStrike" kern="1200" dirty="0">
                <a:solidFill>
                  <a:schemeClr val="tx1"/>
                </a:solidFill>
                <a:effectLst/>
                <a:latin typeface="+mn-lt"/>
                <a:ea typeface="+mn-ea"/>
                <a:cs typeface="+mn-cs"/>
              </a:rPr>
              <a:t>Use this slide as a starter activity at the beginning of session 2. Ask students to remind you of the wider themes that provide the background to the personal stories they have researched. Invite students to share how they have responded to each question on the slide, and to outline the story they have discovered and the census information they have found.</a:t>
            </a:r>
            <a:endParaRPr lang="en-GB" dirty="0">
              <a:effectLst/>
            </a:endParaRPr>
          </a:p>
          <a:p>
            <a:pPr rtl="0"/>
            <a:br>
              <a:rPr lang="en-GB" dirty="0"/>
            </a:br>
            <a:r>
              <a:rPr lang="en-GB" b="1" dirty="0"/>
              <a:t>Timing: </a:t>
            </a:r>
            <a:r>
              <a:rPr lang="en-GB" sz="1200" b="1" i="0" u="none" strike="noStrike" kern="1200" dirty="0">
                <a:solidFill>
                  <a:schemeClr val="tx1"/>
                </a:solidFill>
                <a:effectLst/>
                <a:latin typeface="+mn-lt"/>
                <a:ea typeface="+mn-ea"/>
                <a:cs typeface="+mn-cs"/>
              </a:rPr>
              <a:t>20 mins</a:t>
            </a:r>
            <a:endParaRPr lang="en-GB" b="1" dirty="0">
              <a:effectLst/>
            </a:endParaRPr>
          </a:p>
          <a:p>
            <a:pPr rtl="0"/>
            <a:br>
              <a:rPr lang="en-GB" dirty="0"/>
            </a:br>
            <a:r>
              <a:rPr lang="en-GB" sz="1200" b="0" i="0" u="none" strike="noStrike" kern="1200" dirty="0">
                <a:solidFill>
                  <a:schemeClr val="tx1"/>
                </a:solidFill>
                <a:effectLst/>
                <a:latin typeface="+mn-lt"/>
                <a:ea typeface="+mn-ea"/>
                <a:cs typeface="+mn-cs"/>
              </a:rPr>
              <a:t>Students then finish collating together their research, ready to turn into an engaging display to share with others.</a:t>
            </a:r>
          </a:p>
          <a:p>
            <a:pPr rtl="0"/>
            <a:endParaRPr lang="en-GB" sz="1200" b="0" i="0" u="none" strike="noStrike" kern="1200" dirty="0">
              <a:solidFill>
                <a:schemeClr val="tx1"/>
              </a:solidFill>
              <a:effectLst/>
              <a:latin typeface="+mn-lt"/>
              <a:ea typeface="+mn-ea"/>
              <a:cs typeface="+mn-cs"/>
            </a:endParaRPr>
          </a:p>
          <a:p>
            <a:pPr rtl="0"/>
            <a:endParaRPr lang="en-GB" sz="1200" b="0" i="0" u="none" strike="noStrike" kern="1200" dirty="0">
              <a:solidFill>
                <a:schemeClr val="tx1"/>
              </a:solidFill>
              <a:effectLst/>
              <a:latin typeface="+mn-lt"/>
              <a:ea typeface="+mn-ea"/>
              <a:cs typeface="+mn-cs"/>
            </a:endParaRPr>
          </a:p>
          <a:p>
            <a:pPr rtl="0"/>
            <a:r>
              <a:rPr lang="en-GB" dirty="0">
                <a:effectLst/>
              </a:rPr>
              <a:t>https://www.shutterstock.com/image-photo/typical-irish-semi-detached-house-on-151991504</a:t>
            </a:r>
          </a:p>
          <a:p>
            <a:pPr rtl="0"/>
            <a:endParaRPr lang="en-GB" dirty="0">
              <a:effectLst/>
            </a:endParaRPr>
          </a:p>
          <a:p>
            <a:pPr rtl="0"/>
            <a:r>
              <a:rPr lang="en-GB" dirty="0">
                <a:effectLst/>
              </a:rPr>
              <a:t>https://www.shutterstock.com/image-photo/young-irish-plus-size-girl-talking-1946385958</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17</a:t>
            </a:fld>
            <a:endParaRPr lang="en-IE" dirty="0"/>
          </a:p>
        </p:txBody>
      </p:sp>
    </p:spTree>
    <p:extLst>
      <p:ext uri="{BB962C8B-B14F-4D97-AF65-F5344CB8AC3E}">
        <p14:creationId xmlns:p14="http://schemas.microsoft.com/office/powerpoint/2010/main" val="245706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 alternative to the Review Triangle could be a KWHL chart.</a:t>
            </a:r>
          </a:p>
          <a:p>
            <a:r>
              <a:rPr lang="en-IE" b="1" dirty="0"/>
              <a:t>KWHL Charts</a:t>
            </a:r>
          </a:p>
          <a:p>
            <a:r>
              <a:rPr lang="en-IE" dirty="0"/>
              <a:t>•	K stands for what you already KNOW about the subject.</a:t>
            </a:r>
          </a:p>
          <a:p>
            <a:r>
              <a:rPr lang="en-IE" dirty="0"/>
              <a:t>•	W stands for what you WANT to learn.</a:t>
            </a:r>
          </a:p>
          <a:p>
            <a:r>
              <a:rPr lang="en-IE" dirty="0"/>
              <a:t>•	H stands for figuring out HOW you can learn more about the topic.</a:t>
            </a:r>
          </a:p>
          <a:p>
            <a:r>
              <a:rPr lang="en-IE" dirty="0"/>
              <a:t>•	L stands for what you LEARN as you read.</a:t>
            </a:r>
          </a:p>
          <a:p>
            <a:r>
              <a:rPr lang="en-IE" dirty="0"/>
              <a:t>What I Know	What I want to find out	How I can learn more	What I have learned</a:t>
            </a:r>
          </a:p>
          <a:p>
            <a:endParaRPr lang="en-IE" dirty="0"/>
          </a:p>
          <a:p>
            <a:r>
              <a:rPr lang="en-IE" dirty="0"/>
              <a:t>The Irish Census counts all the people and households in the country</a:t>
            </a:r>
            <a:r>
              <a:rPr lang="en-IE" baseline="0" dirty="0"/>
              <a:t> </a:t>
            </a:r>
            <a:r>
              <a:rPr lang="en-IE" dirty="0"/>
              <a:t>on Census Night. On the 3</a:t>
            </a:r>
            <a:r>
              <a:rPr lang="en-IE" baseline="30000" dirty="0"/>
              <a:t>rd</a:t>
            </a:r>
            <a:r>
              <a:rPr lang="en-IE" dirty="0"/>
              <a:t> of April 2022 the</a:t>
            </a:r>
            <a:r>
              <a:rPr lang="en-IE" baseline="0" dirty="0"/>
              <a:t> census</a:t>
            </a:r>
            <a:r>
              <a:rPr lang="en-IE" dirty="0"/>
              <a:t> is the twenty-sixth Census to be held since 1841.</a:t>
            </a:r>
            <a:r>
              <a:rPr lang="en-IE" baseline="0" dirty="0"/>
              <a:t> </a:t>
            </a:r>
            <a:r>
              <a:rPr lang="en-IE" dirty="0"/>
              <a:t>The Census results will give a comprehensive picture of the social and</a:t>
            </a:r>
            <a:r>
              <a:rPr lang="en-IE" baseline="0" dirty="0"/>
              <a:t> </a:t>
            </a:r>
            <a:r>
              <a:rPr lang="en-IE" dirty="0"/>
              <a:t>living conditions of our people and will assist in planning for the future.</a:t>
            </a:r>
          </a:p>
          <a:p>
            <a:endParaRPr lang="en-IE"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45566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 4</a:t>
            </a:r>
          </a:p>
          <a:p>
            <a:r>
              <a:rPr lang="en-US" dirty="0"/>
              <a:t>Agnieszka’s parents</a:t>
            </a:r>
            <a:r>
              <a:rPr lang="en-US" baseline="0" dirty="0"/>
              <a:t> are originally from Poland and came to Ireland in 2005. She was born in Ireland.</a:t>
            </a:r>
          </a:p>
          <a:p>
            <a:endParaRPr lang="en-US" baseline="0" dirty="0"/>
          </a:p>
          <a:p>
            <a:r>
              <a:rPr lang="en-US" dirty="0"/>
              <a:t>https://www.shutterstock.com/image-photo/picture-woman-showing-hand-polished-nails-56752537</a:t>
            </a:r>
          </a:p>
          <a:p>
            <a:endParaRPr lang="en-US" dirty="0"/>
          </a:p>
          <a:p>
            <a:r>
              <a:rPr lang="en-IE" sz="1200" b="1" kern="1200" dirty="0">
                <a:solidFill>
                  <a:schemeClr val="tx1"/>
                </a:solidFill>
                <a:effectLst/>
                <a:latin typeface="+mn-lt"/>
                <a:ea typeface="+mn-ea"/>
                <a:cs typeface="+mn-cs"/>
              </a:rPr>
              <a:t>Timing: 10 minutes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Give each student a copy of the Census Form/Template (Activity Sheet) and take them through each question and explain that these are four fictional citizens.</a:t>
            </a:r>
          </a:p>
          <a:p>
            <a:r>
              <a:rPr lang="en-IE" sz="1200" kern="1200" dirty="0">
                <a:solidFill>
                  <a:schemeClr val="tx1"/>
                </a:solidFill>
                <a:effectLst/>
                <a:latin typeface="+mn-lt"/>
                <a:ea typeface="+mn-ea"/>
                <a:cs typeface="+mn-cs"/>
              </a:rPr>
              <a:t>Photocopy and cut out the 4 Residents Cards. Give each student a card.</a:t>
            </a:r>
          </a:p>
          <a:p>
            <a:r>
              <a:rPr lang="en-IE" sz="1200" kern="1200" dirty="0">
                <a:solidFill>
                  <a:schemeClr val="tx1"/>
                </a:solidFill>
                <a:effectLst/>
                <a:latin typeface="+mn-lt"/>
                <a:ea typeface="+mn-ea"/>
                <a:cs typeface="+mn-cs"/>
              </a:rPr>
              <a:t>Ask each student to read the information given on his/her card. Then ask each student to fill in the information for the main individual and the other people mentioned on his/her card on the Census Form.</a:t>
            </a:r>
          </a:p>
          <a:p>
            <a:endParaRPr lang="en-US" dirty="0"/>
          </a:p>
          <a:p>
            <a:endParaRPr lang="en-US" dirty="0"/>
          </a:p>
          <a:p>
            <a:r>
              <a:rPr lang="en-IE" dirty="0"/>
              <a:t>Fictional Characters:</a:t>
            </a:r>
          </a:p>
          <a:p>
            <a:r>
              <a:rPr lang="en-IE" dirty="0"/>
              <a:t>Name:  Agnieszka Nowak</a:t>
            </a:r>
          </a:p>
          <a:p>
            <a:r>
              <a:rPr lang="en-IE" dirty="0"/>
              <a:t>Address: 6, Summerhill Rise, Tramore, Co. Waterford.</a:t>
            </a:r>
          </a:p>
          <a:p>
            <a:r>
              <a:rPr lang="en-IE" dirty="0"/>
              <a:t>Sex: Female</a:t>
            </a:r>
          </a:p>
          <a:p>
            <a:r>
              <a:rPr lang="en-IE" dirty="0"/>
              <a:t>Date of Birth: 27/12/2005 </a:t>
            </a:r>
          </a:p>
          <a:p>
            <a:r>
              <a:rPr lang="en-IE" dirty="0"/>
              <a:t>Place of Birth: Waterford</a:t>
            </a:r>
          </a:p>
          <a:p>
            <a:r>
              <a:rPr lang="en-IE" dirty="0"/>
              <a:t>Age: 17 years </a:t>
            </a:r>
          </a:p>
          <a:p>
            <a:r>
              <a:rPr lang="en-IE" dirty="0"/>
              <a:t>Nationality: Irish</a:t>
            </a:r>
          </a:p>
          <a:p>
            <a:r>
              <a:rPr lang="en-IE" dirty="0"/>
              <a:t>Other Information:</a:t>
            </a:r>
          </a:p>
          <a:p>
            <a:r>
              <a:rPr lang="en-IE" dirty="0"/>
              <a:t>Agnieszka lives with her mum Julia (37), her dad </a:t>
            </a:r>
            <a:r>
              <a:rPr lang="en-IE" dirty="0" err="1"/>
              <a:t>Kacper</a:t>
            </a:r>
            <a:r>
              <a:rPr lang="en-IE" dirty="0"/>
              <a:t> (40) and her sister (Lena). Their grandfather Jakub (71) lives with them. Agnieszka is very good at web design and recently designed the School website. She goes to school in Waterford city by bus. Agnieszka’s father moved here with his parents, when manufacturing and construction employment was growing in 2004 as EU Accession States joined the European Union. </a:t>
            </a:r>
            <a:r>
              <a:rPr lang="en-IE" dirty="0" err="1"/>
              <a:t>Agnieska</a:t>
            </a:r>
            <a:r>
              <a:rPr lang="en-IE" dirty="0"/>
              <a:t> grandmother (Katarzyna) is currently in Poland caring for a sick relative. She is a Roman Catholic. </a:t>
            </a:r>
            <a:br>
              <a:rPr lang="en-IE" dirty="0"/>
            </a:br>
            <a:r>
              <a:rPr lang="en-IE" dirty="0"/>
              <a:t>Young People: 2 Adults: 2 Older People: 1</a:t>
            </a:r>
          </a:p>
          <a:p>
            <a:endParaRPr lang="en-US"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19</a:t>
            </a:fld>
            <a:endParaRPr lang="en-IE" dirty="0"/>
          </a:p>
        </p:txBody>
      </p:sp>
    </p:spTree>
    <p:extLst>
      <p:ext uri="{BB962C8B-B14F-4D97-AF65-F5344CB8AC3E}">
        <p14:creationId xmlns:p14="http://schemas.microsoft.com/office/powerpoint/2010/main" val="49555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Guidance:</a:t>
            </a:r>
          </a:p>
          <a:p>
            <a:r>
              <a:rPr lang="en-IE" dirty="0"/>
              <a:t>The Census gives a comprehensive picture of the social</a:t>
            </a:r>
            <a:r>
              <a:rPr lang="en-IE" baseline="0" dirty="0"/>
              <a:t> </a:t>
            </a:r>
            <a:r>
              <a:rPr lang="en-IE" dirty="0"/>
              <a:t>and living conditions of everyone in Ireland in 2022.</a:t>
            </a:r>
            <a:r>
              <a:rPr lang="en-IE" baseline="0" dirty="0"/>
              <a:t> </a:t>
            </a:r>
            <a:r>
              <a:rPr lang="en-IE" dirty="0"/>
              <a:t>Only a census can provide such complete detail right</a:t>
            </a:r>
            <a:r>
              <a:rPr lang="en-IE" baseline="0" dirty="0"/>
              <a:t> </a:t>
            </a:r>
            <a:r>
              <a:rPr lang="en-IE" dirty="0"/>
              <a:t>down to the smallest area. This information is essential</a:t>
            </a:r>
            <a:r>
              <a:rPr lang="en-IE" baseline="0" dirty="0"/>
              <a:t> </a:t>
            </a:r>
            <a:r>
              <a:rPr lang="en-IE" dirty="0"/>
              <a:t>for developing policy, planning, and decision-making.</a:t>
            </a:r>
            <a:r>
              <a:rPr lang="en-IE" baseline="0" dirty="0"/>
              <a:t> </a:t>
            </a:r>
            <a:r>
              <a:rPr lang="en-IE" dirty="0"/>
              <a:t>It provides</a:t>
            </a:r>
            <a:r>
              <a:rPr lang="en-IE" baseline="0" dirty="0"/>
              <a:t> </a:t>
            </a:r>
            <a:r>
              <a:rPr lang="en-IE" dirty="0"/>
              <a:t>information so that</a:t>
            </a:r>
            <a:r>
              <a:rPr lang="en-IE" baseline="0" dirty="0"/>
              <a:t> </a:t>
            </a:r>
            <a:r>
              <a:rPr lang="en-IE" dirty="0"/>
              <a:t>public resources can</a:t>
            </a:r>
            <a:r>
              <a:rPr lang="en-IE" baseline="0" dirty="0"/>
              <a:t> </a:t>
            </a:r>
            <a:r>
              <a:rPr lang="en-IE" dirty="0"/>
              <a:t>be shared fairly</a:t>
            </a:r>
            <a:r>
              <a:rPr lang="en-IE" baseline="0" dirty="0"/>
              <a:t> </a:t>
            </a:r>
            <a:r>
              <a:rPr lang="en-IE" dirty="0"/>
              <a:t>across the country and to help ensure that</a:t>
            </a:r>
            <a:r>
              <a:rPr lang="en-IE" baseline="0" dirty="0"/>
              <a:t> </a:t>
            </a:r>
            <a:r>
              <a:rPr lang="en-IE" dirty="0"/>
              <a:t>services provided where they are needed.</a:t>
            </a:r>
            <a:r>
              <a:rPr lang="en-IE" baseline="0" dirty="0"/>
              <a:t> </a:t>
            </a:r>
            <a:r>
              <a:rPr lang="en-IE" dirty="0"/>
              <a:t>Census figures are important to each and every</a:t>
            </a:r>
            <a:r>
              <a:rPr lang="en-IE" baseline="0" dirty="0"/>
              <a:t> </a:t>
            </a:r>
            <a:r>
              <a:rPr lang="en-IE" dirty="0"/>
              <a:t>community in Ireland. They provide information about</a:t>
            </a:r>
            <a:r>
              <a:rPr lang="en-IE" baseline="0" dirty="0"/>
              <a:t> </a:t>
            </a:r>
            <a:r>
              <a:rPr lang="en-IE" dirty="0"/>
              <a:t>age, education, employment, language spoken, health, etc.</a:t>
            </a:r>
          </a:p>
          <a:p>
            <a:endParaRPr lang="en-IE"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2658268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Alima is originally from Syria</a:t>
            </a:r>
            <a:r>
              <a:rPr lang="en-US" baseline="0" dirty="0"/>
              <a:t> and came to Ireland in 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https://www.shutterstock.com/image-photo/beautiful-girl-ireland-on-journey-irish-1191101740</a:t>
            </a:r>
          </a:p>
          <a:p>
            <a:endParaRPr lang="en-US" dirty="0"/>
          </a:p>
          <a:p>
            <a:r>
              <a:rPr lang="en-IE" dirty="0"/>
              <a:t>Name: Alima </a:t>
            </a:r>
            <a:r>
              <a:rPr lang="en-IE" dirty="0" err="1"/>
              <a:t>Kaled</a:t>
            </a:r>
            <a:endParaRPr lang="en-IE" dirty="0"/>
          </a:p>
          <a:p>
            <a:r>
              <a:rPr lang="en-IE" dirty="0"/>
              <a:t>Address: 19, Main Street, </a:t>
            </a:r>
            <a:r>
              <a:rPr lang="en-IE" dirty="0" err="1"/>
              <a:t>Ballaghaderreen</a:t>
            </a:r>
            <a:r>
              <a:rPr lang="en-IE" dirty="0"/>
              <a:t>, Co. Roscommon</a:t>
            </a:r>
          </a:p>
          <a:p>
            <a:r>
              <a:rPr lang="en-IE" dirty="0"/>
              <a:t>Sex: Female</a:t>
            </a:r>
          </a:p>
          <a:p>
            <a:r>
              <a:rPr lang="en-IE" dirty="0"/>
              <a:t>Date of Birth: 10/04/2003 </a:t>
            </a:r>
          </a:p>
          <a:p>
            <a:r>
              <a:rPr lang="en-IE" dirty="0"/>
              <a:t>Place of Birth: Damascus</a:t>
            </a:r>
          </a:p>
          <a:p>
            <a:r>
              <a:rPr lang="en-IE" dirty="0"/>
              <a:t>Age: 17 years Nationality: Syrian</a:t>
            </a:r>
          </a:p>
          <a:p>
            <a:r>
              <a:rPr lang="en-IE" dirty="0"/>
              <a:t>Other Information: Alima lives with her mother </a:t>
            </a:r>
            <a:r>
              <a:rPr lang="en-IE" dirty="0" err="1"/>
              <a:t>Taqwa</a:t>
            </a:r>
            <a:r>
              <a:rPr lang="en-IE" dirty="0"/>
              <a:t> (37) in </a:t>
            </a:r>
            <a:r>
              <a:rPr lang="en-IE" dirty="0" err="1"/>
              <a:t>Ballaghaderreen</a:t>
            </a:r>
            <a:r>
              <a:rPr lang="en-IE" dirty="0"/>
              <a:t>. Her dad was killed seven years ago in the war in Syria. She has two sisters (</a:t>
            </a:r>
            <a:r>
              <a:rPr lang="en-IE" dirty="0" err="1"/>
              <a:t>Emany</a:t>
            </a:r>
            <a:r>
              <a:rPr lang="en-IE" dirty="0"/>
              <a:t>, 14 years old and Sidra, 11 years old) and one brother (Ahmad, 8 years old). Her family were selected to come here by the Irish Refugee Protection Programme. She walks to school in </a:t>
            </a:r>
            <a:r>
              <a:rPr lang="en-IE" dirty="0" err="1"/>
              <a:t>Ballaghadereen</a:t>
            </a:r>
            <a:r>
              <a:rPr lang="en-IE" dirty="0"/>
              <a:t> and her favourite subject is Geography. She would love to own a personal computer as she would like to Zoom/Skype her friends in Syria. She is a Muslim</a:t>
            </a:r>
          </a:p>
          <a:p>
            <a:r>
              <a:rPr lang="en-IE" dirty="0"/>
              <a:t>Young People: 4 Adults: 1 Older People: 0</a:t>
            </a:r>
          </a:p>
          <a:p>
            <a:endParaRPr lang="en-US"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2455212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 O’Brien is from </a:t>
            </a:r>
            <a:r>
              <a:rPr lang="en-US" dirty="0" err="1"/>
              <a:t>Tallaght</a:t>
            </a:r>
            <a:r>
              <a:rPr lang="en-US" dirty="0"/>
              <a:t>, Co. Dublin.</a:t>
            </a:r>
          </a:p>
          <a:p>
            <a:endParaRPr lang="en-US" dirty="0"/>
          </a:p>
          <a:p>
            <a:r>
              <a:rPr lang="en-IE" dirty="0"/>
              <a:t>As recently as the 1970s, Tallaght was just a small village well outside the city, but after being designated as a new town its population exploded to more than 55,000 by the early 1980s. It now stands at nearly 80,000 [</a:t>
            </a:r>
            <a:r>
              <a:rPr lang="en-IE" sz="1200" b="1" i="0" kern="1200" dirty="0">
                <a:solidFill>
                  <a:schemeClr val="tx1"/>
                </a:solidFill>
                <a:effectLst/>
                <a:latin typeface="+mn-lt"/>
                <a:ea typeface="+mn-ea"/>
                <a:cs typeface="+mn-cs"/>
              </a:rPr>
              <a:t>76,119</a:t>
            </a:r>
            <a:r>
              <a:rPr lang="en-IE" sz="1200" b="0" i="0" kern="1200" dirty="0">
                <a:solidFill>
                  <a:schemeClr val="tx1"/>
                </a:solidFill>
                <a:effectLst/>
                <a:latin typeface="+mn-lt"/>
                <a:ea typeface="+mn-ea"/>
                <a:cs typeface="+mn-cs"/>
              </a:rPr>
              <a:t>, as of the 2016 census].</a:t>
            </a:r>
          </a:p>
          <a:p>
            <a:endParaRPr lang="en-IE" sz="1200" b="0" i="0" kern="1200" dirty="0">
              <a:solidFill>
                <a:schemeClr val="tx1"/>
              </a:solidFill>
              <a:effectLst/>
              <a:latin typeface="+mn-lt"/>
              <a:ea typeface="+mn-ea"/>
              <a:cs typeface="+mn-cs"/>
            </a:endParaRPr>
          </a:p>
          <a:p>
            <a:r>
              <a:rPr lang="en-US" dirty="0"/>
              <a:t>https://www.shutterstock.com/image-photo/young-redhead-man-sweater-jeans-standing-277670210</a:t>
            </a:r>
          </a:p>
          <a:p>
            <a:endParaRPr lang="en-US" dirty="0"/>
          </a:p>
          <a:p>
            <a:r>
              <a:rPr lang="en-IE" dirty="0"/>
              <a:t>Name: Jack O’Brien</a:t>
            </a:r>
          </a:p>
          <a:p>
            <a:r>
              <a:rPr lang="en-IE" dirty="0"/>
              <a:t>Address: 14, Fernwood Avenue, Tallaght, Co. Dublin.</a:t>
            </a:r>
          </a:p>
          <a:p>
            <a:r>
              <a:rPr lang="en-IE" dirty="0"/>
              <a:t>Sex: Male</a:t>
            </a:r>
          </a:p>
          <a:p>
            <a:r>
              <a:rPr lang="en-IE" dirty="0"/>
              <a:t>Date of Birth: 08/03/2007 Place of Birth: Tallaght, Dublin</a:t>
            </a:r>
          </a:p>
          <a:p>
            <a:r>
              <a:rPr lang="en-IE" dirty="0"/>
              <a:t>Age: 15 years Nationality: Irish</a:t>
            </a:r>
          </a:p>
          <a:p>
            <a:r>
              <a:rPr lang="en-IE" dirty="0"/>
              <a:t>Other Information:</a:t>
            </a:r>
          </a:p>
          <a:p>
            <a:r>
              <a:rPr lang="en-IE" dirty="0"/>
              <a:t>Jack lives with his parents, Mary (aged 39) and Patrick (aged 42). He gets the LUAS to the </a:t>
            </a:r>
            <a:r>
              <a:rPr lang="en-IE" dirty="0" err="1"/>
              <a:t>Gaelcholáiste</a:t>
            </a:r>
            <a:r>
              <a:rPr lang="en-IE" dirty="0"/>
              <a:t> in Tallaght. They speak both English and some Irish at home. Peter spends all his free time on the PS4 gaming and has lots of interest in Soccer as he follows Shamrock Rovers F.C. Jack’s mother Mary works in a social media company in Dublin and travels there each day in her hybrid car under Covid-19 came where now she works from home. The family do not practice any Religion.</a:t>
            </a:r>
          </a:p>
          <a:p>
            <a:r>
              <a:rPr lang="en-IE" dirty="0"/>
              <a:t>Young People: 1 Adults: 2</a:t>
            </a:r>
          </a:p>
          <a:p>
            <a:endParaRPr lang="en-US" dirty="0"/>
          </a:p>
          <a:p>
            <a:endParaRPr lang="en-US" dirty="0"/>
          </a:p>
          <a:p>
            <a:endParaRPr lang="en-US"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766749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a:t>https://www.shutterstock.com/image-photo/elderly-woman-portrait-near-window-house-1092780644</a:t>
            </a:r>
          </a:p>
          <a:p>
            <a:endParaRPr lang="en-IE" baseline="0" dirty="0"/>
          </a:p>
          <a:p>
            <a:endParaRPr lang="en-IE" baseline="0" dirty="0"/>
          </a:p>
          <a:p>
            <a:r>
              <a:rPr lang="en-IE" baseline="0" dirty="0"/>
              <a:t>Name: Olivia O’Sullivan</a:t>
            </a:r>
          </a:p>
          <a:p>
            <a:r>
              <a:rPr lang="en-IE" baseline="0" dirty="0"/>
              <a:t>Address: 8, Beechwood Park, </a:t>
            </a:r>
            <a:r>
              <a:rPr lang="en-IE" baseline="0" dirty="0" err="1"/>
              <a:t>Ballinlough</a:t>
            </a:r>
            <a:r>
              <a:rPr lang="en-IE" baseline="0" dirty="0"/>
              <a:t>, Cork.</a:t>
            </a:r>
          </a:p>
          <a:p>
            <a:r>
              <a:rPr lang="en-IE" baseline="0" dirty="0"/>
              <a:t>Sex: Female</a:t>
            </a:r>
          </a:p>
          <a:p>
            <a:r>
              <a:rPr lang="en-IE" baseline="0" dirty="0"/>
              <a:t>Date of Birth: 12/05/1937 </a:t>
            </a:r>
          </a:p>
          <a:p>
            <a:r>
              <a:rPr lang="en-IE" baseline="0" dirty="0"/>
              <a:t>Place of Birth: Dingle, Co. Kerry</a:t>
            </a:r>
          </a:p>
          <a:p>
            <a:r>
              <a:rPr lang="en-IE" baseline="0" dirty="0"/>
              <a:t>Age: 83 years Nationality: Irish</a:t>
            </a:r>
          </a:p>
          <a:p>
            <a:r>
              <a:rPr lang="en-IE" baseline="0" dirty="0"/>
              <a:t>Other Information: Olivia has been living on her own in Cork city for the past 16 years since her husband, Denis who was older than her died. She is actively involved in everything that happens in </a:t>
            </a:r>
            <a:r>
              <a:rPr lang="en-IE" baseline="0" dirty="0" err="1"/>
              <a:t>Ballinlough</a:t>
            </a:r>
            <a:r>
              <a:rPr lang="en-IE" baseline="0" dirty="0"/>
              <a:t> community. </a:t>
            </a:r>
            <a:r>
              <a:rPr lang="en-IE" baseline="0" dirty="0" err="1"/>
              <a:t>Ballinlough</a:t>
            </a:r>
            <a:r>
              <a:rPr lang="en-IE" baseline="0" dirty="0"/>
              <a:t> online Newsletter keeps her informed of local events e.g. Bingo and she uses her computer for her weekly masses and funerals broadcast online since Covid-19. Olivia is a Roman Catholic.</a:t>
            </a:r>
          </a:p>
          <a:p>
            <a:r>
              <a:rPr lang="en-IE" baseline="0" dirty="0"/>
              <a:t>Young People: 0 Adults: 0 Older People: 1</a:t>
            </a:r>
          </a:p>
          <a:p>
            <a:endParaRPr lang="en-US" baseline="0"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22</a:t>
            </a:fld>
            <a:endParaRPr lang="en-IE" dirty="0"/>
          </a:p>
        </p:txBody>
      </p:sp>
    </p:spTree>
    <p:extLst>
      <p:ext uri="{BB962C8B-B14F-4D97-AF65-F5344CB8AC3E}">
        <p14:creationId xmlns:p14="http://schemas.microsoft.com/office/powerpoint/2010/main" val="3212361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mn-lt"/>
                <a:ea typeface="+mn-ea"/>
                <a:cs typeface="+mn-cs"/>
              </a:rPr>
              <a:t>Plenary Activity</a:t>
            </a:r>
            <a:endParaRPr lang="en-GB" dirty="0">
              <a:effectLst/>
            </a:endParaRPr>
          </a:p>
          <a:p>
            <a:pPr rtl="0"/>
            <a:r>
              <a:rPr lang="en-GB" sz="1200" b="0" i="0" u="none" strike="noStrike" kern="1200" dirty="0">
                <a:solidFill>
                  <a:schemeClr val="tx1"/>
                </a:solidFill>
                <a:effectLst/>
                <a:latin typeface="+mn-lt"/>
                <a:ea typeface="+mn-ea"/>
                <a:cs typeface="+mn-cs"/>
              </a:rPr>
              <a:t>15 mins</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Remind students that at the beginning of this activity, they considered how national events in Ireland or changes have local effects that shape people's individual stories.</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Invite students to suggest what broad Geographical factors shaped the stories they researched and presented.</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Using students’ stories as examples, identify some of the most important factors that have shaped your community, such as patterns of urbanisation, migration, or changes to the local economy and to individual patterns of employment. Highlight what primary and secondary sources of information helped to bring these stories to life and which provide a reliable guide to how these factors influenced people's lives.</a:t>
            </a:r>
          </a:p>
          <a:p>
            <a:pPr rtl="0"/>
            <a:endParaRPr lang="en-GB" sz="1200" b="0" i="0" u="none" strike="noStrike" kern="1200" dirty="0">
              <a:solidFill>
                <a:schemeClr val="tx1"/>
              </a:solidFill>
              <a:effectLst/>
              <a:latin typeface="+mn-lt"/>
              <a:ea typeface="+mn-ea"/>
              <a:cs typeface="+mn-cs"/>
            </a:endParaRP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https://www.shutterstock.com/image-photo/beautiful-cheerful-young-indian-asian-woman-1783363415</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https://www.shutterstock.com/image-photo/portrait-businessman-looking-future-proud-his-719918842</a:t>
            </a:r>
          </a:p>
          <a:p>
            <a:pPr rtl="0"/>
            <a:endParaRPr lang="en-GB" dirty="0"/>
          </a:p>
          <a:p>
            <a:endParaRPr lang="en-US"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176862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mn-lt"/>
                <a:ea typeface="+mn-ea"/>
                <a:cs typeface="+mn-cs"/>
              </a:rPr>
              <a:t>Independent work / extension – project work</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Creating and sharing the students’ work is a great way to get the message out to your school community about the importance of taking part in the census. </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Use this slide to set students an extended task to turn their stories into an exciting display to share with their parents/guardians, families and your wider school community.</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Agree what form your display will take, how you can support students as they create their contribution, and a timescale for completion ready to share.</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Ensure you adhere to your school’s GDPR and consent policies for using photographs etc. and that students obtain permission to use any content they include. Ensure that you are also mindful of safeguarding, and that students are not sharing any sensitive information.</a:t>
            </a:r>
          </a:p>
          <a:p>
            <a:pPr rtl="0"/>
            <a:endParaRPr lang="en-GB" sz="1200" b="0" i="0" u="none" strike="noStrike" kern="1200" dirty="0">
              <a:solidFill>
                <a:schemeClr val="tx1"/>
              </a:solidFill>
              <a:effectLst/>
              <a:latin typeface="+mn-lt"/>
              <a:ea typeface="+mn-ea"/>
              <a:cs typeface="+mn-cs"/>
            </a:endParaRPr>
          </a:p>
          <a:p>
            <a:pPr rtl="0"/>
            <a:r>
              <a:rPr lang="en-IE" sz="1200" b="1" i="0" u="none" strike="noStrike" kern="1200" dirty="0">
                <a:solidFill>
                  <a:schemeClr val="tx1"/>
                </a:solidFill>
                <a:effectLst/>
                <a:latin typeface="+mn-lt"/>
                <a:ea typeface="+mn-ea"/>
                <a:cs typeface="+mn-cs"/>
              </a:rPr>
              <a:t>Student Project work</a:t>
            </a:r>
          </a:p>
          <a:p>
            <a:pPr rtl="0"/>
            <a:r>
              <a:rPr lang="en-IE" sz="1200" b="0" i="0" u="none" strike="noStrike" kern="1200" dirty="0">
                <a:solidFill>
                  <a:schemeClr val="tx1"/>
                </a:solidFill>
                <a:effectLst/>
                <a:latin typeface="+mn-lt"/>
                <a:ea typeface="+mn-ea"/>
                <a:cs typeface="+mn-cs"/>
              </a:rPr>
              <a:t>Plan how you can bring your story to life. Use one of these ideas, or come up with your own. </a:t>
            </a:r>
          </a:p>
          <a:p>
            <a:pPr rtl="0"/>
            <a:r>
              <a:rPr lang="en-IE" sz="1200" b="0" i="0" u="none" strike="noStrike" kern="1200" dirty="0">
                <a:solidFill>
                  <a:schemeClr val="tx1"/>
                </a:solidFill>
                <a:effectLst/>
                <a:latin typeface="+mn-lt"/>
                <a:ea typeface="+mn-ea"/>
                <a:cs typeface="+mn-cs"/>
              </a:rPr>
              <a:t>• Write an article with the questions and answers from your interview. </a:t>
            </a:r>
          </a:p>
          <a:p>
            <a:pPr rtl="0"/>
            <a:r>
              <a:rPr lang="en-IE" sz="1200" b="0" i="0" u="none" strike="noStrike" kern="1200" dirty="0">
                <a:solidFill>
                  <a:schemeClr val="tx1"/>
                </a:solidFill>
                <a:effectLst/>
                <a:latin typeface="+mn-lt"/>
                <a:ea typeface="+mn-ea"/>
                <a:cs typeface="+mn-cs"/>
              </a:rPr>
              <a:t>• Make an audio/video recording of your subject speaking. </a:t>
            </a:r>
          </a:p>
          <a:p>
            <a:pPr rtl="0"/>
            <a:r>
              <a:rPr lang="en-IE" sz="1200" b="0" i="0" u="none" strike="noStrike" kern="1200" dirty="0">
                <a:solidFill>
                  <a:schemeClr val="tx1"/>
                </a:solidFill>
                <a:effectLst/>
                <a:latin typeface="+mn-lt"/>
                <a:ea typeface="+mn-ea"/>
                <a:cs typeface="+mn-cs"/>
              </a:rPr>
              <a:t>• Design a poster or comic strip illustrating their story. </a:t>
            </a:r>
          </a:p>
          <a:p>
            <a:pPr rtl="0"/>
            <a:r>
              <a:rPr lang="en-IE" sz="1200" b="0" i="0" u="none" strike="noStrike" kern="1200" dirty="0">
                <a:solidFill>
                  <a:schemeClr val="tx1"/>
                </a:solidFill>
                <a:effectLst/>
                <a:latin typeface="+mn-lt"/>
                <a:ea typeface="+mn-ea"/>
                <a:cs typeface="+mn-cs"/>
              </a:rPr>
              <a:t>• Create a presentation with text, photos and other sources. E.g. PowerPoint, Google Slides, Keynote, </a:t>
            </a:r>
            <a:r>
              <a:rPr lang="en-IE" sz="1200" b="0" i="0" u="none" strike="noStrike" kern="1200" dirty="0" err="1">
                <a:solidFill>
                  <a:schemeClr val="tx1"/>
                </a:solidFill>
                <a:effectLst/>
                <a:latin typeface="+mn-lt"/>
                <a:ea typeface="+mn-ea"/>
                <a:cs typeface="+mn-cs"/>
              </a:rPr>
              <a:t>prezi</a:t>
            </a:r>
            <a:r>
              <a:rPr lang="en-IE" sz="1200" b="0" i="0" u="none" strike="noStrike" kern="1200" dirty="0">
                <a:solidFill>
                  <a:schemeClr val="tx1"/>
                </a:solidFill>
                <a:effectLst/>
                <a:latin typeface="+mn-lt"/>
                <a:ea typeface="+mn-ea"/>
                <a:cs typeface="+mn-cs"/>
              </a:rPr>
              <a:t>, </a:t>
            </a:r>
            <a:r>
              <a:rPr lang="en-IE" sz="1200" b="0" i="0" u="none" strike="noStrike" kern="1200" dirty="0" err="1">
                <a:solidFill>
                  <a:schemeClr val="tx1"/>
                </a:solidFill>
                <a:effectLst/>
                <a:latin typeface="+mn-lt"/>
                <a:ea typeface="+mn-ea"/>
                <a:cs typeface="+mn-cs"/>
              </a:rPr>
              <a:t>Haiki</a:t>
            </a:r>
            <a:r>
              <a:rPr lang="en-IE" sz="1200" b="0" i="0" u="none" strike="noStrike" kern="1200" dirty="0">
                <a:solidFill>
                  <a:schemeClr val="tx1"/>
                </a:solidFill>
                <a:effectLst/>
                <a:latin typeface="+mn-lt"/>
                <a:ea typeface="+mn-ea"/>
                <a:cs typeface="+mn-cs"/>
              </a:rPr>
              <a:t> Deck</a:t>
            </a:r>
          </a:p>
          <a:p>
            <a:pPr rtl="0"/>
            <a:endParaRPr lang="en-GB" sz="1200" b="1" i="0" u="none" strike="noStrike" kern="1200" dirty="0">
              <a:solidFill>
                <a:schemeClr val="tx1"/>
              </a:solidFill>
              <a:effectLst/>
              <a:latin typeface="+mn-lt"/>
              <a:ea typeface="+mn-ea"/>
              <a:cs typeface="+mn-cs"/>
            </a:endParaRPr>
          </a:p>
          <a:p>
            <a:pPr rtl="0"/>
            <a:r>
              <a:rPr lang="en-GB" sz="1200" b="1" i="0" u="none" strike="noStrike" kern="1200" dirty="0">
                <a:solidFill>
                  <a:schemeClr val="tx1"/>
                </a:solidFill>
                <a:effectLst/>
                <a:latin typeface="+mn-lt"/>
                <a:ea typeface="+mn-ea"/>
                <a:cs typeface="+mn-cs"/>
              </a:rPr>
              <a:t>Student Advice:</a:t>
            </a:r>
          </a:p>
          <a:p>
            <a:pPr rtl="0"/>
            <a:r>
              <a:rPr lang="en-IE" dirty="0"/>
              <a:t>Designs the layout of the census and checks spelling errors </a:t>
            </a:r>
          </a:p>
          <a:p>
            <a:pPr rtl="0"/>
            <a:r>
              <a:rPr lang="en-IE" dirty="0"/>
              <a:t>Makes sure it is easy to read and understand </a:t>
            </a:r>
          </a:p>
          <a:p>
            <a:pPr rtl="0"/>
            <a:endParaRPr lang="en-IE" dirty="0">
              <a:effectLst/>
            </a:endParaRPr>
          </a:p>
          <a:p>
            <a:pPr rtl="0"/>
            <a:r>
              <a:rPr lang="en-IE" b="1" dirty="0">
                <a:effectLst/>
              </a:rPr>
              <a:t>Wellbeing:</a:t>
            </a:r>
          </a:p>
          <a:p>
            <a:pPr rtl="0"/>
            <a:r>
              <a:rPr lang="en-GB" dirty="0">
                <a:effectLst/>
              </a:rPr>
              <a:t>https://ncca.ie/media/4940/updated_guidelines_2021.pdf</a:t>
            </a:r>
          </a:p>
          <a:p>
            <a:endParaRPr lang="en-GB" dirty="0"/>
          </a:p>
          <a:p>
            <a:endParaRPr lang="en-US"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24</a:t>
            </a:fld>
            <a:endParaRPr lang="en-IE" dirty="0"/>
          </a:p>
        </p:txBody>
      </p:sp>
    </p:spTree>
    <p:extLst>
      <p:ext uri="{BB962C8B-B14F-4D97-AF65-F5344CB8AC3E}">
        <p14:creationId xmlns:p14="http://schemas.microsoft.com/office/powerpoint/2010/main" val="1737081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Student reflection:</a:t>
            </a:r>
          </a:p>
          <a:p>
            <a:r>
              <a:rPr lang="en-IE" dirty="0"/>
              <a:t>Twitter Student reflection Exercise @CensusIreland</a:t>
            </a:r>
          </a:p>
          <a:p>
            <a:r>
              <a:rPr lang="en-IE" dirty="0"/>
              <a:t>What did you learn today?</a:t>
            </a:r>
          </a:p>
          <a:p>
            <a:r>
              <a:rPr lang="en-IE" dirty="0"/>
              <a:t>What did you find tricky?</a:t>
            </a:r>
          </a:p>
          <a:p>
            <a:r>
              <a:rPr lang="en-IE" dirty="0"/>
              <a:t>What can do next time?</a:t>
            </a:r>
          </a:p>
          <a:p>
            <a:endParaRPr lang="en-IE" dirty="0"/>
          </a:p>
          <a:p>
            <a:r>
              <a:rPr lang="en-IE" dirty="0"/>
              <a:t>https://www.shutterstock.com/image-photo/valencia-spain-march-05-2017-twitter-601425683</a:t>
            </a:r>
          </a:p>
          <a:p>
            <a:endParaRPr lang="en-IE" dirty="0"/>
          </a:p>
          <a:p>
            <a:endParaRPr lang="en-IE" dirty="0"/>
          </a:p>
          <a:p>
            <a:r>
              <a:rPr lang="en-IE" dirty="0"/>
              <a:t>8 Reflective Questions To Help Any Student Think About Their Learning</a:t>
            </a:r>
          </a:p>
          <a:p>
            <a:r>
              <a:rPr lang="en-IE" dirty="0"/>
              <a:t>1. What surprised you today, and why?</a:t>
            </a:r>
          </a:p>
          <a:p>
            <a:r>
              <a:rPr lang="en-IE" dirty="0"/>
              <a:t>2. What’s the most important thing you learned today? Why do you think so?</a:t>
            </a:r>
          </a:p>
          <a:p>
            <a:r>
              <a:rPr lang="en-IE" dirty="0"/>
              <a:t>3. What do you want to learn more about, and why?</a:t>
            </a:r>
          </a:p>
          <a:p>
            <a:r>
              <a:rPr lang="en-IE" dirty="0"/>
              <a:t>4. When were you the most creative, and why do you think that is?</a:t>
            </a:r>
          </a:p>
          <a:p>
            <a:r>
              <a:rPr lang="en-IE" dirty="0"/>
              <a:t>5. What made you curious today? How does learning feel different when you’re curious?</a:t>
            </a:r>
          </a:p>
          <a:p>
            <a:r>
              <a:rPr lang="en-IE" dirty="0"/>
              <a:t>6. When were you at your best today, and why?</a:t>
            </a:r>
          </a:p>
          <a:p>
            <a:r>
              <a:rPr lang="en-IE" dirty="0"/>
              <a:t>7. Assuming we were studying the same thing and you could decide and have access to anything, where would you start tomorrow? Why?</a:t>
            </a:r>
          </a:p>
          <a:p>
            <a:r>
              <a:rPr lang="en-IE" dirty="0"/>
              <a:t>8. What can/should you do with what you know?</a:t>
            </a:r>
          </a:p>
          <a:p>
            <a:endParaRPr lang="en-IE"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25</a:t>
            </a:fld>
            <a:endParaRPr lang="en-IE" dirty="0"/>
          </a:p>
        </p:txBody>
      </p:sp>
    </p:spTree>
    <p:extLst>
      <p:ext uri="{BB962C8B-B14F-4D97-AF65-F5344CB8AC3E}">
        <p14:creationId xmlns:p14="http://schemas.microsoft.com/office/powerpoint/2010/main" val="245062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Homework:</a:t>
            </a:r>
          </a:p>
          <a:p>
            <a:r>
              <a:rPr lang="en-IE" b="1" dirty="0"/>
              <a:t>Ask students to complete the box with handwriting and they can bring this home to their parents/guardians</a:t>
            </a:r>
            <a:r>
              <a:rPr lang="en-IE" b="1" baseline="0" dirty="0"/>
              <a:t> for consideration for Census night on 3 April 2022.</a:t>
            </a:r>
            <a:endParaRPr lang="en-IE" b="1" dirty="0"/>
          </a:p>
          <a:p>
            <a:r>
              <a:rPr lang="en-IE" b="1" dirty="0"/>
              <a:t>Time Capsule: </a:t>
            </a:r>
          </a:p>
          <a:p>
            <a:r>
              <a:rPr lang="en-IE" dirty="0"/>
              <a:t>Information you provide in this Time Capsule is optional and is collected voluntarily under Section 24 of the Statistics Act 1993. This content is protected by the same confidentiality protections as all your Census data for 100 years. After 100 years, this Time Capsule will be made available to the public. This space is for handwritten messages only. Photographs or other attachments will be removed and cannot be returned.</a:t>
            </a:r>
          </a:p>
          <a:p>
            <a:endParaRPr lang="en-IE" dirty="0"/>
          </a:p>
          <a:p>
            <a:r>
              <a:rPr lang="en-IE" dirty="0">
                <a:hlinkClick r:id="rId3"/>
              </a:rPr>
              <a:t>https://www.cso.ie/en/media/csoie/census/census2021/Sample_Census_2022_Household_Form_English.pdf</a:t>
            </a:r>
            <a:r>
              <a:rPr lang="en-IE" dirty="0"/>
              <a:t> (p.23)</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26</a:t>
            </a:fld>
            <a:endParaRPr lang="en-IE" dirty="0"/>
          </a:p>
        </p:txBody>
      </p:sp>
    </p:spTree>
    <p:extLst>
      <p:ext uri="{BB962C8B-B14F-4D97-AF65-F5344CB8AC3E}">
        <p14:creationId xmlns:p14="http://schemas.microsoft.com/office/powerpoint/2010/main" val="402019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CSO: YouTube</a:t>
            </a:r>
          </a:p>
          <a:p>
            <a:r>
              <a:rPr lang="en-IE" dirty="0"/>
              <a:t>https://youtu.be/lzNspRFiYII</a:t>
            </a:r>
          </a:p>
          <a:p>
            <a:endParaRPr lang="en-IE" dirty="0"/>
          </a:p>
          <a:p>
            <a:r>
              <a:rPr lang="en-IE" b="1" dirty="0"/>
              <a:t>Note:</a:t>
            </a:r>
          </a:p>
          <a:p>
            <a:r>
              <a:rPr lang="en-IE" dirty="0"/>
              <a:t>Completing the Census Form is compulsory.</a:t>
            </a:r>
            <a:r>
              <a:rPr lang="en-IE" baseline="0" dirty="0"/>
              <a:t> </a:t>
            </a:r>
            <a:r>
              <a:rPr lang="en-IE" dirty="0"/>
              <a:t>Under the Statistics Act, 1993</a:t>
            </a:r>
            <a:r>
              <a:rPr lang="en-IE" baseline="0" dirty="0"/>
              <a:t> </a:t>
            </a:r>
            <a:r>
              <a:rPr lang="en-IE" dirty="0"/>
              <a:t>any person who fails or refuses to provide this</a:t>
            </a:r>
            <a:r>
              <a:rPr lang="en-IE" baseline="0" dirty="0"/>
              <a:t> </a:t>
            </a:r>
            <a:r>
              <a:rPr lang="en-IE" dirty="0"/>
              <a:t>information or who knowingly provides false</a:t>
            </a:r>
            <a:r>
              <a:rPr lang="en-IE" baseline="0" dirty="0"/>
              <a:t> </a:t>
            </a:r>
            <a:r>
              <a:rPr lang="en-IE" dirty="0"/>
              <a:t>information may be prosecuted and fined  - up to €2,500 on summary conviction </a:t>
            </a:r>
          </a:p>
          <a:p>
            <a:r>
              <a:rPr lang="en-IE" dirty="0"/>
              <a:t>or €44,440 on conviction on indictment.</a:t>
            </a:r>
          </a:p>
          <a:p>
            <a:r>
              <a:rPr lang="en-IE" b="1" dirty="0"/>
              <a:t>The Statistics Act, 1993</a:t>
            </a:r>
          </a:p>
          <a:p>
            <a:r>
              <a:rPr lang="en-IE" dirty="0"/>
              <a:t>This piece of legislation outlines in law all of</a:t>
            </a:r>
            <a:r>
              <a:rPr lang="en-IE" baseline="0" dirty="0"/>
              <a:t> </a:t>
            </a:r>
            <a:r>
              <a:rPr lang="en-IE" dirty="0"/>
              <a:t>the conditions that apply to carrying out the</a:t>
            </a:r>
            <a:r>
              <a:rPr lang="en-IE" baseline="0" dirty="0"/>
              <a:t> </a:t>
            </a:r>
            <a:r>
              <a:rPr lang="en-IE" dirty="0"/>
              <a:t>Census in Ireland.</a:t>
            </a:r>
          </a:p>
          <a:p>
            <a:endParaRPr lang="en-IE" dirty="0"/>
          </a:p>
          <a:p>
            <a:r>
              <a:rPr lang="en-IE" b="1" dirty="0"/>
              <a:t>Alternative Homework:</a:t>
            </a:r>
          </a:p>
          <a:p>
            <a:r>
              <a:rPr lang="en-IE" dirty="0"/>
              <a:t>(a) Create a slogan for Census 2022.</a:t>
            </a:r>
          </a:p>
          <a:p>
            <a:r>
              <a:rPr lang="en-IE" dirty="0"/>
              <a:t>(b) Design a poster encouraging people in your community to complete Census 2022 on Census Night (3rd April 2022). Be sure to include the following information: a) the day and the date; b) three reasons why it is important to complete the Census Form.</a:t>
            </a:r>
          </a:p>
          <a:p>
            <a:endParaRPr lang="en-IE" dirty="0"/>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251347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References:</a:t>
            </a:r>
          </a:p>
          <a:p>
            <a:r>
              <a:rPr lang="en-IE" dirty="0"/>
              <a:t>https://www.mentimeter.com/</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4</a:t>
            </a:fld>
            <a:endParaRPr lang="en-IE" dirty="0"/>
          </a:p>
        </p:txBody>
      </p:sp>
    </p:spTree>
    <p:extLst>
      <p:ext uri="{BB962C8B-B14F-4D97-AF65-F5344CB8AC3E}">
        <p14:creationId xmlns:p14="http://schemas.microsoft.com/office/powerpoint/2010/main" val="57456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General</a:t>
            </a:r>
            <a:r>
              <a:rPr lang="en-IE" baseline="0" dirty="0"/>
              <a:t> Geography objectives are included on the slide.</a:t>
            </a:r>
          </a:p>
          <a:p>
            <a:endParaRPr lang="en-IE" baseline="0" dirty="0"/>
          </a:p>
          <a:p>
            <a:endParaRPr lang="en-IE" baseline="0" dirty="0"/>
          </a:p>
          <a:p>
            <a:r>
              <a:rPr lang="en-IE" baseline="0" dirty="0"/>
              <a:t>An awareness of the work of the census is a vital component of Junior Cycle Geography as evident in NCCA sample questions (NCCA JC Geography Sample 1) and SEC Sample paper Q10 A.</a:t>
            </a:r>
          </a:p>
          <a:p>
            <a:endParaRPr lang="en-IE" b="1" baseline="0" dirty="0"/>
          </a:p>
          <a:p>
            <a:r>
              <a:rPr lang="en-IE" b="1" baseline="0" dirty="0"/>
              <a:t>References.</a:t>
            </a:r>
          </a:p>
          <a:p>
            <a:r>
              <a:rPr lang="en-IE" baseline="0" dirty="0"/>
              <a:t>https://curriculumonline.ie/getmedia/a705cdb4-53b4-4263-9b23 50322601b655/Geography_Assessment_Items_COL_EN.pdf</a:t>
            </a:r>
          </a:p>
          <a:p>
            <a:endParaRPr lang="en-IE" baseline="0" dirty="0"/>
          </a:p>
          <a:p>
            <a:r>
              <a:rPr lang="en-IE" baseline="0" dirty="0"/>
              <a:t>https://www.examinations.ie/misc-doc/EN-EX-38118093.pdf</a:t>
            </a:r>
          </a:p>
          <a:p>
            <a:endParaRPr lang="en-IE" baseline="0" dirty="0"/>
          </a:p>
          <a:p>
            <a:endParaRPr lang="en-IE" dirty="0"/>
          </a:p>
          <a:p>
            <a:r>
              <a:rPr lang="en-IE" b="1" dirty="0"/>
              <a:t>Note for teachers:</a:t>
            </a:r>
          </a:p>
          <a:p>
            <a:r>
              <a:rPr lang="en-IE" dirty="0"/>
              <a:t>Article 16.2 of </a:t>
            </a:r>
            <a:r>
              <a:rPr lang="en-IE" dirty="0" err="1"/>
              <a:t>Bunreacht</a:t>
            </a:r>
            <a:r>
              <a:rPr lang="en-IE" dirty="0"/>
              <a:t> </a:t>
            </a:r>
            <a:r>
              <a:rPr lang="en-IE" dirty="0" err="1"/>
              <a:t>na</a:t>
            </a:r>
            <a:r>
              <a:rPr lang="en-IE" dirty="0"/>
              <a:t> </a:t>
            </a:r>
            <a:r>
              <a:rPr lang="en-IE" dirty="0" err="1"/>
              <a:t>hÉireann</a:t>
            </a:r>
            <a:r>
              <a:rPr lang="en-IE" dirty="0"/>
              <a:t> (The Constitution)</a:t>
            </a:r>
            <a:r>
              <a:rPr lang="en-IE" baseline="0" dirty="0"/>
              <a:t> </a:t>
            </a:r>
            <a:r>
              <a:rPr lang="en-IE" dirty="0"/>
              <a:t>lays down that the total membership of </a:t>
            </a:r>
            <a:r>
              <a:rPr lang="en-IE" dirty="0" err="1"/>
              <a:t>Dáil</a:t>
            </a:r>
            <a:r>
              <a:rPr lang="en-IE" dirty="0"/>
              <a:t> </a:t>
            </a:r>
            <a:r>
              <a:rPr lang="en-IE" dirty="0" err="1"/>
              <a:t>Éireann</a:t>
            </a:r>
            <a:r>
              <a:rPr lang="en-IE" dirty="0"/>
              <a:t> depends on</a:t>
            </a:r>
            <a:r>
              <a:rPr lang="en-IE" baseline="0" dirty="0"/>
              <a:t> </a:t>
            </a:r>
            <a:r>
              <a:rPr lang="en-IE" dirty="0"/>
              <a:t>the</a:t>
            </a:r>
            <a:r>
              <a:rPr lang="en-IE" baseline="0" dirty="0"/>
              <a:t> </a:t>
            </a:r>
            <a:r>
              <a:rPr lang="en-IE" dirty="0"/>
              <a:t>population as measured by the census (i.e. 1 TD per 20,000 to</a:t>
            </a:r>
            <a:r>
              <a:rPr lang="en-IE" baseline="0" dirty="0"/>
              <a:t> </a:t>
            </a:r>
            <a:r>
              <a:rPr lang="en-IE" dirty="0"/>
              <a:t>30,000 people.) Constituency reviews normally happen when the</a:t>
            </a:r>
            <a:r>
              <a:rPr lang="en-IE" baseline="0" dirty="0"/>
              <a:t> </a:t>
            </a:r>
            <a:r>
              <a:rPr lang="en-IE" dirty="0"/>
              <a:t>results of the census have been published.</a:t>
            </a:r>
            <a:r>
              <a:rPr lang="en-IE" baseline="0" dirty="0"/>
              <a:t> </a:t>
            </a:r>
            <a:r>
              <a:rPr lang="en-IE" dirty="0"/>
              <a:t>The Census is also the only means for measuring accurately the exact extent of migration – the movement of</a:t>
            </a:r>
            <a:r>
              <a:rPr lang="en-IE" baseline="0" dirty="0"/>
              <a:t> </a:t>
            </a:r>
            <a:r>
              <a:rPr lang="en-IE" dirty="0"/>
              <a:t>people into Ireland (immigration) and out of Ireland (emigration). </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193457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Source: </a:t>
            </a:r>
            <a:r>
              <a:rPr lang="en-IE" dirty="0"/>
              <a:t>https://www.curriculumonline.ie/getmedia/2a7a8d03-00e6-4980-bf20-f58def95688f/JC_Geography-en.pdf</a:t>
            </a: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2901941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mn-lt"/>
                <a:ea typeface="+mn-ea"/>
                <a:cs typeface="+mn-cs"/>
              </a:rPr>
              <a:t>Lesson 3</a:t>
            </a:r>
          </a:p>
          <a:p>
            <a:pPr rtl="0"/>
            <a:r>
              <a:rPr lang="en-GB" sz="1200" b="1" i="0" u="sng" kern="1200" dirty="0">
                <a:solidFill>
                  <a:schemeClr val="tx1"/>
                </a:solidFill>
                <a:effectLst/>
                <a:latin typeface="+mn-lt"/>
                <a:ea typeface="+mn-ea"/>
                <a:cs typeface="+mn-cs"/>
              </a:rPr>
              <a:t>Starter Activity</a:t>
            </a:r>
            <a:endParaRPr lang="en-GB" dirty="0">
              <a:effectLst/>
            </a:endParaRPr>
          </a:p>
          <a:p>
            <a:pPr rtl="0"/>
            <a:r>
              <a:rPr lang="en-GB" b="1" dirty="0"/>
              <a:t>Timing: 5 mins</a:t>
            </a:r>
          </a:p>
          <a:p>
            <a:pPr rtl="0"/>
            <a:r>
              <a:rPr lang="en-GB" dirty="0"/>
              <a:t>Questioning.</a:t>
            </a:r>
            <a:br>
              <a:rPr lang="en-GB" dirty="0"/>
            </a:br>
            <a:r>
              <a:rPr lang="en-GB" sz="1200" b="1" i="0" u="none" strike="noStrike" kern="1200" dirty="0">
                <a:solidFill>
                  <a:schemeClr val="tx1"/>
                </a:solidFill>
                <a:effectLst/>
                <a:latin typeface="+mn-lt"/>
                <a:ea typeface="+mn-ea"/>
                <a:cs typeface="+mn-cs"/>
              </a:rPr>
              <a:t>Be sensitive to students’ personal circumstances. Guide their discussion to avoid sharing personal information, touching on sensitive topics or highlighting inequality.</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Note: Last Irish census dates - 10 April 2011.          24</a:t>
            </a:r>
            <a:r>
              <a:rPr lang="en-GB" sz="1200" b="0" i="0" u="none" strike="noStrike" kern="1200" baseline="30000" dirty="0">
                <a:solidFill>
                  <a:schemeClr val="tx1"/>
                </a:solidFill>
                <a:effectLst/>
                <a:latin typeface="+mn-lt"/>
                <a:ea typeface="+mn-ea"/>
                <a:cs typeface="+mn-cs"/>
              </a:rPr>
              <a:t>th</a:t>
            </a:r>
            <a:r>
              <a:rPr lang="en-GB" sz="1200" b="0" i="0" u="none" strike="noStrike" kern="1200" dirty="0">
                <a:solidFill>
                  <a:schemeClr val="tx1"/>
                </a:solidFill>
                <a:effectLst/>
                <a:latin typeface="+mn-lt"/>
                <a:ea typeface="+mn-ea"/>
                <a:cs typeface="+mn-cs"/>
              </a:rPr>
              <a:t> April 2016.</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Encourage students to think of a household ‘something like theirs’, or one in their street/estate/park. This can help to distance students from any sensitivities like negative changes to family or employment especially since the Covid-19</a:t>
            </a:r>
            <a:r>
              <a:rPr lang="en-GB" sz="1200" b="0" i="0" u="none" strike="noStrike" kern="1200" baseline="0" dirty="0">
                <a:solidFill>
                  <a:schemeClr val="tx1"/>
                </a:solidFill>
                <a:effectLst/>
                <a:latin typeface="+mn-lt"/>
                <a:ea typeface="+mn-ea"/>
                <a:cs typeface="+mn-cs"/>
              </a:rPr>
              <a:t> pandemic</a:t>
            </a:r>
            <a:r>
              <a:rPr lang="en-GB" sz="1200" b="0" i="0" u="none" strike="noStrike" kern="1200" dirty="0">
                <a:solidFill>
                  <a:schemeClr val="tx1"/>
                </a:solidFill>
                <a:effectLst/>
                <a:latin typeface="+mn-lt"/>
                <a:ea typeface="+mn-ea"/>
                <a:cs typeface="+mn-cs"/>
              </a:rPr>
              <a:t>.</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Students will have been babies or young</a:t>
            </a:r>
            <a:r>
              <a:rPr lang="en-GB" sz="1200" b="0" i="0" u="none" strike="noStrike" kern="1200" baseline="0" dirty="0">
                <a:solidFill>
                  <a:schemeClr val="tx1"/>
                </a:solidFill>
                <a:effectLst/>
                <a:latin typeface="+mn-lt"/>
                <a:ea typeface="+mn-ea"/>
                <a:cs typeface="+mn-cs"/>
              </a:rPr>
              <a:t> children</a:t>
            </a:r>
            <a:r>
              <a:rPr lang="en-GB" sz="1200" b="0" i="0" u="none" strike="noStrike" kern="1200" dirty="0">
                <a:solidFill>
                  <a:schemeClr val="tx1"/>
                </a:solidFill>
                <a:effectLst/>
                <a:latin typeface="+mn-lt"/>
                <a:ea typeface="+mn-ea"/>
                <a:cs typeface="+mn-cs"/>
              </a:rPr>
              <a:t> at the time, so they won’t know what they were doing at the time. However, this is intended to get them to think about how much can change in a household in five/ten years. They can make some general statements and guesses based on what they know or have been told. </a:t>
            </a:r>
          </a:p>
          <a:p>
            <a:pPr rtl="0"/>
            <a:endParaRPr lang="en-GB" sz="1200" b="0" i="0" u="none" strike="noStrike" kern="1200" dirty="0">
              <a:solidFill>
                <a:schemeClr val="tx1"/>
              </a:solidFill>
              <a:effectLst/>
              <a:latin typeface="+mn-lt"/>
              <a:ea typeface="+mn-ea"/>
              <a:cs typeface="+mn-cs"/>
            </a:endParaRPr>
          </a:p>
          <a:p>
            <a:pPr rtl="0"/>
            <a:r>
              <a:rPr lang="en-GB" dirty="0">
                <a:effectLst/>
              </a:rPr>
              <a:t>https://www.shutterstock.com/image-photo/bunratty-ireland-july-13-2016-interior-462053653</a:t>
            </a:r>
          </a:p>
          <a:p>
            <a:pPr rtl="0"/>
            <a:endParaRPr lang="en-GB" dirty="0">
              <a:effectLst/>
            </a:endParaRPr>
          </a:p>
          <a:p>
            <a:pPr rtl="0"/>
            <a:r>
              <a:rPr lang="en-GB" dirty="0">
                <a:effectLst/>
              </a:rPr>
              <a:t>https://www.shutterstock.com/image-photo/walking-through-streets-dublin-ireland-592564607</a:t>
            </a:r>
          </a:p>
          <a:p>
            <a:pPr rtl="0"/>
            <a:endParaRPr lang="en-GB" dirty="0">
              <a:effectLst/>
            </a:endParaRPr>
          </a:p>
          <a:p>
            <a:endParaRPr lang="en-IE" dirty="0"/>
          </a:p>
          <a:p>
            <a:r>
              <a:rPr lang="en-IE" dirty="0"/>
              <a:t>“Census night” means the period of time commencing at 9 p.m. on 3 April 2022 and ending at 7 a.m. on 4 April 2022.</a:t>
            </a:r>
          </a:p>
          <a:p>
            <a:endParaRPr lang="en-IE" dirty="0"/>
          </a:p>
          <a:p>
            <a:endParaRPr lang="en-IE" dirty="0"/>
          </a:p>
          <a:p>
            <a:r>
              <a:rPr lang="en-IE" b="1" dirty="0"/>
              <a:t>Reference: </a:t>
            </a:r>
          </a:p>
          <a:p>
            <a:r>
              <a:rPr lang="en-IE" dirty="0"/>
              <a:t>S.I. No. 637/2020 - Statistics (Census of Population) Order 2020</a:t>
            </a:r>
          </a:p>
          <a:p>
            <a:r>
              <a:rPr lang="en-IE" dirty="0"/>
              <a:t>http://www.irishstatutebook.ie/eli/2020/si/637/made/en/</a:t>
            </a:r>
            <a:endParaRPr lang="en-GB" dirty="0"/>
          </a:p>
          <a:p>
            <a:pPr rtl="0"/>
            <a:endParaRPr lang="en-GB" dirty="0">
              <a:effectLst/>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187696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Timing: 10</a:t>
            </a:r>
            <a:r>
              <a:rPr lang="en-GB" sz="1200" b="1" i="0" u="none" strike="noStrike" kern="1200" baseline="0" dirty="0">
                <a:solidFill>
                  <a:schemeClr val="tx1"/>
                </a:solidFill>
                <a:effectLst/>
                <a:latin typeface="+mn-lt"/>
                <a:ea typeface="+mn-ea"/>
                <a:cs typeface="+mn-cs"/>
              </a:rPr>
              <a:t> mins</a:t>
            </a:r>
            <a:endParaRPr lang="en-GB" sz="1200" b="1" i="0" u="none" strike="noStrike" kern="1200" dirty="0">
              <a:solidFill>
                <a:schemeClr val="tx1"/>
              </a:solidFill>
              <a:effectLst/>
              <a:latin typeface="+mn-lt"/>
              <a:ea typeface="+mn-ea"/>
              <a:cs typeface="+mn-cs"/>
            </a:endParaRPr>
          </a:p>
          <a:p>
            <a:pPr rtl="0"/>
            <a:r>
              <a:rPr lang="en-GB" sz="1200" b="1" i="0" u="none" strike="noStrike" kern="1200" dirty="0">
                <a:solidFill>
                  <a:schemeClr val="tx1"/>
                </a:solidFill>
                <a:effectLst/>
                <a:latin typeface="+mn-lt"/>
                <a:ea typeface="+mn-ea"/>
                <a:cs typeface="+mn-cs"/>
              </a:rPr>
              <a:t>Be sensitive to students’ personal circumstances. Guide their discussion/dialogue to avoid sharing personal information or touching on sensitive topics. The suggested topics on the slide can help to keep them focused on the types of geographical changes that they can explore further later in this lesson 3.</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This activity helps students to see that changes over time are part of the unique stories of each household. Give students the worksheet or Post-it notes to help guide</a:t>
            </a:r>
            <a:r>
              <a:rPr lang="en-GB" sz="1200" b="0" i="0" u="none" strike="noStrike" kern="1200" baseline="0" dirty="0">
                <a:solidFill>
                  <a:schemeClr val="tx1"/>
                </a:solidFill>
                <a:effectLst/>
                <a:latin typeface="+mn-lt"/>
                <a:ea typeface="+mn-ea"/>
                <a:cs typeface="+mn-cs"/>
              </a:rPr>
              <a:t> their questions.</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Students may struggle to think of relevant examples, so you may wish to model this with examples from your own life or family history, or perhaps a celebrity or public figure your students will relate to. For example, you could share how a parent or grandparent moved from one place to another and the reasons for this, or your own journey from being a school student to university, training in PME/HDE and your first teaching roles.</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You can also provide some additional prompts: </a:t>
            </a:r>
            <a:endParaRPr lang="en-GB" dirty="0">
              <a:effectLst/>
            </a:endParaRPr>
          </a:p>
          <a:p>
            <a:pPr rtl="0"/>
            <a:br>
              <a:rPr lang="en-GB" dirty="0"/>
            </a:br>
            <a:r>
              <a:rPr lang="en-GB" sz="1200" b="1" i="0" u="none" strike="noStrike" kern="1200" dirty="0">
                <a:solidFill>
                  <a:schemeClr val="tx1"/>
                </a:solidFill>
                <a:effectLst/>
                <a:latin typeface="+mn-lt"/>
                <a:ea typeface="+mn-ea"/>
                <a:cs typeface="+mn-cs"/>
              </a:rPr>
              <a:t>Moving </a:t>
            </a:r>
            <a:r>
              <a:rPr lang="en-GB" sz="1200" b="0" i="0" u="none" strike="noStrike" kern="1200" dirty="0">
                <a:solidFill>
                  <a:schemeClr val="tx1"/>
                </a:solidFill>
                <a:effectLst/>
                <a:latin typeface="+mn-lt"/>
                <a:ea typeface="+mn-ea"/>
                <a:cs typeface="+mn-cs"/>
              </a:rPr>
              <a:t>(movement, migration, urbanisation)</a:t>
            </a:r>
            <a:endParaRPr lang="en-GB"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Do they still live in the same city or town or village?</a:t>
            </a:r>
            <a:endParaRPr lang="en-GB"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What was the reason for moving?</a:t>
            </a:r>
            <a:endParaRPr lang="en-GB" dirty="0">
              <a:effectLst/>
            </a:endParaRPr>
          </a:p>
          <a:p>
            <a:pPr rtl="0"/>
            <a:br>
              <a:rPr lang="en-GB" dirty="0"/>
            </a:br>
            <a:r>
              <a:rPr lang="en-GB" sz="1200" b="1" i="0" u="none" strike="noStrike" kern="1200" dirty="0">
                <a:solidFill>
                  <a:schemeClr val="tx1"/>
                </a:solidFill>
                <a:effectLst/>
                <a:latin typeface="+mn-lt"/>
                <a:ea typeface="+mn-ea"/>
                <a:cs typeface="+mn-cs"/>
              </a:rPr>
              <a:t>Living </a:t>
            </a:r>
            <a:r>
              <a:rPr lang="en-GB" sz="1200" b="0" i="0" u="none" strike="noStrike" kern="1200" dirty="0">
                <a:solidFill>
                  <a:schemeClr val="tx1"/>
                </a:solidFill>
                <a:effectLst/>
                <a:latin typeface="+mn-lt"/>
                <a:ea typeface="+mn-ea"/>
                <a:cs typeface="+mn-cs"/>
              </a:rPr>
              <a:t>(settlement, population structure)</a:t>
            </a:r>
            <a:endParaRPr lang="en-GB"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Do they live in the same house?</a:t>
            </a:r>
            <a:endParaRPr lang="en-GB"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With the same people?</a:t>
            </a:r>
          </a:p>
          <a:p>
            <a:pPr rtl="0"/>
            <a:br>
              <a:rPr lang="en-GB" dirty="0"/>
            </a:br>
            <a:r>
              <a:rPr lang="en-GB" sz="1200" b="1" i="0" u="none" strike="noStrike" kern="1200" dirty="0">
                <a:solidFill>
                  <a:schemeClr val="tx1"/>
                </a:solidFill>
                <a:effectLst/>
                <a:latin typeface="+mn-lt"/>
                <a:ea typeface="+mn-ea"/>
                <a:cs typeface="+mn-cs"/>
              </a:rPr>
              <a:t>Employment </a:t>
            </a:r>
            <a:r>
              <a:rPr lang="en-GB" sz="1200" b="0" i="0" u="none" strike="noStrike" kern="1200" dirty="0">
                <a:solidFill>
                  <a:schemeClr val="tx1"/>
                </a:solidFill>
                <a:effectLst/>
                <a:latin typeface="+mn-lt"/>
                <a:ea typeface="+mn-ea"/>
                <a:cs typeface="+mn-cs"/>
              </a:rPr>
              <a:t>(industry, economy)</a:t>
            </a:r>
            <a:endParaRPr lang="en-GB"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Do they work in the same job?</a:t>
            </a:r>
            <a:endParaRPr lang="en-GB"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How have their jobs changed over time−for example, with new 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Technology – Smart TV’s, Laptops, Digital Devices, Streaming services e.g. Netflix, Video Games PS4</a:t>
            </a:r>
            <a:endParaRPr lang="en-GB" dirty="0">
              <a:effectLst/>
            </a:endParaRPr>
          </a:p>
          <a:p>
            <a:pPr marL="171450" indent="-171450" rtl="0">
              <a:buFont typeface="Arial" panose="020B0604020202020204" pitchFamily="34" charset="0"/>
              <a:buChar char="•"/>
            </a:pPr>
            <a:endParaRPr lang="en-GB" dirty="0">
              <a:effectLst/>
            </a:endParaRPr>
          </a:p>
          <a:p>
            <a:pPr rtl="0"/>
            <a:br>
              <a:rPr lang="en-GB" dirty="0"/>
            </a:br>
            <a:r>
              <a:rPr lang="en-GB" sz="1200" b="1" i="0" u="none" strike="noStrike" kern="1200" dirty="0">
                <a:solidFill>
                  <a:schemeClr val="tx1"/>
                </a:solidFill>
                <a:effectLst/>
                <a:latin typeface="+mn-lt"/>
                <a:ea typeface="+mn-ea"/>
                <a:cs typeface="+mn-cs"/>
              </a:rPr>
              <a:t>Big events</a:t>
            </a:r>
            <a:endParaRPr lang="en-GB"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Have there been any important events, like weddings or the birth of a new baby? </a:t>
            </a: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Covid-19 – Global Pandemic – School Closures 12</a:t>
            </a:r>
            <a:r>
              <a:rPr lang="en-GB" sz="1200" b="0" i="0" u="none" strike="noStrike" kern="1200" baseline="30000" dirty="0">
                <a:solidFill>
                  <a:schemeClr val="tx1"/>
                </a:solidFill>
                <a:effectLst/>
                <a:latin typeface="+mn-lt"/>
                <a:ea typeface="+mn-ea"/>
                <a:cs typeface="+mn-cs"/>
              </a:rPr>
              <a:t>th</a:t>
            </a:r>
            <a:r>
              <a:rPr lang="en-GB" sz="1200" b="0" i="0" u="none" strike="noStrike" kern="1200" dirty="0">
                <a:solidFill>
                  <a:schemeClr val="tx1"/>
                </a:solidFill>
                <a:effectLst/>
                <a:latin typeface="+mn-lt"/>
                <a:ea typeface="+mn-ea"/>
                <a:cs typeface="+mn-cs"/>
              </a:rPr>
              <a:t> March 2020</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Once students have written their sentences, ask them to work in pairs to dig deeper. </a:t>
            </a:r>
            <a:endParaRPr lang="en-GB" dirty="0">
              <a:effectLst/>
            </a:endParaRPr>
          </a:p>
          <a:p>
            <a:pPr rtl="0"/>
            <a:r>
              <a:rPr lang="en-GB" sz="1200" b="0" i="0" u="none" strike="noStrike" kern="1200" dirty="0">
                <a:solidFill>
                  <a:schemeClr val="tx1"/>
                </a:solidFill>
                <a:effectLst/>
                <a:latin typeface="+mn-lt"/>
                <a:ea typeface="+mn-ea"/>
                <a:cs typeface="+mn-cs"/>
              </a:rPr>
              <a:t>(e.g. How old is your Grandmother? Has she always lived there? What's her middle name? What did her mother do?)</a:t>
            </a:r>
            <a:endParaRPr lang="en-GB" dirty="0">
              <a:effectLst/>
            </a:endParaRP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Encourage them to dig down until they come up with something they don't know. This then becomes a question that they will have to ask a relevant member of their family, household or school community, and use it to form the story they will tell when they complete these activities in 2</a:t>
            </a:r>
            <a:r>
              <a:rPr lang="en-GB" sz="1200" b="0" i="0" u="none" strike="noStrike" kern="1200" baseline="30000" dirty="0">
                <a:solidFill>
                  <a:schemeClr val="tx1"/>
                </a:solidFill>
                <a:effectLst/>
                <a:latin typeface="+mn-lt"/>
                <a:ea typeface="+mn-ea"/>
                <a:cs typeface="+mn-cs"/>
              </a:rPr>
              <a:t>nd</a:t>
            </a:r>
            <a:r>
              <a:rPr lang="en-GB" sz="1200" b="0" i="0" u="none" strike="noStrike" kern="1200" baseline="0" dirty="0">
                <a:solidFill>
                  <a:schemeClr val="tx1"/>
                </a:solidFill>
                <a:effectLst/>
                <a:latin typeface="+mn-lt"/>
                <a:ea typeface="+mn-ea"/>
                <a:cs typeface="+mn-cs"/>
              </a:rPr>
              <a:t> or 3</a:t>
            </a:r>
            <a:r>
              <a:rPr lang="en-GB" sz="1200" b="0" i="0" u="none" strike="noStrike" kern="1200" baseline="30000" dirty="0">
                <a:solidFill>
                  <a:schemeClr val="tx1"/>
                </a:solidFill>
                <a:effectLst/>
                <a:latin typeface="+mn-lt"/>
                <a:ea typeface="+mn-ea"/>
                <a:cs typeface="+mn-cs"/>
              </a:rPr>
              <a:t>rd</a:t>
            </a:r>
            <a:r>
              <a:rPr lang="en-GB" sz="1200" b="0" i="0" u="none" strike="noStrike" kern="1200" baseline="0" dirty="0">
                <a:solidFill>
                  <a:schemeClr val="tx1"/>
                </a:solidFill>
                <a:effectLst/>
                <a:latin typeface="+mn-lt"/>
                <a:ea typeface="+mn-ea"/>
                <a:cs typeface="+mn-cs"/>
              </a:rPr>
              <a:t> year</a:t>
            </a:r>
            <a:r>
              <a:rPr lang="en-GB" sz="1200" b="0" i="0" u="none" strike="noStrike" kern="1200" dirty="0">
                <a:solidFill>
                  <a:schemeClr val="tx1"/>
                </a:solidFill>
                <a:effectLst/>
                <a:latin typeface="+mn-lt"/>
                <a:ea typeface="+mn-ea"/>
                <a:cs typeface="+mn-cs"/>
              </a:rPr>
              <a:t>.</a:t>
            </a:r>
            <a:endParaRPr lang="en-GB" dirty="0">
              <a:effectLst/>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245625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mn-lt"/>
                <a:ea typeface="+mn-ea"/>
                <a:cs typeface="+mn-cs"/>
              </a:rPr>
              <a:t>Activity</a:t>
            </a:r>
            <a:endParaRPr lang="en-GB" dirty="0">
              <a:effectLst/>
            </a:endParaRPr>
          </a:p>
          <a:p>
            <a:pPr rtl="0"/>
            <a:r>
              <a:rPr lang="en-GB" sz="1200" b="1" i="0" u="none" strike="noStrike" kern="1200" dirty="0">
                <a:solidFill>
                  <a:schemeClr val="tx1"/>
                </a:solidFill>
                <a:effectLst/>
                <a:latin typeface="+mn-lt"/>
                <a:ea typeface="+mn-ea"/>
                <a:cs typeface="+mn-cs"/>
              </a:rPr>
              <a:t>Timing: 5 mins</a:t>
            </a:r>
          </a:p>
          <a:p>
            <a:pPr rtl="0"/>
            <a:endParaRPr lang="en-GB" dirty="0">
              <a:effectLst/>
            </a:endParaRPr>
          </a:p>
          <a:p>
            <a:pPr rtl="0"/>
            <a:r>
              <a:rPr lang="en-GB" sz="1200" b="0" i="0" u="none" strike="noStrike" kern="1200" dirty="0">
                <a:solidFill>
                  <a:schemeClr val="tx1"/>
                </a:solidFill>
                <a:effectLst/>
                <a:latin typeface="+mn-lt"/>
                <a:ea typeface="+mn-ea"/>
                <a:cs typeface="+mn-cs"/>
              </a:rPr>
              <a:t>Explain to students that our individual stories add to the bigger picture of our community and Ireland.</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Explain that the stories students will tell through their interview will become part of a class display or on</a:t>
            </a:r>
            <a:r>
              <a:rPr lang="en-GB" sz="1200" b="0" i="0" u="none" strike="noStrike" kern="1200" baseline="0" dirty="0">
                <a:solidFill>
                  <a:schemeClr val="tx1"/>
                </a:solidFill>
                <a:effectLst/>
                <a:latin typeface="+mn-lt"/>
                <a:ea typeface="+mn-ea"/>
                <a:cs typeface="+mn-cs"/>
              </a:rPr>
              <a:t> a notice board</a:t>
            </a:r>
            <a:r>
              <a:rPr lang="en-GB" sz="1200" b="0" i="0" u="none" strike="noStrike" kern="1200" dirty="0">
                <a:solidFill>
                  <a:schemeClr val="tx1"/>
                </a:solidFill>
                <a:effectLst/>
                <a:latin typeface="+mn-lt"/>
                <a:ea typeface="+mn-ea"/>
                <a:cs typeface="+mn-cs"/>
              </a:rPr>
              <a:t> about a larger story about the moments, events or changes in history that can affect us all. Stories happen when changes take place. Some changes can be national and large. Some can be local and small. Some may take a long time, while others can be very sudden.</a:t>
            </a:r>
            <a:endParaRPr lang="en-GB" dirty="0">
              <a:effectLst/>
            </a:endParaRPr>
          </a:p>
          <a:p>
            <a:pPr rtl="0"/>
            <a:br>
              <a:rPr lang="en-GB" dirty="0"/>
            </a:br>
            <a:r>
              <a:rPr lang="en-GB" sz="1200" b="0" i="0" u="none" strike="noStrike" kern="1200" dirty="0">
                <a:solidFill>
                  <a:schemeClr val="tx1"/>
                </a:solidFill>
                <a:effectLst/>
                <a:latin typeface="+mn-lt"/>
                <a:ea typeface="+mn-ea"/>
                <a:cs typeface="+mn-cs"/>
              </a:rPr>
              <a:t>Ask students to form pairs and think for one minute about the questions on the slide (they can do this as a Think-Pair-Share activity). The slide shows some broad geographical</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themes related to the topics they explored on slide 8, within which changes can take place. Students generate and share ideas about changes that can take place at national and local level in each theme.</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sz="1200" b="1" i="0" u="none" strike="noStrike" kern="1200" dirty="0">
                <a:solidFill>
                  <a:schemeClr val="tx1"/>
                </a:solidFill>
                <a:effectLst/>
                <a:latin typeface="+mn-lt"/>
                <a:ea typeface="+mn-ea"/>
                <a:cs typeface="+mn-cs"/>
              </a:rPr>
              <a:t>Virtual delivery:</a:t>
            </a:r>
            <a:r>
              <a:rPr lang="en-GB" sz="1200" b="1" i="0" u="none" strike="noStrike" kern="1200" baseline="0" dirty="0">
                <a:solidFill>
                  <a:schemeClr val="tx1"/>
                </a:solidFill>
                <a:effectLst/>
                <a:latin typeface="+mn-lt"/>
                <a:ea typeface="+mn-ea"/>
                <a:cs typeface="+mn-cs"/>
              </a:rPr>
              <a:t> </a:t>
            </a:r>
            <a:r>
              <a:rPr lang="en-GB" sz="1200" b="0" i="0" u="none" strike="noStrike" kern="1200" baseline="0" dirty="0">
                <a:solidFill>
                  <a:schemeClr val="tx1"/>
                </a:solidFill>
                <a:effectLst/>
                <a:latin typeface="+mn-lt"/>
                <a:ea typeface="+mn-ea"/>
                <a:cs typeface="+mn-cs"/>
              </a:rPr>
              <a:t>Use breakout spaces for students to discuss the questions in small groups. </a:t>
            </a:r>
            <a:endParaRPr lang="en-GB" b="1" dirty="0">
              <a:effectLst/>
            </a:endParaRPr>
          </a:p>
          <a:p>
            <a:pPr rtl="0"/>
            <a:endParaRPr lang="en-GB" dirty="0"/>
          </a:p>
          <a:p>
            <a:pPr rtl="0"/>
            <a:r>
              <a:rPr lang="en-GB" sz="1200" b="0" i="0" u="none" strike="noStrike" kern="1200" dirty="0">
                <a:solidFill>
                  <a:schemeClr val="tx1"/>
                </a:solidFill>
                <a:effectLst/>
                <a:latin typeface="+mn-lt"/>
                <a:ea typeface="+mn-ea"/>
                <a:cs typeface="+mn-cs"/>
              </a:rPr>
              <a:t>Questions that can help students answer, which is more nuanced and challenging:</a:t>
            </a:r>
            <a:endParaRPr lang="en-GB" dirty="0">
              <a:effectLst/>
            </a:endParaRPr>
          </a:p>
          <a:p>
            <a:pPr marL="171450" indent="-171450" rtl="0" fontAlgn="base">
              <a:buFont typeface="Arial" panose="020B0604020202020204" pitchFamily="34" charset="0"/>
              <a:buChar char="•"/>
            </a:pPr>
            <a:r>
              <a:rPr lang="en-GB" sz="1200" b="0" i="1" u="none" strike="noStrike" kern="1200" dirty="0">
                <a:solidFill>
                  <a:schemeClr val="tx1"/>
                </a:solidFill>
                <a:effectLst/>
                <a:latin typeface="+mn-lt"/>
                <a:ea typeface="+mn-ea"/>
                <a:cs typeface="+mn-cs"/>
              </a:rPr>
              <a:t>Movement: </a:t>
            </a:r>
            <a:r>
              <a:rPr lang="en-GB" sz="1200" b="0" i="0" u="none" strike="noStrike" kern="1200" dirty="0">
                <a:solidFill>
                  <a:schemeClr val="tx1"/>
                </a:solidFill>
                <a:effectLst/>
                <a:latin typeface="+mn-lt"/>
                <a:ea typeface="+mn-ea"/>
                <a:cs typeface="+mn-cs"/>
              </a:rPr>
              <a:t>Why have people migrated to our town or community, or away to another place? (For example, people may move to a town because of a new job opportunity for a specific person or for many people, as industries and sectors change over time. There are few remaining mining jobs in Ireland</a:t>
            </a:r>
            <a:r>
              <a:rPr lang="en-GB" sz="1200" b="0" i="0" u="none" strike="noStrike" kern="1200" baseline="0" dirty="0">
                <a:solidFill>
                  <a:schemeClr val="tx1"/>
                </a:solidFill>
                <a:effectLst/>
                <a:latin typeface="+mn-lt"/>
                <a:ea typeface="+mn-ea"/>
                <a:cs typeface="+mn-cs"/>
              </a:rPr>
              <a:t> e.g. Tara Mines Navan</a:t>
            </a:r>
            <a:r>
              <a:rPr lang="en-GB" sz="1200" b="0" i="0" u="none" strike="noStrike" kern="1200" dirty="0">
                <a:solidFill>
                  <a:schemeClr val="tx1"/>
                </a:solidFill>
                <a:effectLst/>
                <a:latin typeface="+mn-lt"/>
                <a:ea typeface="+mn-ea"/>
                <a:cs typeface="+mn-cs"/>
              </a:rPr>
              <a:t>, but the green energy sector is growing.)</a:t>
            </a:r>
          </a:p>
          <a:p>
            <a:pPr marL="171450" indent="-171450" rtl="0" fontAlgn="base">
              <a:buFont typeface="Arial" panose="020B0604020202020204" pitchFamily="34" charset="0"/>
              <a:buChar char="•"/>
            </a:pPr>
            <a:r>
              <a:rPr lang="en-GB" sz="1200" b="0" i="1" u="none" strike="noStrike" kern="1200" dirty="0">
                <a:solidFill>
                  <a:schemeClr val="tx1"/>
                </a:solidFill>
                <a:effectLst/>
                <a:latin typeface="+mn-lt"/>
                <a:ea typeface="+mn-ea"/>
                <a:cs typeface="+mn-cs"/>
              </a:rPr>
              <a:t>Settlement: </a:t>
            </a:r>
            <a:r>
              <a:rPr lang="en-GB" sz="1200" b="0" i="0" u="none" strike="noStrike" kern="1200" dirty="0">
                <a:solidFill>
                  <a:schemeClr val="tx1"/>
                </a:solidFill>
                <a:effectLst/>
                <a:latin typeface="+mn-lt"/>
                <a:ea typeface="+mn-ea"/>
                <a:cs typeface="+mn-cs"/>
              </a:rPr>
              <a:t>How has housing changed in our community? (For example, spare brownfield sites may now be housing estates, or historical landowners may have sold land they could no longer afford to keep. Over time, some cultural (Language)</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have declined in certain parts of Ireland, leading to decline</a:t>
            </a:r>
            <a:r>
              <a:rPr lang="en-GB" sz="1200" b="0" i="0" u="none" strike="noStrike" kern="1200" baseline="0" dirty="0">
                <a:solidFill>
                  <a:schemeClr val="tx1"/>
                </a:solidFill>
                <a:effectLst/>
                <a:latin typeface="+mn-lt"/>
                <a:ea typeface="+mn-ea"/>
                <a:cs typeface="+mn-cs"/>
              </a:rPr>
              <a:t> in the Irish speaking</a:t>
            </a:r>
            <a:r>
              <a:rPr lang="en-GB" sz="1200" b="0" i="0" u="none" strike="noStrike" kern="1200" dirty="0">
                <a:solidFill>
                  <a:schemeClr val="tx1"/>
                </a:solidFill>
                <a:effectLst/>
                <a:latin typeface="+mn-lt"/>
                <a:ea typeface="+mn-ea"/>
                <a:cs typeface="+mn-cs"/>
              </a:rPr>
              <a:t> communities.)</a:t>
            </a:r>
          </a:p>
          <a:p>
            <a:pPr marL="171450" indent="-171450" rtl="0" fontAlgn="base">
              <a:buFont typeface="Arial" panose="020B0604020202020204" pitchFamily="34" charset="0"/>
              <a:buChar char="•"/>
            </a:pPr>
            <a:r>
              <a:rPr lang="en-GB" sz="1200" b="0" i="1" u="none" strike="noStrike" kern="1200" dirty="0">
                <a:solidFill>
                  <a:schemeClr val="tx1"/>
                </a:solidFill>
                <a:effectLst/>
                <a:latin typeface="+mn-lt"/>
                <a:ea typeface="+mn-ea"/>
                <a:cs typeface="+mn-cs"/>
              </a:rPr>
              <a:t>Economy:</a:t>
            </a:r>
            <a:r>
              <a:rPr lang="en-GB" sz="1200" b="0" i="0" u="none" strike="noStrike" kern="1200" dirty="0">
                <a:solidFill>
                  <a:schemeClr val="tx1"/>
                </a:solidFill>
                <a:effectLst/>
                <a:latin typeface="+mn-lt"/>
                <a:ea typeface="+mn-ea"/>
                <a:cs typeface="+mn-cs"/>
              </a:rPr>
              <a:t> Have any traditional industries declined here, or new industries or services grown in our area, like a big new employer or type of work? (Manufacturing employers may have closed down large factories, but food production and distribution may have taken over, or business parks developed that are home to IT, finance and tech companies.)</a:t>
            </a:r>
          </a:p>
          <a:p>
            <a:pPr marL="171450" indent="-171450" rtl="0" fontAlgn="base">
              <a:buFont typeface="Arial" panose="020B0604020202020204" pitchFamily="34" charset="0"/>
              <a:buChar char="•"/>
            </a:pPr>
            <a:r>
              <a:rPr lang="en-GB" sz="1200" b="0" i="1" u="none" strike="noStrike" kern="1200" dirty="0">
                <a:solidFill>
                  <a:schemeClr val="tx1"/>
                </a:solidFill>
                <a:effectLst/>
                <a:latin typeface="+mn-lt"/>
                <a:ea typeface="+mn-ea"/>
                <a:cs typeface="+mn-cs"/>
              </a:rPr>
              <a:t>Events: </a:t>
            </a:r>
            <a:r>
              <a:rPr lang="en-GB" sz="1200" b="0" i="0" u="none" strike="noStrike" kern="1200" dirty="0">
                <a:solidFill>
                  <a:schemeClr val="tx1"/>
                </a:solidFill>
                <a:effectLst/>
                <a:latin typeface="+mn-lt"/>
                <a:ea typeface="+mn-ea"/>
                <a:cs typeface="+mn-cs"/>
              </a:rPr>
              <a:t>What local, national or international events have significantly changed our community? (A significant local event might be the closing of a large factory, or the opening of a new one; the increasing probability of flood</a:t>
            </a:r>
            <a:r>
              <a:rPr lang="en-GB" sz="1200" b="0" i="0" u="none" strike="noStrike" kern="1200" baseline="0" dirty="0">
                <a:solidFill>
                  <a:schemeClr val="tx1"/>
                </a:solidFill>
                <a:effectLst/>
                <a:latin typeface="+mn-lt"/>
                <a:ea typeface="+mn-ea"/>
                <a:cs typeface="+mn-cs"/>
              </a:rPr>
              <a:t> events due to climate change</a:t>
            </a:r>
            <a:r>
              <a:rPr lang="en-GB" sz="1200" b="0" i="0" u="none" strike="noStrike" kern="1200" dirty="0">
                <a:solidFill>
                  <a:schemeClr val="tx1"/>
                </a:solidFill>
                <a:effectLst/>
                <a:latin typeface="+mn-lt"/>
                <a:ea typeface="+mn-ea"/>
                <a:cs typeface="+mn-cs"/>
              </a:rPr>
              <a:t>, or perhaps a natural disaster, Covid-19 global pandemic, civil war or human rights issue in another country that has forced its people to migrate abroad, including to communities in Ireland</a:t>
            </a:r>
            <a:r>
              <a:rPr lang="en-GB" sz="1200" b="0" i="0" u="none" strike="noStrike" kern="1200" baseline="0" dirty="0">
                <a:solidFill>
                  <a:schemeClr val="tx1"/>
                </a:solidFill>
                <a:effectLst/>
                <a:latin typeface="+mn-lt"/>
                <a:ea typeface="+mn-ea"/>
                <a:cs typeface="+mn-cs"/>
              </a:rPr>
              <a:t> e.g. Syrian people</a:t>
            </a:r>
            <a:r>
              <a:rPr lang="en-GB"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https://www.shutterstock.com/image-photo/dublin-ireland-mar-05-2020-subway-1929041738</a:t>
            </a:r>
          </a:p>
          <a:p>
            <a:pPr marL="171450" indent="-171450" rtl="0" fontAlgn="base">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https://www.shutterstock.com/image-photo/dublin-ireland-july-29-2019-public-1747728137</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or</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https://www.shutterstock.com/image-photo/dublin-ireland-july-3-2011-two-716770315</a:t>
            </a:r>
          </a:p>
          <a:p>
            <a:pPr marL="171450" indent="-171450" rtl="0" fontAlgn="base">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1" i="0" u="none" strike="noStrike" kern="1200" dirty="0">
                <a:solidFill>
                  <a:schemeClr val="tx1"/>
                </a:solidFill>
                <a:effectLst/>
                <a:latin typeface="+mn-lt"/>
                <a:ea typeface="+mn-ea"/>
                <a:cs typeface="+mn-cs"/>
              </a:rPr>
              <a:t>Alternative Activity:</a:t>
            </a:r>
          </a:p>
          <a:p>
            <a:pPr marL="0" indent="0" rtl="0" fontAlgn="base">
              <a:buFont typeface="Arial" panose="020B0604020202020204" pitchFamily="34" charset="0"/>
              <a:buNone/>
            </a:pPr>
            <a:r>
              <a:rPr lang="en-IE" sz="1200" b="0" i="0" u="none" strike="noStrike" kern="1200" dirty="0">
                <a:solidFill>
                  <a:schemeClr val="tx1"/>
                </a:solidFill>
                <a:effectLst/>
                <a:latin typeface="+mn-lt"/>
                <a:ea typeface="+mn-ea"/>
                <a:cs typeface="+mn-cs"/>
              </a:rPr>
              <a:t>Ask students to bring in local newspapers, newsletters, articles from e-papers, magazines, photographs, posters of events,</a:t>
            </a:r>
            <a:r>
              <a:rPr lang="en-IE" sz="1200" b="0" i="0" u="none" strike="noStrike" kern="1200" baseline="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rPr>
              <a:t>etc. that are taking place in their community currently.</a:t>
            </a:r>
          </a:p>
          <a:p>
            <a:pPr marL="0" indent="0" rtl="0" fontAlgn="base">
              <a:buFont typeface="Arial" panose="020B0604020202020204" pitchFamily="34" charset="0"/>
              <a:buNone/>
            </a:pPr>
            <a:r>
              <a:rPr lang="en-IE" sz="1200" b="0" i="0" u="none" strike="noStrike" kern="1200" dirty="0">
                <a:solidFill>
                  <a:schemeClr val="tx1"/>
                </a:solidFill>
                <a:effectLst/>
                <a:latin typeface="+mn-lt"/>
                <a:ea typeface="+mn-ea"/>
                <a:cs typeface="+mn-cs"/>
              </a:rPr>
              <a:t>If you don’t have time to gather newspapers you could have a brain storming session with the students about</a:t>
            </a:r>
            <a:r>
              <a:rPr lang="en-IE" sz="1200" b="0" i="0" u="none" strike="noStrike" kern="1200" baseline="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rPr>
              <a:t>how your community has changed in the last few years. Think about buildings (infrastructure), services, people, languages spoken...</a:t>
            </a:r>
          </a:p>
          <a:p>
            <a:pPr marL="0" indent="0" rtl="0" fontAlgn="base">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IE" sz="1200" b="1" i="0" u="none" strike="noStrike" kern="1200" dirty="0">
                <a:solidFill>
                  <a:schemeClr val="tx1"/>
                </a:solidFill>
                <a:effectLst/>
                <a:latin typeface="+mn-lt"/>
                <a:ea typeface="+mn-ea"/>
                <a:cs typeface="+mn-cs"/>
              </a:rPr>
              <a:t>Shout out pedagogy:</a:t>
            </a:r>
          </a:p>
          <a:p>
            <a:pPr marL="0" indent="0" rtl="0" fontAlgn="base">
              <a:buFont typeface="Arial" panose="020B0604020202020204" pitchFamily="34" charset="0"/>
              <a:buNone/>
            </a:pPr>
            <a:r>
              <a:rPr lang="en-IE" sz="1200" b="0" i="0" u="none" strike="noStrike" kern="1200" dirty="0">
                <a:solidFill>
                  <a:schemeClr val="tx1"/>
                </a:solidFill>
                <a:effectLst/>
                <a:latin typeface="+mn-lt"/>
                <a:ea typeface="+mn-ea"/>
                <a:cs typeface="+mn-cs"/>
              </a:rPr>
              <a:t>When the students have</a:t>
            </a:r>
            <a:r>
              <a:rPr lang="en-IE" sz="1200" b="0" i="0" u="none" strike="noStrike" kern="1200" baseline="0" dirty="0">
                <a:solidFill>
                  <a:schemeClr val="tx1"/>
                </a:solidFill>
                <a:effectLst/>
                <a:latin typeface="+mn-lt"/>
                <a:ea typeface="+mn-ea"/>
                <a:cs typeface="+mn-cs"/>
              </a:rPr>
              <a:t> thought about c</a:t>
            </a:r>
            <a:r>
              <a:rPr lang="en-IE" sz="1200" b="0" i="0" u="none" strike="noStrike" kern="1200" dirty="0">
                <a:solidFill>
                  <a:schemeClr val="tx1"/>
                </a:solidFill>
                <a:effectLst/>
                <a:latin typeface="+mn-lt"/>
                <a:ea typeface="+mn-ea"/>
                <a:cs typeface="+mn-cs"/>
              </a:rPr>
              <a:t>hanges in</a:t>
            </a:r>
            <a:r>
              <a:rPr lang="en-IE" sz="1200" b="0" i="0" u="none" strike="noStrike" kern="1200" baseline="0" dirty="0">
                <a:solidFill>
                  <a:schemeClr val="tx1"/>
                </a:solidFill>
                <a:effectLst/>
                <a:latin typeface="+mn-lt"/>
                <a:ea typeface="+mn-ea"/>
                <a:cs typeface="+mn-cs"/>
              </a:rPr>
              <a:t> our Irish communities</a:t>
            </a:r>
            <a:r>
              <a:rPr lang="en-IE" sz="1200" b="0" i="0" u="none" strike="noStrike" kern="1200" dirty="0">
                <a:solidFill>
                  <a:schemeClr val="tx1"/>
                </a:solidFill>
                <a:effectLst/>
                <a:latin typeface="+mn-lt"/>
                <a:ea typeface="+mn-ea"/>
                <a:cs typeface="+mn-cs"/>
              </a:rPr>
              <a:t> you could ask the students to think</a:t>
            </a:r>
            <a:r>
              <a:rPr lang="en-IE" sz="1200" b="0" i="0" u="none" strike="noStrike" kern="1200" baseline="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rPr>
              <a:t>about the following questions:</a:t>
            </a:r>
          </a:p>
          <a:p>
            <a:pPr marL="0" indent="0" rtl="0" fontAlgn="base">
              <a:buFont typeface="Arial" panose="020B0604020202020204" pitchFamily="34" charset="0"/>
              <a:buNone/>
            </a:pPr>
            <a:r>
              <a:rPr lang="en-IE" sz="1200" b="0" i="0" u="none" strike="noStrike" kern="1200" dirty="0">
                <a:solidFill>
                  <a:schemeClr val="tx1"/>
                </a:solidFill>
                <a:effectLst/>
                <a:latin typeface="+mn-lt"/>
                <a:ea typeface="+mn-ea"/>
                <a:cs typeface="+mn-cs"/>
              </a:rPr>
              <a:t>Q: What facilities does the community have?</a:t>
            </a:r>
          </a:p>
          <a:p>
            <a:pPr marL="0" indent="0" rtl="0" fontAlgn="base">
              <a:buFont typeface="Arial" panose="020B0604020202020204" pitchFamily="34" charset="0"/>
              <a:buNone/>
            </a:pPr>
            <a:r>
              <a:rPr lang="en-IE" sz="1200" b="0" i="0" u="none" strike="noStrike" kern="1200" dirty="0">
                <a:solidFill>
                  <a:schemeClr val="tx1"/>
                </a:solidFill>
                <a:effectLst/>
                <a:latin typeface="+mn-lt"/>
                <a:ea typeface="+mn-ea"/>
                <a:cs typeface="+mn-cs"/>
              </a:rPr>
              <a:t>Q; What do you think your community needs or wants?</a:t>
            </a:r>
          </a:p>
          <a:p>
            <a:pPr marL="0" indent="0" rtl="0" fontAlgn="base">
              <a:buFont typeface="Arial" panose="020B0604020202020204" pitchFamily="34" charset="0"/>
              <a:buNone/>
            </a:pPr>
            <a:r>
              <a:rPr lang="en-IE" sz="1200" b="0" i="0" u="none" strike="noStrike" kern="1200" dirty="0">
                <a:solidFill>
                  <a:schemeClr val="tx1"/>
                </a:solidFill>
                <a:effectLst/>
                <a:latin typeface="+mn-lt"/>
                <a:ea typeface="+mn-ea"/>
                <a:cs typeface="+mn-cs"/>
              </a:rPr>
              <a:t>Q: What do you think might improve the community? </a:t>
            </a:r>
            <a:endParaRPr lang="en-GB" sz="1200" b="0" i="0" u="none" strike="noStrike"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9</a:t>
            </a:fld>
            <a:endParaRPr lang="en-IE" dirty="0"/>
          </a:p>
        </p:txBody>
      </p:sp>
    </p:spTree>
    <p:extLst>
      <p:ext uri="{BB962C8B-B14F-4D97-AF65-F5344CB8AC3E}">
        <p14:creationId xmlns:p14="http://schemas.microsoft.com/office/powerpoint/2010/main" val="3838983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Cambria" panose="02040503050406030204" pitchFamily="18" charset="0"/>
                <a:cs typeface="Cambria" panose="02040503050406030204" pitchFamily="18" charset="0"/>
              </a:defRPr>
            </a:lvl1pPr>
          </a:lstStyle>
          <a:p>
            <a:r>
              <a:rPr lang="en-US" dirty="0"/>
              <a:t>Click to edit Master title style</a:t>
            </a:r>
            <a:endParaRPr lang="en-IE" dirty="0"/>
          </a:p>
        </p:txBody>
      </p:sp>
      <p:sp>
        <p:nvSpPr>
          <p:cNvPr id="3" name="Subtitle 2"/>
          <p:cNvSpPr>
            <a:spLocks noGrp="1"/>
          </p:cNvSpPr>
          <p:nvPr>
            <p:ph type="subTitle" idx="1" hasCustomPrompt="1"/>
          </p:nvPr>
        </p:nvSpPr>
        <p:spPr>
          <a:xfrm>
            <a:off x="539552" y="3795886"/>
            <a:ext cx="4032448" cy="1098426"/>
          </a:xfrm>
        </p:spPr>
        <p:txBody>
          <a:bodyPr>
            <a:normAutofit/>
          </a:bodyPr>
          <a:lstStyle>
            <a:lvl1pPr marL="0" indent="0" algn="l">
              <a:lnSpc>
                <a:spcPts val="2200"/>
              </a:lnSpc>
              <a:buNone/>
              <a:defRPr sz="2000" b="1" i="0" baseline="0">
                <a:solidFill>
                  <a:schemeClr val="accent1"/>
                </a:solidFill>
                <a:latin typeface="Cambria" panose="02040503050406030204" pitchFamily="18" charset="0"/>
                <a:cs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 Title</a:t>
            </a:r>
          </a:p>
          <a:p>
            <a:r>
              <a:rPr lang="en-US" dirty="0"/>
              <a:t>The quick brown fox</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4"/>
          <p:cNvSpPr>
            <a:spLocks noGrp="1"/>
          </p:cNvSpPr>
          <p:nvPr>
            <p:ph type="sldNum" sz="quarter" idx="10"/>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cso.i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mbria" panose="02040503050406030204" pitchFamily="18" charset="0"/>
              </a:rPr>
              <a:t>Junior Cycle</a:t>
            </a:r>
            <a:br>
              <a:rPr lang="en-US" dirty="0">
                <a:latin typeface="Cambria" panose="02040503050406030204" pitchFamily="18" charset="0"/>
              </a:rPr>
            </a:br>
            <a:r>
              <a:rPr lang="en-US" dirty="0">
                <a:latin typeface="Cambria" panose="02040503050406030204" pitchFamily="18" charset="0"/>
              </a:rPr>
              <a:t>Geography</a:t>
            </a:r>
          </a:p>
        </p:txBody>
      </p:sp>
      <p:sp>
        <p:nvSpPr>
          <p:cNvPr id="3" name="Subtitle 2"/>
          <p:cNvSpPr>
            <a:spLocks noGrp="1"/>
          </p:cNvSpPr>
          <p:nvPr>
            <p:ph type="subTitle" idx="1"/>
          </p:nvPr>
        </p:nvSpPr>
        <p:spPr/>
        <p:txBody>
          <a:bodyPr>
            <a:normAutofit/>
          </a:bodyPr>
          <a:lstStyle/>
          <a:p>
            <a:r>
              <a:rPr lang="en-US" dirty="0"/>
              <a:t>1</a:t>
            </a:r>
            <a:r>
              <a:rPr lang="en-US" baseline="30000" dirty="0"/>
              <a:t>st</a:t>
            </a:r>
            <a:r>
              <a:rPr lang="en-US" dirty="0"/>
              <a:t> Year Resource</a:t>
            </a: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Junior Cycle Geography</a:t>
            </a:r>
          </a:p>
        </p:txBody>
      </p:sp>
      <p:sp>
        <p:nvSpPr>
          <p:cNvPr id="3" name="Content Placeholder 2"/>
          <p:cNvSpPr>
            <a:spLocks noGrp="1"/>
          </p:cNvSpPr>
          <p:nvPr>
            <p:ph idx="1"/>
          </p:nvPr>
        </p:nvSpPr>
        <p:spPr>
          <a:xfrm>
            <a:off x="457200" y="1200151"/>
            <a:ext cx="3394720" cy="2667743"/>
          </a:xfrm>
        </p:spPr>
        <p:txBody>
          <a:bodyPr>
            <a:normAutofit fontScale="85000" lnSpcReduction="20000"/>
          </a:bodyPr>
          <a:lstStyle/>
          <a:p>
            <a:pPr marL="0" indent="0">
              <a:buNone/>
            </a:pPr>
            <a:r>
              <a:rPr lang="en-US" sz="1500" b="1" dirty="0"/>
              <a:t>What are some Irish national or local changes that have happened related to the themes listed?</a:t>
            </a:r>
          </a:p>
          <a:p>
            <a:r>
              <a:rPr lang="en-US" sz="1500" b="1" dirty="0" err="1"/>
              <a:t>Urbanisation</a:t>
            </a:r>
            <a:endParaRPr lang="en-US" sz="1500" b="1" dirty="0"/>
          </a:p>
          <a:p>
            <a:r>
              <a:rPr lang="en-US" sz="1500" b="1" dirty="0"/>
              <a:t>Migration</a:t>
            </a:r>
          </a:p>
          <a:p>
            <a:r>
              <a:rPr lang="en-US" sz="1500" b="1" dirty="0"/>
              <a:t>Industry and economy</a:t>
            </a:r>
          </a:p>
          <a:p>
            <a:r>
              <a:rPr lang="en-US" sz="1500" b="1" dirty="0"/>
              <a:t>Population structure</a:t>
            </a:r>
          </a:p>
          <a:p>
            <a:pPr marL="0" indent="0">
              <a:buNone/>
            </a:pPr>
            <a:r>
              <a:rPr lang="en-US" sz="1500" b="1" dirty="0"/>
              <a:t>Can you see any connections between the changes that have happened for your family, and the changes that have happened in your community or in Ireland?</a:t>
            </a:r>
            <a:endParaRPr lang="en-US" sz="1200" dirty="0"/>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10</a:t>
            </a:fld>
            <a:endParaRPr lang="en-US" dirty="0"/>
          </a:p>
        </p:txBody>
      </p:sp>
      <p:pic>
        <p:nvPicPr>
          <p:cNvPr id="5" name="Picture 4">
            <a:extLst>
              <a:ext uri="{FF2B5EF4-FFF2-40B4-BE49-F238E27FC236}">
                <a16:creationId xmlns:a16="http://schemas.microsoft.com/office/drawing/2014/main" id="{210FDE83-27D7-46FD-8D12-3A6F998142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66018" y="596653"/>
            <a:ext cx="3394720" cy="3394720"/>
          </a:xfrm>
          <a:prstGeom prst="rect">
            <a:avLst/>
          </a:prstGeom>
        </p:spPr>
      </p:pic>
    </p:spTree>
    <p:extLst>
      <p:ext uri="{BB962C8B-B14F-4D97-AF65-F5344CB8AC3E}">
        <p14:creationId xmlns:p14="http://schemas.microsoft.com/office/powerpoint/2010/main" val="173968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more complete picture</a:t>
            </a:r>
          </a:p>
        </p:txBody>
      </p:sp>
      <p:sp>
        <p:nvSpPr>
          <p:cNvPr id="3" name="Content Placeholder 2"/>
          <p:cNvSpPr>
            <a:spLocks noGrp="1"/>
          </p:cNvSpPr>
          <p:nvPr>
            <p:ph idx="1"/>
          </p:nvPr>
        </p:nvSpPr>
        <p:spPr>
          <a:xfrm>
            <a:off x="457200" y="1200151"/>
            <a:ext cx="3394720" cy="2667743"/>
          </a:xfrm>
        </p:spPr>
        <p:txBody>
          <a:bodyPr>
            <a:normAutofit/>
          </a:bodyPr>
          <a:lstStyle/>
          <a:p>
            <a:pPr marL="0" indent="0">
              <a:buNone/>
            </a:pPr>
            <a:r>
              <a:rPr lang="en-US" sz="1500" b="1" dirty="0"/>
              <a:t>What information do we need to spot and understand changes related to living, moving, employment and big events?</a:t>
            </a:r>
          </a:p>
          <a:p>
            <a:pPr marL="0" indent="0">
              <a:buNone/>
            </a:pPr>
            <a:r>
              <a:rPr lang="en-US" sz="1200" b="1" dirty="0"/>
              <a:t>What source can provide</a:t>
            </a:r>
            <a:br>
              <a:rPr lang="en-US" sz="1200" b="1" dirty="0"/>
            </a:br>
            <a:r>
              <a:rPr lang="en-US" sz="1200" b="1" dirty="0"/>
              <a:t>this information?</a:t>
            </a:r>
            <a:endParaRPr lang="en-US" sz="1500" b="1" dirty="0"/>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11</a:t>
            </a:fld>
            <a:endParaRPr lang="en-US" dirty="0"/>
          </a:p>
        </p:txBody>
      </p:sp>
      <p:pic>
        <p:nvPicPr>
          <p:cNvPr id="5" name="Picture 4">
            <a:extLst>
              <a:ext uri="{FF2B5EF4-FFF2-40B4-BE49-F238E27FC236}">
                <a16:creationId xmlns:a16="http://schemas.microsoft.com/office/drawing/2014/main" id="{210FDE83-27D7-46FD-8D12-3A6F998142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43317" y="1153819"/>
            <a:ext cx="2576899" cy="1717932"/>
          </a:xfrm>
          <a:prstGeom prst="rect">
            <a:avLst/>
          </a:prstGeom>
        </p:spPr>
      </p:pic>
      <p:pic>
        <p:nvPicPr>
          <p:cNvPr id="7" name="Picture 6">
            <a:extLst>
              <a:ext uri="{FF2B5EF4-FFF2-40B4-BE49-F238E27FC236}">
                <a16:creationId xmlns:a16="http://schemas.microsoft.com/office/drawing/2014/main" id="{0E050BCF-68CE-495D-A789-B83D5084D8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16016" y="2488373"/>
            <a:ext cx="2576899" cy="1596653"/>
          </a:xfrm>
          <a:prstGeom prst="rect">
            <a:avLst/>
          </a:prstGeom>
        </p:spPr>
      </p:pic>
    </p:spTree>
    <p:extLst>
      <p:ext uri="{BB962C8B-B14F-4D97-AF65-F5344CB8AC3E}">
        <p14:creationId xmlns:p14="http://schemas.microsoft.com/office/powerpoint/2010/main" val="331799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census: a snapshot of us</a:t>
            </a:r>
          </a:p>
        </p:txBody>
      </p:sp>
      <p:sp>
        <p:nvSpPr>
          <p:cNvPr id="3" name="Content Placeholder 2"/>
          <p:cNvSpPr>
            <a:spLocks noGrp="1"/>
          </p:cNvSpPr>
          <p:nvPr>
            <p:ph idx="1"/>
          </p:nvPr>
        </p:nvSpPr>
        <p:spPr>
          <a:xfrm>
            <a:off x="457200" y="1200151"/>
            <a:ext cx="3394720" cy="2667743"/>
          </a:xfrm>
        </p:spPr>
        <p:txBody>
          <a:bodyPr>
            <a:normAutofit/>
          </a:bodyPr>
          <a:lstStyle/>
          <a:p>
            <a:pPr marL="0" indent="0">
              <a:buNone/>
            </a:pPr>
            <a:r>
              <a:rPr lang="en-US" sz="1500" dirty="0"/>
              <a:t>It happens every </a:t>
            </a:r>
            <a:r>
              <a:rPr lang="en-US" sz="1500" b="1" dirty="0"/>
              <a:t>5 years </a:t>
            </a:r>
            <a:r>
              <a:rPr lang="en-US" sz="1500" dirty="0"/>
              <a:t>in Ireland. </a:t>
            </a:r>
            <a:br>
              <a:rPr lang="en-US" sz="1500" dirty="0"/>
            </a:br>
            <a:r>
              <a:rPr lang="en-US" sz="1500" dirty="0"/>
              <a:t>All the information collected is </a:t>
            </a:r>
            <a:r>
              <a:rPr lang="en-US" sz="1500" b="1" dirty="0"/>
              <a:t>anonymous for 100 years.</a:t>
            </a:r>
          </a:p>
          <a:p>
            <a:pPr marL="0" indent="0">
              <a:buNone/>
            </a:pPr>
            <a:r>
              <a:rPr lang="en-US" sz="1500" dirty="0"/>
              <a:t>The census asks questions about every household, </a:t>
            </a:r>
            <a:r>
              <a:rPr lang="en-US" sz="1500" b="1" dirty="0"/>
              <a:t>to build a detailed picture of who we are </a:t>
            </a:r>
            <a:r>
              <a:rPr lang="en-US" sz="1500" dirty="0"/>
              <a:t>– as individuals, communities and as a nation.</a:t>
            </a:r>
          </a:p>
          <a:p>
            <a:pPr marL="0" indent="0">
              <a:buNone/>
            </a:pPr>
            <a:r>
              <a:rPr lang="en-US" sz="1500" b="1" dirty="0"/>
              <a:t>The Central Statistics Office (CSO) </a:t>
            </a:r>
            <a:r>
              <a:rPr lang="en-US" sz="1500" dirty="0"/>
              <a:t>plans and runs the census.</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12</a:t>
            </a:fld>
            <a:endParaRPr lang="en-US" dirty="0"/>
          </a:p>
        </p:txBody>
      </p:sp>
      <p:pic>
        <p:nvPicPr>
          <p:cNvPr id="5" name="Picture 4">
            <a:extLst>
              <a:ext uri="{FF2B5EF4-FFF2-40B4-BE49-F238E27FC236}">
                <a16:creationId xmlns:a16="http://schemas.microsoft.com/office/drawing/2014/main" id="{210FDE83-27D7-46FD-8D12-3A6F998142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27069" y="1153818"/>
            <a:ext cx="2796375" cy="2667743"/>
          </a:xfrm>
          <a:prstGeom prst="rect">
            <a:avLst/>
          </a:prstGeom>
        </p:spPr>
      </p:pic>
      <p:pic>
        <p:nvPicPr>
          <p:cNvPr id="7" name="Picture 6">
            <a:extLst>
              <a:ext uri="{FF2B5EF4-FFF2-40B4-BE49-F238E27FC236}">
                <a16:creationId xmlns:a16="http://schemas.microsoft.com/office/drawing/2014/main" id="{0E050BCF-68CE-495D-A789-B83D5084D8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99992" y="2191139"/>
            <a:ext cx="2600771" cy="1893888"/>
          </a:xfrm>
          <a:prstGeom prst="rect">
            <a:avLst/>
          </a:prstGeom>
        </p:spPr>
      </p:pic>
    </p:spTree>
    <p:extLst>
      <p:ext uri="{BB962C8B-B14F-4D97-AF65-F5344CB8AC3E}">
        <p14:creationId xmlns:p14="http://schemas.microsoft.com/office/powerpoint/2010/main" val="291398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story of a Census Form</a:t>
            </a:r>
          </a:p>
        </p:txBody>
      </p:sp>
      <p:sp>
        <p:nvSpPr>
          <p:cNvPr id="3" name="Content Placeholder 2"/>
          <p:cNvSpPr>
            <a:spLocks noGrp="1"/>
          </p:cNvSpPr>
          <p:nvPr>
            <p:ph idx="1"/>
          </p:nvPr>
        </p:nvSpPr>
        <p:spPr>
          <a:xfrm>
            <a:off x="457200" y="1200151"/>
            <a:ext cx="2015836" cy="1011559"/>
          </a:xfrm>
        </p:spPr>
        <p:txBody>
          <a:bodyPr>
            <a:normAutofit/>
          </a:bodyPr>
          <a:lstStyle/>
          <a:p>
            <a:pPr marL="0" indent="0">
              <a:buNone/>
            </a:pPr>
            <a:r>
              <a:rPr lang="en-US" sz="1100" b="1" dirty="0"/>
              <a:t>Step 1</a:t>
            </a:r>
          </a:p>
          <a:p>
            <a:pPr marL="0" indent="0">
              <a:buNone/>
            </a:pPr>
            <a:r>
              <a:rPr lang="en-US" sz="1100" dirty="0"/>
              <a:t>The CSO consult with the citizens of Ireland and then put the Census Form together.</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13</a:t>
            </a:fld>
            <a:endParaRPr lang="en-US" dirty="0"/>
          </a:p>
        </p:txBody>
      </p:sp>
      <p:sp>
        <p:nvSpPr>
          <p:cNvPr id="9" name="Content Placeholder 2">
            <a:extLst>
              <a:ext uri="{FF2B5EF4-FFF2-40B4-BE49-F238E27FC236}">
                <a16:creationId xmlns:a16="http://schemas.microsoft.com/office/drawing/2014/main" id="{8FAAC0B9-920F-4067-9217-F80B479A42F6}"/>
              </a:ext>
            </a:extLst>
          </p:cNvPr>
          <p:cNvSpPr txBox="1">
            <a:spLocks/>
          </p:cNvSpPr>
          <p:nvPr/>
        </p:nvSpPr>
        <p:spPr>
          <a:xfrm>
            <a:off x="2726787" y="1200151"/>
            <a:ext cx="1882940" cy="1083567"/>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2</a:t>
            </a:r>
          </a:p>
          <a:p>
            <a:pPr marL="0" indent="0">
              <a:buFont typeface="Arial"/>
              <a:buNone/>
            </a:pPr>
            <a:r>
              <a:rPr lang="en-US" sz="1100" dirty="0"/>
              <a:t>The Census Forms are designed and checked </a:t>
            </a:r>
            <a:br>
              <a:rPr lang="en-US" sz="1100" dirty="0"/>
            </a:br>
            <a:r>
              <a:rPr lang="en-US" sz="1100" dirty="0"/>
              <a:t>(and checked again) then translated into Irish</a:t>
            </a:r>
          </a:p>
        </p:txBody>
      </p:sp>
      <p:sp>
        <p:nvSpPr>
          <p:cNvPr id="10" name="Content Placeholder 2">
            <a:extLst>
              <a:ext uri="{FF2B5EF4-FFF2-40B4-BE49-F238E27FC236}">
                <a16:creationId xmlns:a16="http://schemas.microsoft.com/office/drawing/2014/main" id="{67BE3D0E-67E7-4761-89C6-27830BD42A3D}"/>
              </a:ext>
            </a:extLst>
          </p:cNvPr>
          <p:cNvSpPr txBox="1">
            <a:spLocks/>
          </p:cNvSpPr>
          <p:nvPr/>
        </p:nvSpPr>
        <p:spPr>
          <a:xfrm>
            <a:off x="4592781" y="1200151"/>
            <a:ext cx="1779419" cy="10835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3</a:t>
            </a:r>
          </a:p>
          <a:p>
            <a:pPr marL="0" indent="0">
              <a:buFont typeface="Arial"/>
              <a:buNone/>
            </a:pPr>
            <a:r>
              <a:rPr lang="en-US" sz="1100" dirty="0"/>
              <a:t>Over 2 million Census Forms are printed and delivered to the CSO warehouse – they then go to 466 sites around Ireland.</a:t>
            </a:r>
          </a:p>
        </p:txBody>
      </p:sp>
      <p:sp>
        <p:nvSpPr>
          <p:cNvPr id="11" name="Content Placeholder 2">
            <a:extLst>
              <a:ext uri="{FF2B5EF4-FFF2-40B4-BE49-F238E27FC236}">
                <a16:creationId xmlns:a16="http://schemas.microsoft.com/office/drawing/2014/main" id="{1EB8794F-D1D8-4BAC-AB43-E4C5449C8B5F}"/>
              </a:ext>
            </a:extLst>
          </p:cNvPr>
          <p:cNvSpPr txBox="1">
            <a:spLocks/>
          </p:cNvSpPr>
          <p:nvPr/>
        </p:nvSpPr>
        <p:spPr>
          <a:xfrm>
            <a:off x="6470072" y="1200151"/>
            <a:ext cx="2170972" cy="10115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4</a:t>
            </a:r>
          </a:p>
          <a:p>
            <a:pPr marL="0" indent="0">
              <a:buFont typeface="Arial"/>
              <a:buNone/>
            </a:pPr>
            <a:r>
              <a:rPr lang="en-US" sz="1100" dirty="0"/>
              <a:t>Census Enumerators (5,100) deliver Census Forms to every household in Ireland in plenty of time for Census Night</a:t>
            </a:r>
          </a:p>
        </p:txBody>
      </p:sp>
      <p:sp>
        <p:nvSpPr>
          <p:cNvPr id="12" name="Content Placeholder 2">
            <a:extLst>
              <a:ext uri="{FF2B5EF4-FFF2-40B4-BE49-F238E27FC236}">
                <a16:creationId xmlns:a16="http://schemas.microsoft.com/office/drawing/2014/main" id="{C31F7174-8925-4F7F-A605-21B9BE9D39B4}"/>
              </a:ext>
            </a:extLst>
          </p:cNvPr>
          <p:cNvSpPr txBox="1">
            <a:spLocks/>
          </p:cNvSpPr>
          <p:nvPr/>
        </p:nvSpPr>
        <p:spPr>
          <a:xfrm>
            <a:off x="457200" y="2336223"/>
            <a:ext cx="2015836" cy="1011559"/>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5</a:t>
            </a:r>
          </a:p>
          <a:p>
            <a:pPr marL="0" indent="0">
              <a:buFont typeface="Arial"/>
              <a:buNone/>
            </a:pPr>
            <a:r>
              <a:rPr lang="en-US" sz="1100" dirty="0"/>
              <a:t>Census Forms are completed in every household on Census Night, Sunday 3</a:t>
            </a:r>
            <a:r>
              <a:rPr lang="en-US" sz="1100" baseline="30000" dirty="0"/>
              <a:t>rd</a:t>
            </a:r>
            <a:r>
              <a:rPr lang="en-US" sz="1100" dirty="0"/>
              <a:t> April 2022</a:t>
            </a:r>
          </a:p>
        </p:txBody>
      </p:sp>
      <p:sp>
        <p:nvSpPr>
          <p:cNvPr id="13" name="Content Placeholder 2">
            <a:extLst>
              <a:ext uri="{FF2B5EF4-FFF2-40B4-BE49-F238E27FC236}">
                <a16:creationId xmlns:a16="http://schemas.microsoft.com/office/drawing/2014/main" id="{55286CF2-A8A0-4EA1-9190-02EE36852083}"/>
              </a:ext>
            </a:extLst>
          </p:cNvPr>
          <p:cNvSpPr txBox="1">
            <a:spLocks/>
          </p:cNvSpPr>
          <p:nvPr/>
        </p:nvSpPr>
        <p:spPr>
          <a:xfrm>
            <a:off x="2771800" y="2336223"/>
            <a:ext cx="1800200" cy="10115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6</a:t>
            </a:r>
          </a:p>
          <a:p>
            <a:pPr marL="0" indent="0">
              <a:buFont typeface="Arial"/>
              <a:buNone/>
            </a:pPr>
            <a:r>
              <a:rPr lang="en-US" sz="1100" dirty="0"/>
              <a:t>Census Enumerators collect the Census Forms and answer any questions from respondents</a:t>
            </a:r>
          </a:p>
        </p:txBody>
      </p:sp>
      <p:sp>
        <p:nvSpPr>
          <p:cNvPr id="14" name="Content Placeholder 2">
            <a:extLst>
              <a:ext uri="{FF2B5EF4-FFF2-40B4-BE49-F238E27FC236}">
                <a16:creationId xmlns:a16="http://schemas.microsoft.com/office/drawing/2014/main" id="{8E9F40F8-0ACA-4F46-BDDB-BF16D4AE7DC4}"/>
              </a:ext>
            </a:extLst>
          </p:cNvPr>
          <p:cNvSpPr txBox="1">
            <a:spLocks/>
          </p:cNvSpPr>
          <p:nvPr/>
        </p:nvSpPr>
        <p:spPr>
          <a:xfrm>
            <a:off x="4644008" y="2336223"/>
            <a:ext cx="2015836" cy="10115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7</a:t>
            </a:r>
          </a:p>
          <a:p>
            <a:pPr marL="0" indent="0">
              <a:buFont typeface="Arial"/>
              <a:buNone/>
            </a:pPr>
            <a:r>
              <a:rPr lang="en-US" sz="1100" dirty="0"/>
              <a:t>The Census Forms are scanned and the information is </a:t>
            </a:r>
            <a:r>
              <a:rPr lang="en-US" sz="1100" dirty="0" err="1"/>
              <a:t>analysed</a:t>
            </a:r>
            <a:r>
              <a:rPr lang="en-US" sz="1100" dirty="0"/>
              <a:t>, </a:t>
            </a:r>
            <a:r>
              <a:rPr lang="en-US" sz="1100" dirty="0" err="1"/>
              <a:t>summerised</a:t>
            </a:r>
            <a:r>
              <a:rPr lang="en-US" sz="1100" dirty="0"/>
              <a:t> and prepared for publication</a:t>
            </a:r>
          </a:p>
        </p:txBody>
      </p:sp>
      <p:sp>
        <p:nvSpPr>
          <p:cNvPr id="15" name="Content Placeholder 2">
            <a:extLst>
              <a:ext uri="{FF2B5EF4-FFF2-40B4-BE49-F238E27FC236}">
                <a16:creationId xmlns:a16="http://schemas.microsoft.com/office/drawing/2014/main" id="{9EA04E45-94CE-49E6-9DB4-D500ED6078BE}"/>
              </a:ext>
            </a:extLst>
          </p:cNvPr>
          <p:cNvSpPr txBox="1">
            <a:spLocks/>
          </p:cNvSpPr>
          <p:nvPr/>
        </p:nvSpPr>
        <p:spPr>
          <a:xfrm>
            <a:off x="6588224" y="2336223"/>
            <a:ext cx="2015836" cy="101155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8</a:t>
            </a:r>
          </a:p>
          <a:p>
            <a:pPr marL="0" indent="0">
              <a:buFont typeface="Arial"/>
              <a:buNone/>
            </a:pPr>
            <a:r>
              <a:rPr lang="en-US" sz="1100" dirty="0"/>
              <a:t>The initial results of Census 2022 are released to the public in Summer 2022 and definitive results will be made available on a phased basis from April to December 2023</a:t>
            </a:r>
          </a:p>
        </p:txBody>
      </p:sp>
      <p:sp>
        <p:nvSpPr>
          <p:cNvPr id="16" name="Content Placeholder 2">
            <a:extLst>
              <a:ext uri="{FF2B5EF4-FFF2-40B4-BE49-F238E27FC236}">
                <a16:creationId xmlns:a16="http://schemas.microsoft.com/office/drawing/2014/main" id="{C0D8C7EA-A987-4E06-8DDF-34AE31D53D3C}"/>
              </a:ext>
            </a:extLst>
          </p:cNvPr>
          <p:cNvSpPr txBox="1">
            <a:spLocks/>
          </p:cNvSpPr>
          <p:nvPr/>
        </p:nvSpPr>
        <p:spPr>
          <a:xfrm>
            <a:off x="457200" y="3432400"/>
            <a:ext cx="3888432" cy="784804"/>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9</a:t>
            </a:r>
          </a:p>
          <a:p>
            <a:pPr marL="0" indent="0">
              <a:buFont typeface="Arial"/>
              <a:buNone/>
            </a:pPr>
            <a:r>
              <a:rPr lang="en-US" sz="1100" dirty="0"/>
              <a:t>Plans are made for the future of Ireland (locally, regionally and nationally) based on the data from Census 2022</a:t>
            </a:r>
          </a:p>
        </p:txBody>
      </p:sp>
      <p:sp>
        <p:nvSpPr>
          <p:cNvPr id="17" name="Content Placeholder 2">
            <a:extLst>
              <a:ext uri="{FF2B5EF4-FFF2-40B4-BE49-F238E27FC236}">
                <a16:creationId xmlns:a16="http://schemas.microsoft.com/office/drawing/2014/main" id="{FD74B8E2-4679-4041-BB2E-CDEF9650FA83}"/>
              </a:ext>
            </a:extLst>
          </p:cNvPr>
          <p:cNvSpPr txBox="1">
            <a:spLocks/>
          </p:cNvSpPr>
          <p:nvPr/>
        </p:nvSpPr>
        <p:spPr>
          <a:xfrm>
            <a:off x="4644008" y="3432399"/>
            <a:ext cx="3888432" cy="1011559"/>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Step 10</a:t>
            </a:r>
          </a:p>
          <a:p>
            <a:pPr marL="0" indent="0">
              <a:buFont typeface="Arial"/>
              <a:buNone/>
            </a:pPr>
            <a:r>
              <a:rPr lang="en-US" sz="1100" dirty="0"/>
              <a:t>And then the process starts all over again for the next census!</a:t>
            </a:r>
          </a:p>
        </p:txBody>
      </p:sp>
    </p:spTree>
    <p:extLst>
      <p:ext uri="{BB962C8B-B14F-4D97-AF65-F5344CB8AC3E}">
        <p14:creationId xmlns:p14="http://schemas.microsoft.com/office/powerpoint/2010/main" val="216149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census: a picture of us</a:t>
            </a:r>
          </a:p>
        </p:txBody>
      </p:sp>
      <p:sp>
        <p:nvSpPr>
          <p:cNvPr id="3" name="Content Placeholder 2"/>
          <p:cNvSpPr>
            <a:spLocks noGrp="1"/>
          </p:cNvSpPr>
          <p:nvPr>
            <p:ph idx="1"/>
          </p:nvPr>
        </p:nvSpPr>
        <p:spPr>
          <a:xfrm>
            <a:off x="457200" y="1200151"/>
            <a:ext cx="3394720" cy="2595735"/>
          </a:xfrm>
        </p:spPr>
        <p:txBody>
          <a:bodyPr>
            <a:noAutofit/>
          </a:bodyPr>
          <a:lstStyle/>
          <a:p>
            <a:pPr marL="0" indent="0">
              <a:buNone/>
            </a:pPr>
            <a:r>
              <a:rPr lang="en-US" sz="1600" dirty="0"/>
              <a:t>Census information helps many </a:t>
            </a:r>
            <a:r>
              <a:rPr lang="en-US" sz="1600" dirty="0" err="1"/>
              <a:t>organisations</a:t>
            </a:r>
            <a:r>
              <a:rPr lang="en-US" sz="1600" dirty="0"/>
              <a:t> to do their work:</a:t>
            </a:r>
          </a:p>
          <a:p>
            <a:r>
              <a:rPr lang="en-US" sz="1600" dirty="0"/>
              <a:t>Government, Local Authorities and public bodies</a:t>
            </a:r>
          </a:p>
          <a:p>
            <a:r>
              <a:rPr lang="en-US" sz="1600" dirty="0"/>
              <a:t>Businesses</a:t>
            </a:r>
          </a:p>
          <a:p>
            <a:r>
              <a:rPr lang="en-US" sz="1600" dirty="0"/>
              <a:t>Voluntary </a:t>
            </a:r>
            <a:r>
              <a:rPr lang="en-US" sz="1600" dirty="0" err="1"/>
              <a:t>organisations</a:t>
            </a:r>
            <a:endParaRPr lang="en-US" sz="1600" dirty="0"/>
          </a:p>
          <a:p>
            <a:r>
              <a:rPr lang="en-US" sz="1600" dirty="0"/>
              <a:t>Academics in Universities/Colleges</a:t>
            </a:r>
          </a:p>
          <a:p>
            <a:r>
              <a:rPr lang="en-US" sz="1600" dirty="0"/>
              <a:t>The general public</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14</a:t>
            </a:fld>
            <a:endParaRPr lang="en-US" dirty="0"/>
          </a:p>
        </p:txBody>
      </p:sp>
      <p:pic>
        <p:nvPicPr>
          <p:cNvPr id="5" name="Picture 4" descr="A person standing in front of a brick wall&#10;&#10;Description automatically generated with medium confidence">
            <a:extLst>
              <a:ext uri="{FF2B5EF4-FFF2-40B4-BE49-F238E27FC236}">
                <a16:creationId xmlns:a16="http://schemas.microsoft.com/office/drawing/2014/main" id="{EF6984C3-AEC5-4E16-A0D5-CC78C444F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858" y="915566"/>
            <a:ext cx="2343495" cy="2235695"/>
          </a:xfrm>
          <a:prstGeom prst="rect">
            <a:avLst/>
          </a:prstGeom>
        </p:spPr>
      </p:pic>
      <p:pic>
        <p:nvPicPr>
          <p:cNvPr id="8" name="Picture 7" descr="A person sitting on a rock&#10;&#10;Description automatically generated with medium confidence">
            <a:extLst>
              <a:ext uri="{FF2B5EF4-FFF2-40B4-BE49-F238E27FC236}">
                <a16:creationId xmlns:a16="http://schemas.microsoft.com/office/drawing/2014/main" id="{E1B02B14-BA98-4C73-BB3C-09D65E2E5E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917" y="1772817"/>
            <a:ext cx="2867379" cy="2088032"/>
          </a:xfrm>
          <a:prstGeom prst="rect">
            <a:avLst/>
          </a:prstGeom>
        </p:spPr>
      </p:pic>
    </p:spTree>
    <p:extLst>
      <p:ext uri="{BB962C8B-B14F-4D97-AF65-F5344CB8AC3E}">
        <p14:creationId xmlns:p14="http://schemas.microsoft.com/office/powerpoint/2010/main" val="120437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2736304" cy="994172"/>
          </a:xfrm>
        </p:spPr>
        <p:txBody>
          <a:bodyPr>
            <a:normAutofit fontScale="90000"/>
          </a:bodyPr>
          <a:lstStyle/>
          <a:p>
            <a:r>
              <a:rPr lang="en-US" dirty="0"/>
              <a:t>Who the </a:t>
            </a:r>
            <a:br>
              <a:rPr lang="en-US" dirty="0"/>
            </a:br>
            <a:r>
              <a:rPr lang="en-US" dirty="0"/>
              <a:t>CSO are?</a:t>
            </a:r>
          </a:p>
        </p:txBody>
      </p:sp>
      <p:sp>
        <p:nvSpPr>
          <p:cNvPr id="3" name="Content Placeholder 2"/>
          <p:cNvSpPr>
            <a:spLocks noGrp="1"/>
          </p:cNvSpPr>
          <p:nvPr>
            <p:ph idx="1"/>
          </p:nvPr>
        </p:nvSpPr>
        <p:spPr>
          <a:xfrm>
            <a:off x="457200" y="1344167"/>
            <a:ext cx="2602632" cy="2595735"/>
          </a:xfrm>
        </p:spPr>
        <p:txBody>
          <a:bodyPr>
            <a:normAutofit/>
          </a:bodyPr>
          <a:lstStyle/>
          <a:p>
            <a:pPr marL="0" indent="0">
              <a:buNone/>
            </a:pPr>
            <a:r>
              <a:rPr lang="en-US" sz="1600" dirty="0"/>
              <a:t>What questions would you put on a census to help understand our country? Why?</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15</a:t>
            </a:fld>
            <a:endParaRPr lang="en-US" dirty="0"/>
          </a:p>
        </p:txBody>
      </p:sp>
      <p:pic>
        <p:nvPicPr>
          <p:cNvPr id="5" name="Picture 4" descr="A group of people holding a flag&#10;&#10;Description automatically generated with medium confidence">
            <a:extLst>
              <a:ext uri="{FF2B5EF4-FFF2-40B4-BE49-F238E27FC236}">
                <a16:creationId xmlns:a16="http://schemas.microsoft.com/office/drawing/2014/main" id="{CB04C87F-CB0E-4E92-81BA-62594818F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1734" y="634604"/>
            <a:ext cx="5486383" cy="3291830"/>
          </a:xfrm>
          <a:prstGeom prst="rect">
            <a:avLst/>
          </a:prstGeom>
        </p:spPr>
      </p:pic>
    </p:spTree>
    <p:extLst>
      <p:ext uri="{BB962C8B-B14F-4D97-AF65-F5344CB8AC3E}">
        <p14:creationId xmlns:p14="http://schemas.microsoft.com/office/powerpoint/2010/main" val="3977591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2736304" cy="994172"/>
          </a:xfrm>
        </p:spPr>
        <p:txBody>
          <a:bodyPr>
            <a:normAutofit fontScale="90000"/>
          </a:bodyPr>
          <a:lstStyle/>
          <a:p>
            <a:r>
              <a:rPr lang="en-US" dirty="0"/>
              <a:t>What can the census tell us?</a:t>
            </a:r>
          </a:p>
        </p:txBody>
      </p:sp>
      <p:sp>
        <p:nvSpPr>
          <p:cNvPr id="3" name="Content Placeholder 2"/>
          <p:cNvSpPr>
            <a:spLocks noGrp="1"/>
          </p:cNvSpPr>
          <p:nvPr>
            <p:ph idx="1"/>
          </p:nvPr>
        </p:nvSpPr>
        <p:spPr>
          <a:xfrm>
            <a:off x="457200" y="1344167"/>
            <a:ext cx="3898776" cy="2595735"/>
          </a:xfrm>
        </p:spPr>
        <p:txBody>
          <a:bodyPr>
            <a:normAutofit/>
          </a:bodyPr>
          <a:lstStyle/>
          <a:p>
            <a:pPr marL="0" indent="0">
              <a:buNone/>
            </a:pPr>
            <a:r>
              <a:rPr lang="en-US" sz="1600" b="1" dirty="0"/>
              <a:t>The census asks questions like…</a:t>
            </a:r>
          </a:p>
          <a:p>
            <a:r>
              <a:rPr lang="en-US" sz="1600" dirty="0"/>
              <a:t>Who lives in this household?</a:t>
            </a:r>
          </a:p>
          <a:p>
            <a:r>
              <a:rPr lang="en-US" sz="1600" dirty="0"/>
              <a:t>Do you own a car?</a:t>
            </a:r>
          </a:p>
          <a:p>
            <a:r>
              <a:rPr lang="en-US" sz="1600" dirty="0"/>
              <a:t>How old are all the people in your house?</a:t>
            </a:r>
          </a:p>
          <a:p>
            <a:r>
              <a:rPr lang="en-US" sz="1600" dirty="0"/>
              <a:t>What is your place of birth?</a:t>
            </a:r>
          </a:p>
          <a:p>
            <a:r>
              <a:rPr lang="en-US" sz="1600" dirty="0"/>
              <a:t>What is your ethnic group?</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16</a:t>
            </a:fld>
            <a:endParaRPr lang="en-US" dirty="0"/>
          </a:p>
        </p:txBody>
      </p:sp>
      <p:sp>
        <p:nvSpPr>
          <p:cNvPr id="7" name="Content Placeholder 2">
            <a:extLst>
              <a:ext uri="{FF2B5EF4-FFF2-40B4-BE49-F238E27FC236}">
                <a16:creationId xmlns:a16="http://schemas.microsoft.com/office/drawing/2014/main" id="{E555119E-951E-4E99-82F4-1352406C2771}"/>
              </a:ext>
            </a:extLst>
          </p:cNvPr>
          <p:cNvSpPr txBox="1">
            <a:spLocks/>
          </p:cNvSpPr>
          <p:nvPr/>
        </p:nvSpPr>
        <p:spPr>
          <a:xfrm>
            <a:off x="4559644" y="1344167"/>
            <a:ext cx="4114800" cy="259573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What is your religion?</a:t>
            </a:r>
          </a:p>
          <a:p>
            <a:r>
              <a:rPr lang="en-US" sz="1600" dirty="0"/>
              <a:t>What is your level of education?</a:t>
            </a:r>
          </a:p>
          <a:p>
            <a:r>
              <a:rPr lang="en-US" sz="1600" dirty="0"/>
              <a:t>What languages do you speak?</a:t>
            </a:r>
          </a:p>
          <a:p>
            <a:r>
              <a:rPr lang="en-US" sz="1600" dirty="0"/>
              <a:t>What is your health like?</a:t>
            </a:r>
          </a:p>
          <a:p>
            <a:r>
              <a:rPr lang="en-US" sz="1600" dirty="0"/>
              <a:t>What kind of job do you do?</a:t>
            </a:r>
          </a:p>
          <a:p>
            <a:pPr marL="0" indent="0">
              <a:buNone/>
            </a:pPr>
            <a:r>
              <a:rPr lang="en-US" sz="1600" b="1" dirty="0"/>
              <a:t>Why do you think the census asks these questions?</a:t>
            </a:r>
          </a:p>
          <a:p>
            <a:pPr marL="0" indent="0">
              <a:buNone/>
            </a:pPr>
            <a:r>
              <a:rPr lang="en-US" sz="1600" b="1" dirty="0"/>
              <a:t>What stories can they help us to understand about our local area and Ireland?</a:t>
            </a:r>
          </a:p>
        </p:txBody>
      </p:sp>
    </p:spTree>
    <p:extLst>
      <p:ext uri="{BB962C8B-B14F-4D97-AF65-F5344CB8AC3E}">
        <p14:creationId xmlns:p14="http://schemas.microsoft.com/office/powerpoint/2010/main" val="400052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064896" cy="709587"/>
          </a:xfrm>
        </p:spPr>
        <p:txBody>
          <a:bodyPr>
            <a:normAutofit/>
          </a:bodyPr>
          <a:lstStyle/>
          <a:p>
            <a:r>
              <a:rPr lang="en-US" dirty="0"/>
              <a:t>What is your story?</a:t>
            </a:r>
          </a:p>
        </p:txBody>
      </p:sp>
      <p:sp>
        <p:nvSpPr>
          <p:cNvPr id="3" name="Content Placeholder 2"/>
          <p:cNvSpPr>
            <a:spLocks noGrp="1"/>
          </p:cNvSpPr>
          <p:nvPr>
            <p:ph idx="1"/>
          </p:nvPr>
        </p:nvSpPr>
        <p:spPr>
          <a:xfrm>
            <a:off x="457200" y="1059582"/>
            <a:ext cx="3898776" cy="2595735"/>
          </a:xfrm>
        </p:spPr>
        <p:txBody>
          <a:bodyPr>
            <a:normAutofit fontScale="92500"/>
          </a:bodyPr>
          <a:lstStyle/>
          <a:p>
            <a:r>
              <a:rPr lang="en-US" sz="1600" dirty="0"/>
              <a:t>Choose who you will interview</a:t>
            </a:r>
          </a:p>
          <a:p>
            <a:r>
              <a:rPr lang="en-US" sz="1600" dirty="0"/>
              <a:t>Identify the theme connected to their story</a:t>
            </a:r>
          </a:p>
          <a:p>
            <a:r>
              <a:rPr lang="en-US" sz="1600" dirty="0"/>
              <a:t>Develop your interview questions</a:t>
            </a:r>
          </a:p>
          <a:p>
            <a:r>
              <a:rPr lang="en-US" sz="1600" dirty="0"/>
              <a:t>Identify what other sources you can use</a:t>
            </a:r>
          </a:p>
          <a:p>
            <a:r>
              <a:rPr lang="en-US" sz="1600" dirty="0"/>
              <a:t>Think of what census information you can use</a:t>
            </a:r>
          </a:p>
          <a:p>
            <a:r>
              <a:rPr lang="en-US" sz="1600" dirty="0"/>
              <a:t>Plan how you will share their story</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17</a:t>
            </a:fld>
            <a:endParaRPr lang="en-US" dirty="0"/>
          </a:p>
        </p:txBody>
      </p:sp>
      <p:pic>
        <p:nvPicPr>
          <p:cNvPr id="5" name="Picture 4" descr="A large house with a red roof&#10;&#10;Description automatically generated with low confidence">
            <a:extLst>
              <a:ext uri="{FF2B5EF4-FFF2-40B4-BE49-F238E27FC236}">
                <a16:creationId xmlns:a16="http://schemas.microsoft.com/office/drawing/2014/main" id="{1D00F3E2-0001-40CA-8347-A3C25CEE3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440" y="627534"/>
            <a:ext cx="3239143" cy="2160240"/>
          </a:xfrm>
          <a:prstGeom prst="rect">
            <a:avLst/>
          </a:prstGeom>
        </p:spPr>
      </p:pic>
      <p:pic>
        <p:nvPicPr>
          <p:cNvPr id="9" name="Picture 8" descr="A person talking on the phone&#10;&#10;Description automatically generated with medium confidence">
            <a:extLst>
              <a:ext uri="{FF2B5EF4-FFF2-40B4-BE49-F238E27FC236}">
                <a16:creationId xmlns:a16="http://schemas.microsoft.com/office/drawing/2014/main" id="{FFC64896-94FB-4E33-8339-36C6AA0D76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2427734"/>
            <a:ext cx="2273423" cy="1515615"/>
          </a:xfrm>
          <a:prstGeom prst="rect">
            <a:avLst/>
          </a:prstGeom>
        </p:spPr>
      </p:pic>
    </p:spTree>
    <p:extLst>
      <p:ext uri="{BB962C8B-B14F-4D97-AF65-F5344CB8AC3E}">
        <p14:creationId xmlns:p14="http://schemas.microsoft.com/office/powerpoint/2010/main" val="386636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064896" cy="709587"/>
          </a:xfrm>
        </p:spPr>
        <p:txBody>
          <a:bodyPr>
            <a:normAutofit/>
          </a:bodyPr>
          <a:lstStyle/>
          <a:p>
            <a:r>
              <a:rPr lang="en-US" dirty="0"/>
              <a:t>A Review Triangle</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18</a:t>
            </a:fld>
            <a:endParaRPr lang="en-US" dirty="0"/>
          </a:p>
        </p:txBody>
      </p:sp>
      <p:pic>
        <p:nvPicPr>
          <p:cNvPr id="10" name="Content Placeholder 9" descr="Shape&#10;&#10;Description automatically generated">
            <a:extLst>
              <a:ext uri="{FF2B5EF4-FFF2-40B4-BE49-F238E27FC236}">
                <a16:creationId xmlns:a16="http://schemas.microsoft.com/office/drawing/2014/main" id="{28C6F948-C01A-4070-82D8-EAC8FCC883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5520" y="1200150"/>
            <a:ext cx="4912959" cy="2811463"/>
          </a:xfrm>
        </p:spPr>
      </p:pic>
    </p:spTree>
    <p:extLst>
      <p:ext uri="{BB962C8B-B14F-4D97-AF65-F5344CB8AC3E}">
        <p14:creationId xmlns:p14="http://schemas.microsoft.com/office/powerpoint/2010/main" val="411586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064896" cy="709587"/>
          </a:xfrm>
        </p:spPr>
        <p:txBody>
          <a:bodyPr>
            <a:normAutofit/>
          </a:bodyPr>
          <a:lstStyle/>
          <a:p>
            <a:r>
              <a:rPr lang="en-US" dirty="0"/>
              <a:t>Example 1</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19</a:t>
            </a:fld>
            <a:endParaRPr lang="en-US" dirty="0"/>
          </a:p>
        </p:txBody>
      </p:sp>
      <p:sp>
        <p:nvSpPr>
          <p:cNvPr id="4" name="Content Placeholder 3">
            <a:extLst>
              <a:ext uri="{FF2B5EF4-FFF2-40B4-BE49-F238E27FC236}">
                <a16:creationId xmlns:a16="http://schemas.microsoft.com/office/drawing/2014/main" id="{33F5F73D-6393-4CA9-86C1-FAF28C98704F}"/>
              </a:ext>
            </a:extLst>
          </p:cNvPr>
          <p:cNvSpPr>
            <a:spLocks noGrp="1"/>
          </p:cNvSpPr>
          <p:nvPr>
            <p:ph idx="1"/>
          </p:nvPr>
        </p:nvSpPr>
        <p:spPr>
          <a:xfrm>
            <a:off x="457200" y="1200151"/>
            <a:ext cx="3394720" cy="2811759"/>
          </a:xfrm>
        </p:spPr>
        <p:txBody>
          <a:bodyPr>
            <a:normAutofit lnSpcReduction="10000"/>
          </a:bodyPr>
          <a:lstStyle/>
          <a:p>
            <a:pPr marL="0" indent="0">
              <a:buNone/>
            </a:pPr>
            <a:r>
              <a:rPr lang="en-US" sz="1100" b="1" dirty="0"/>
              <a:t>Agnieszka’s father moved here with his parents, when manufacturing and construction employment was growing in 2004 as EU Accession States joined the European Union.</a:t>
            </a:r>
          </a:p>
          <a:p>
            <a:pPr marL="0" indent="0">
              <a:buNone/>
            </a:pPr>
            <a:r>
              <a:rPr lang="en-US" sz="1100" b="1" dirty="0"/>
              <a:t>The bigger picture</a:t>
            </a:r>
            <a:br>
              <a:rPr lang="en-US" sz="1100" dirty="0"/>
            </a:br>
            <a:r>
              <a:rPr lang="en-US" sz="1100" dirty="0"/>
              <a:t>This is related to how employment in Ireland has changed over time as construction (1994-2007) expanded in the Celtic Tiger and tertiary sector and services expanded.</a:t>
            </a:r>
          </a:p>
          <a:p>
            <a:pPr marL="0" indent="0">
              <a:buNone/>
            </a:pPr>
            <a:r>
              <a:rPr lang="en-US" sz="1100" b="1" dirty="0"/>
              <a:t>The story</a:t>
            </a:r>
            <a:br>
              <a:rPr lang="en-US" sz="1100" dirty="0"/>
            </a:br>
            <a:r>
              <a:rPr lang="en-US" sz="1100" dirty="0"/>
              <a:t>This story might be about how the wider economy has shaped individual people’s working lives. L.O. 3.2</a:t>
            </a:r>
          </a:p>
          <a:p>
            <a:pPr marL="0" indent="0">
              <a:buNone/>
            </a:pPr>
            <a:r>
              <a:rPr lang="en-US" sz="1100" b="1" dirty="0"/>
              <a:t>Census information to explore</a:t>
            </a:r>
            <a:br>
              <a:rPr lang="en-US" sz="1100" dirty="0"/>
            </a:br>
            <a:r>
              <a:rPr lang="en-US" sz="1100" dirty="0"/>
              <a:t>Changing occupations over time</a:t>
            </a:r>
            <a:endParaRPr lang="en-IE" sz="1100" dirty="0"/>
          </a:p>
        </p:txBody>
      </p:sp>
      <p:pic>
        <p:nvPicPr>
          <p:cNvPr id="7" name="Picture 6" descr="A person with a stethoscope around her neck&#10;&#10;Description automatically generated with low confidence">
            <a:extLst>
              <a:ext uri="{FF2B5EF4-FFF2-40B4-BE49-F238E27FC236}">
                <a16:creationId xmlns:a16="http://schemas.microsoft.com/office/drawing/2014/main" id="{80A299EC-2AD0-424A-B690-C7F36692C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794" y="984126"/>
            <a:ext cx="4547906" cy="2811759"/>
          </a:xfrm>
          <a:prstGeom prst="rect">
            <a:avLst/>
          </a:prstGeom>
        </p:spPr>
      </p:pic>
    </p:spTree>
    <p:extLst>
      <p:ext uri="{BB962C8B-B14F-4D97-AF65-F5344CB8AC3E}">
        <p14:creationId xmlns:p14="http://schemas.microsoft.com/office/powerpoint/2010/main" val="377407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Guidance</a:t>
            </a:r>
          </a:p>
        </p:txBody>
      </p:sp>
      <p:sp>
        <p:nvSpPr>
          <p:cNvPr id="3" name="Content Placeholder 2"/>
          <p:cNvSpPr>
            <a:spLocks noGrp="1"/>
          </p:cNvSpPr>
          <p:nvPr>
            <p:ph idx="1"/>
          </p:nvPr>
        </p:nvSpPr>
        <p:spPr>
          <a:xfrm>
            <a:off x="457200" y="1200151"/>
            <a:ext cx="3970784" cy="2811759"/>
          </a:xfrm>
        </p:spPr>
        <p:txBody>
          <a:bodyPr>
            <a:normAutofit lnSpcReduction="10000"/>
          </a:bodyPr>
          <a:lstStyle/>
          <a:p>
            <a:pPr marL="0" indent="0">
              <a:buNone/>
            </a:pPr>
            <a:r>
              <a:rPr lang="en-US" sz="1600" b="1" dirty="0"/>
              <a:t>Age: </a:t>
            </a:r>
            <a:r>
              <a:rPr lang="en-US" sz="1600" dirty="0"/>
              <a:t>12-15</a:t>
            </a:r>
          </a:p>
          <a:p>
            <a:pPr marL="0" indent="0">
              <a:buNone/>
            </a:pPr>
            <a:r>
              <a:rPr lang="en-US" sz="1600" b="1" dirty="0"/>
              <a:t>Time: </a:t>
            </a:r>
            <a:r>
              <a:rPr lang="en-US" sz="1600" dirty="0"/>
              <a:t>Two sessions of 120 minutes, plus homework</a:t>
            </a:r>
          </a:p>
          <a:p>
            <a:pPr marL="0" indent="0">
              <a:buNone/>
            </a:pPr>
            <a:r>
              <a:rPr lang="en-US" sz="1600" b="1" dirty="0"/>
              <a:t>Preparation:</a:t>
            </a:r>
          </a:p>
          <a:p>
            <a:pPr>
              <a:buFont typeface="Arial" panose="020B0604020202020204" pitchFamily="34" charset="0"/>
              <a:buChar char="•"/>
            </a:pPr>
            <a:r>
              <a:rPr lang="en-US" sz="1200" dirty="0"/>
              <a:t>Review the slides and adapt to suit your class</a:t>
            </a:r>
          </a:p>
          <a:p>
            <a:pPr>
              <a:buFont typeface="Arial" panose="020B0604020202020204" pitchFamily="34" charset="0"/>
              <a:buChar char="•"/>
            </a:pPr>
            <a:r>
              <a:rPr lang="en-US" sz="1200" dirty="0"/>
              <a:t>Review the display/presentation option on slide 21 and plan how students will research and create their display after the series of lessons</a:t>
            </a:r>
          </a:p>
          <a:p>
            <a:pPr>
              <a:buFont typeface="Arial" panose="020B0604020202020204" pitchFamily="34" charset="0"/>
              <a:buChar char="•"/>
            </a:pPr>
            <a:r>
              <a:rPr lang="en-US" sz="1200" dirty="0"/>
              <a:t>Preview how to use each source of census information and choose which source you will help students to include</a:t>
            </a:r>
          </a:p>
        </p:txBody>
      </p:sp>
      <p:sp>
        <p:nvSpPr>
          <p:cNvPr id="4" name="Slide Number Placeholder 4"/>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a:t>
            </a:fld>
            <a:endParaRPr lang="en-US" dirty="0"/>
          </a:p>
        </p:txBody>
      </p:sp>
      <p:sp>
        <p:nvSpPr>
          <p:cNvPr id="5" name="Content Placeholder 2">
            <a:extLst>
              <a:ext uri="{FF2B5EF4-FFF2-40B4-BE49-F238E27FC236}">
                <a16:creationId xmlns:a16="http://schemas.microsoft.com/office/drawing/2014/main" id="{39416C5F-221A-4715-8CB0-1E3CF464FB2D}"/>
              </a:ext>
            </a:extLst>
          </p:cNvPr>
          <p:cNvSpPr txBox="1">
            <a:spLocks/>
          </p:cNvSpPr>
          <p:nvPr/>
        </p:nvSpPr>
        <p:spPr>
          <a:xfrm>
            <a:off x="4988011" y="1200151"/>
            <a:ext cx="3970784" cy="2811759"/>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Resource: </a:t>
            </a:r>
            <a:r>
              <a:rPr lang="en-US" sz="1600" dirty="0"/>
              <a:t>Lesson slides and handouts</a:t>
            </a:r>
          </a:p>
          <a:p>
            <a:pPr marL="0" indent="0">
              <a:buNone/>
            </a:pPr>
            <a:r>
              <a:rPr lang="en-US" sz="1600" b="1" dirty="0"/>
              <a:t>Learning Outcomes:</a:t>
            </a:r>
          </a:p>
          <a:p>
            <a:pPr marL="0" indent="0">
              <a:buNone/>
            </a:pPr>
            <a:r>
              <a:rPr lang="en-US" sz="1200" dirty="0"/>
              <a:t>Students can:</a:t>
            </a:r>
          </a:p>
          <a:p>
            <a:r>
              <a:rPr lang="en-US" sz="1200" dirty="0"/>
              <a:t>Name some geographical themes that can create changes in a local community</a:t>
            </a:r>
          </a:p>
          <a:p>
            <a:r>
              <a:rPr lang="en-US" sz="1200" dirty="0"/>
              <a:t>Describe some ways in which census information can illustrate these changes</a:t>
            </a:r>
          </a:p>
          <a:p>
            <a:r>
              <a:rPr lang="en-US" sz="1200" dirty="0"/>
              <a:t>Identify and plan a geographical structure enquiry to investigate a local change through an interview, census information and other sources</a:t>
            </a:r>
          </a:p>
        </p:txBody>
      </p:sp>
    </p:spTree>
    <p:extLst>
      <p:ext uri="{BB962C8B-B14F-4D97-AF65-F5344CB8AC3E}">
        <p14:creationId xmlns:p14="http://schemas.microsoft.com/office/powerpoint/2010/main" val="291392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064896" cy="709587"/>
          </a:xfrm>
        </p:spPr>
        <p:txBody>
          <a:bodyPr>
            <a:normAutofit/>
          </a:bodyPr>
          <a:lstStyle/>
          <a:p>
            <a:r>
              <a:rPr lang="en-US" dirty="0"/>
              <a:t>Example 2</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20</a:t>
            </a:fld>
            <a:endParaRPr lang="en-US" dirty="0"/>
          </a:p>
        </p:txBody>
      </p:sp>
      <p:sp>
        <p:nvSpPr>
          <p:cNvPr id="4" name="Content Placeholder 3">
            <a:extLst>
              <a:ext uri="{FF2B5EF4-FFF2-40B4-BE49-F238E27FC236}">
                <a16:creationId xmlns:a16="http://schemas.microsoft.com/office/drawing/2014/main" id="{33F5F73D-6393-4CA9-86C1-FAF28C98704F}"/>
              </a:ext>
            </a:extLst>
          </p:cNvPr>
          <p:cNvSpPr>
            <a:spLocks noGrp="1"/>
          </p:cNvSpPr>
          <p:nvPr>
            <p:ph idx="1"/>
          </p:nvPr>
        </p:nvSpPr>
        <p:spPr>
          <a:xfrm>
            <a:off x="457200" y="984127"/>
            <a:ext cx="3394720" cy="3027784"/>
          </a:xfrm>
        </p:spPr>
        <p:txBody>
          <a:bodyPr>
            <a:normAutofit/>
          </a:bodyPr>
          <a:lstStyle/>
          <a:p>
            <a:pPr marL="0" indent="0">
              <a:buNone/>
            </a:pPr>
            <a:r>
              <a:rPr lang="en-US" sz="1100" b="1" dirty="0"/>
              <a:t>Alima’s house was home to an extended family from another country or culture, who moved to Ireland and are now part of a thriving community along with others from their home country.</a:t>
            </a:r>
          </a:p>
          <a:p>
            <a:pPr marL="0" indent="0">
              <a:buNone/>
            </a:pPr>
            <a:r>
              <a:rPr lang="en-US" sz="1100" b="1" dirty="0"/>
              <a:t>The bigger picture</a:t>
            </a:r>
            <a:br>
              <a:rPr lang="en-US" sz="1100" dirty="0"/>
            </a:br>
            <a:r>
              <a:rPr lang="en-US" sz="1100" dirty="0"/>
              <a:t>This relates to how people migrate to Ireland in pursuit of economic opportunities, or to flee conflict, natural disaster or human rights issues.</a:t>
            </a:r>
          </a:p>
          <a:p>
            <a:pPr marL="0" indent="0">
              <a:buNone/>
            </a:pPr>
            <a:r>
              <a:rPr lang="en-US" sz="1100" b="1" dirty="0"/>
              <a:t>The story</a:t>
            </a:r>
            <a:br>
              <a:rPr lang="en-US" sz="1100" dirty="0"/>
            </a:br>
            <a:r>
              <a:rPr lang="en-US" sz="1100" dirty="0"/>
              <a:t>This story might be about how people migrate in search of a better life L.O. 3.2, 2.8</a:t>
            </a:r>
          </a:p>
          <a:p>
            <a:pPr marL="0" indent="0">
              <a:buNone/>
            </a:pPr>
            <a:r>
              <a:rPr lang="en-US" sz="1100" b="1" dirty="0"/>
              <a:t>Census information to explore</a:t>
            </a:r>
            <a:br>
              <a:rPr lang="en-US" sz="1100" dirty="0"/>
            </a:br>
            <a:r>
              <a:rPr lang="en-US" sz="1100" dirty="0"/>
              <a:t>Country or place of origin, ethnicity</a:t>
            </a:r>
            <a:endParaRPr lang="en-IE" sz="1100" dirty="0"/>
          </a:p>
        </p:txBody>
      </p:sp>
      <p:pic>
        <p:nvPicPr>
          <p:cNvPr id="7" name="Picture 6">
            <a:extLst>
              <a:ext uri="{FF2B5EF4-FFF2-40B4-BE49-F238E27FC236}">
                <a16:creationId xmlns:a16="http://schemas.microsoft.com/office/drawing/2014/main" id="{80A299EC-2AD0-424A-B690-C7F36692C2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27130" y="984126"/>
            <a:ext cx="3861234" cy="2811759"/>
          </a:xfrm>
          <a:prstGeom prst="rect">
            <a:avLst/>
          </a:prstGeom>
        </p:spPr>
      </p:pic>
    </p:spTree>
    <p:extLst>
      <p:ext uri="{BB962C8B-B14F-4D97-AF65-F5344CB8AC3E}">
        <p14:creationId xmlns:p14="http://schemas.microsoft.com/office/powerpoint/2010/main" val="4114530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064896" cy="709587"/>
          </a:xfrm>
        </p:spPr>
        <p:txBody>
          <a:bodyPr>
            <a:normAutofit/>
          </a:bodyPr>
          <a:lstStyle/>
          <a:p>
            <a:r>
              <a:rPr lang="en-US" dirty="0"/>
              <a:t>Example 3</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21</a:t>
            </a:fld>
            <a:endParaRPr lang="en-US" dirty="0"/>
          </a:p>
        </p:txBody>
      </p:sp>
      <p:sp>
        <p:nvSpPr>
          <p:cNvPr id="4" name="Content Placeholder 3">
            <a:extLst>
              <a:ext uri="{FF2B5EF4-FFF2-40B4-BE49-F238E27FC236}">
                <a16:creationId xmlns:a16="http://schemas.microsoft.com/office/drawing/2014/main" id="{33F5F73D-6393-4CA9-86C1-FAF28C98704F}"/>
              </a:ext>
            </a:extLst>
          </p:cNvPr>
          <p:cNvSpPr>
            <a:spLocks noGrp="1"/>
          </p:cNvSpPr>
          <p:nvPr>
            <p:ph idx="1"/>
          </p:nvPr>
        </p:nvSpPr>
        <p:spPr>
          <a:xfrm>
            <a:off x="457200" y="984127"/>
            <a:ext cx="3394720" cy="3027784"/>
          </a:xfrm>
        </p:spPr>
        <p:txBody>
          <a:bodyPr>
            <a:normAutofit/>
          </a:bodyPr>
          <a:lstStyle/>
          <a:p>
            <a:pPr marL="0" indent="0">
              <a:buNone/>
            </a:pPr>
            <a:r>
              <a:rPr lang="en-US" sz="1100" b="1" dirty="0"/>
              <a:t>Jack’s mother saw her small village grow into a town as new housing and facilities were built in the 20</a:t>
            </a:r>
            <a:r>
              <a:rPr lang="en-US" sz="1100" b="1" baseline="30000" dirty="0"/>
              <a:t>th</a:t>
            </a:r>
            <a:r>
              <a:rPr lang="en-US" sz="1100" b="1" dirty="0"/>
              <a:t> century.</a:t>
            </a:r>
          </a:p>
          <a:p>
            <a:pPr marL="0" indent="0">
              <a:buNone/>
            </a:pPr>
            <a:r>
              <a:rPr lang="en-US" sz="1100" b="1" dirty="0"/>
              <a:t>The bigger picture</a:t>
            </a:r>
            <a:br>
              <a:rPr lang="en-US" sz="1100" dirty="0"/>
            </a:br>
            <a:r>
              <a:rPr lang="en-US" sz="1100" dirty="0"/>
              <a:t>This relates to patterns of settlement change and </a:t>
            </a:r>
            <a:r>
              <a:rPr lang="en-US" sz="1100" dirty="0" err="1"/>
              <a:t>urbanisation</a:t>
            </a:r>
            <a:r>
              <a:rPr lang="en-US" sz="1100" dirty="0"/>
              <a:t>, as conurbations grow and new employment opportunities have opened up in the tertiary sector</a:t>
            </a:r>
          </a:p>
          <a:p>
            <a:pPr marL="0" indent="0">
              <a:buNone/>
            </a:pPr>
            <a:r>
              <a:rPr lang="en-US" sz="1100" b="1" dirty="0"/>
              <a:t>The story</a:t>
            </a:r>
            <a:br>
              <a:rPr lang="en-US" sz="1100" dirty="0"/>
            </a:br>
            <a:r>
              <a:rPr lang="en-US" sz="1100" dirty="0"/>
              <a:t>This story might be about how urban planning reflects the different reasons for a growing urban population L.O. 3.5.</a:t>
            </a:r>
          </a:p>
          <a:p>
            <a:pPr marL="0" indent="0">
              <a:buNone/>
            </a:pPr>
            <a:r>
              <a:rPr lang="en-US" sz="1100" b="1" dirty="0"/>
              <a:t>Census information to explore</a:t>
            </a:r>
            <a:br>
              <a:rPr lang="en-US" sz="1100" dirty="0"/>
            </a:br>
            <a:r>
              <a:rPr lang="en-US" sz="1100" dirty="0"/>
              <a:t>Housing types and population</a:t>
            </a:r>
            <a:endParaRPr lang="en-IE" sz="1100" dirty="0"/>
          </a:p>
        </p:txBody>
      </p:sp>
      <p:pic>
        <p:nvPicPr>
          <p:cNvPr id="7" name="Picture 6">
            <a:extLst>
              <a:ext uri="{FF2B5EF4-FFF2-40B4-BE49-F238E27FC236}">
                <a16:creationId xmlns:a16="http://schemas.microsoft.com/office/drawing/2014/main" id="{80A299EC-2AD0-424A-B690-C7F36692C2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84079" y="984126"/>
            <a:ext cx="2947336" cy="2811759"/>
          </a:xfrm>
          <a:prstGeom prst="rect">
            <a:avLst/>
          </a:prstGeom>
        </p:spPr>
      </p:pic>
    </p:spTree>
    <p:extLst>
      <p:ext uri="{BB962C8B-B14F-4D97-AF65-F5344CB8AC3E}">
        <p14:creationId xmlns:p14="http://schemas.microsoft.com/office/powerpoint/2010/main" val="415470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064896" cy="709587"/>
          </a:xfrm>
        </p:spPr>
        <p:txBody>
          <a:bodyPr>
            <a:normAutofit/>
          </a:bodyPr>
          <a:lstStyle/>
          <a:p>
            <a:r>
              <a:rPr lang="en-US" dirty="0"/>
              <a:t>Example 4</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22</a:t>
            </a:fld>
            <a:endParaRPr lang="en-US" dirty="0"/>
          </a:p>
        </p:txBody>
      </p:sp>
      <p:sp>
        <p:nvSpPr>
          <p:cNvPr id="4" name="Content Placeholder 3">
            <a:extLst>
              <a:ext uri="{FF2B5EF4-FFF2-40B4-BE49-F238E27FC236}">
                <a16:creationId xmlns:a16="http://schemas.microsoft.com/office/drawing/2014/main" id="{33F5F73D-6393-4CA9-86C1-FAF28C98704F}"/>
              </a:ext>
            </a:extLst>
          </p:cNvPr>
          <p:cNvSpPr>
            <a:spLocks noGrp="1"/>
          </p:cNvSpPr>
          <p:nvPr>
            <p:ph idx="1"/>
          </p:nvPr>
        </p:nvSpPr>
        <p:spPr>
          <a:xfrm>
            <a:off x="457200" y="1036831"/>
            <a:ext cx="3394720" cy="2975080"/>
          </a:xfrm>
        </p:spPr>
        <p:txBody>
          <a:bodyPr>
            <a:normAutofit fontScale="92500" lnSpcReduction="10000"/>
          </a:bodyPr>
          <a:lstStyle/>
          <a:p>
            <a:pPr marL="0" indent="0">
              <a:buNone/>
            </a:pPr>
            <a:r>
              <a:rPr lang="en-US" sz="1100" b="1" dirty="0"/>
              <a:t>Mrs. Olivia O’Sullivan saw her vibrant community with older houses built in the 1960’s get renovated as younger generations of families move into the community over time.</a:t>
            </a:r>
          </a:p>
          <a:p>
            <a:pPr marL="0" indent="0">
              <a:buNone/>
            </a:pPr>
            <a:r>
              <a:rPr lang="en-US" sz="1100" b="1" dirty="0"/>
              <a:t>The bigger picture</a:t>
            </a:r>
            <a:br>
              <a:rPr lang="en-US" sz="1100" dirty="0"/>
            </a:br>
            <a:r>
              <a:rPr lang="en-US" sz="1100" dirty="0"/>
              <a:t>The population of the Republic of Ireland aged 65+ was estimated at 696,300 in 2019 and it is projected this will double to 1.56m by 2051</a:t>
            </a:r>
          </a:p>
          <a:p>
            <a:pPr marL="0" indent="0">
              <a:buNone/>
            </a:pPr>
            <a:r>
              <a:rPr lang="en-US" sz="1100" b="1" dirty="0"/>
              <a:t>The story</a:t>
            </a:r>
            <a:br>
              <a:rPr lang="en-US" sz="1100" dirty="0"/>
            </a:br>
            <a:r>
              <a:rPr lang="en-US" sz="1100" dirty="0"/>
              <a:t>By 2030, one in five people resident in Ireland will be 65 years or older. Ireland’s ageing problem will apply more spending pressure on the already cash-strapped health service</a:t>
            </a:r>
          </a:p>
          <a:p>
            <a:pPr marL="0" indent="0">
              <a:buNone/>
            </a:pPr>
            <a:r>
              <a:rPr lang="en-US" sz="1100" b="1" dirty="0"/>
              <a:t>Census information to explore</a:t>
            </a:r>
            <a:br>
              <a:rPr lang="en-US" sz="1100" dirty="0"/>
            </a:br>
            <a:r>
              <a:rPr lang="en-US" sz="1100" dirty="0"/>
              <a:t>Changing population over time. The ‘greying’ of the Irish Population. Implications for the future as regards Geriatrics services (care of elderly).</a:t>
            </a:r>
            <a:endParaRPr lang="en-IE" sz="1100" dirty="0"/>
          </a:p>
        </p:txBody>
      </p:sp>
      <p:pic>
        <p:nvPicPr>
          <p:cNvPr id="7" name="Picture 6">
            <a:extLst>
              <a:ext uri="{FF2B5EF4-FFF2-40B4-BE49-F238E27FC236}">
                <a16:creationId xmlns:a16="http://schemas.microsoft.com/office/drawing/2014/main" id="{80A299EC-2AD0-424A-B690-C7F36692C2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27984" y="1036830"/>
            <a:ext cx="4246597" cy="2831064"/>
          </a:xfrm>
          <a:prstGeom prst="rect">
            <a:avLst/>
          </a:prstGeom>
        </p:spPr>
      </p:pic>
    </p:spTree>
    <p:extLst>
      <p:ext uri="{BB962C8B-B14F-4D97-AF65-F5344CB8AC3E}">
        <p14:creationId xmlns:p14="http://schemas.microsoft.com/office/powerpoint/2010/main" val="1864803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064896" cy="709587"/>
          </a:xfrm>
        </p:spPr>
        <p:txBody>
          <a:bodyPr>
            <a:normAutofit/>
          </a:bodyPr>
          <a:lstStyle/>
          <a:p>
            <a:r>
              <a:rPr lang="en-US" dirty="0"/>
              <a:t>What will your story be?</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23</a:t>
            </a:fld>
            <a:endParaRPr lang="en-US" dirty="0"/>
          </a:p>
        </p:txBody>
      </p:sp>
      <p:sp>
        <p:nvSpPr>
          <p:cNvPr id="4" name="Content Placeholder 3">
            <a:extLst>
              <a:ext uri="{FF2B5EF4-FFF2-40B4-BE49-F238E27FC236}">
                <a16:creationId xmlns:a16="http://schemas.microsoft.com/office/drawing/2014/main" id="{33F5F73D-6393-4CA9-86C1-FAF28C98704F}"/>
              </a:ext>
            </a:extLst>
          </p:cNvPr>
          <p:cNvSpPr>
            <a:spLocks noGrp="1"/>
          </p:cNvSpPr>
          <p:nvPr>
            <p:ph idx="1"/>
          </p:nvPr>
        </p:nvSpPr>
        <p:spPr>
          <a:xfrm>
            <a:off x="457200" y="1200151"/>
            <a:ext cx="3610744" cy="2811759"/>
          </a:xfrm>
        </p:spPr>
        <p:txBody>
          <a:bodyPr>
            <a:noAutofit/>
          </a:bodyPr>
          <a:lstStyle/>
          <a:p>
            <a:r>
              <a:rPr lang="en-US" sz="1600" dirty="0"/>
              <a:t>What stories have you discovered and shared?</a:t>
            </a:r>
          </a:p>
          <a:p>
            <a:r>
              <a:rPr lang="en-US" sz="1600" dirty="0"/>
              <a:t>What Geographical factors influenced your stories?</a:t>
            </a:r>
          </a:p>
          <a:p>
            <a:r>
              <a:rPr lang="en-US" sz="1600" dirty="0"/>
              <a:t>What events, changes or patterns affected the people in your story?</a:t>
            </a:r>
          </a:p>
          <a:p>
            <a:r>
              <a:rPr lang="en-US" sz="1600" dirty="0"/>
              <a:t>What are the </a:t>
            </a:r>
            <a:r>
              <a:rPr lang="en-US" sz="1600" b="1" dirty="0"/>
              <a:t>most interesting or important</a:t>
            </a:r>
            <a:r>
              <a:rPr lang="en-US" sz="1600" dirty="0"/>
              <a:t> parts of your story that you want to share with others?</a:t>
            </a:r>
            <a:endParaRPr lang="en-IE" sz="1600" dirty="0"/>
          </a:p>
        </p:txBody>
      </p:sp>
      <p:pic>
        <p:nvPicPr>
          <p:cNvPr id="7" name="Picture 6">
            <a:extLst>
              <a:ext uri="{FF2B5EF4-FFF2-40B4-BE49-F238E27FC236}">
                <a16:creationId xmlns:a16="http://schemas.microsoft.com/office/drawing/2014/main" id="{80A299EC-2AD0-424A-B690-C7F36692C2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96136" y="1036830"/>
            <a:ext cx="2876343" cy="1919462"/>
          </a:xfrm>
          <a:prstGeom prst="rect">
            <a:avLst/>
          </a:prstGeom>
        </p:spPr>
      </p:pic>
      <p:pic>
        <p:nvPicPr>
          <p:cNvPr id="8" name="Picture 7">
            <a:extLst>
              <a:ext uri="{FF2B5EF4-FFF2-40B4-BE49-F238E27FC236}">
                <a16:creationId xmlns:a16="http://schemas.microsoft.com/office/drawing/2014/main" id="{F02B4BF7-591B-4903-88B3-5B7F768352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57965" y="2118775"/>
            <a:ext cx="2662308" cy="1917562"/>
          </a:xfrm>
          <a:prstGeom prst="rect">
            <a:avLst/>
          </a:prstGeom>
        </p:spPr>
      </p:pic>
    </p:spTree>
    <p:extLst>
      <p:ext uri="{BB962C8B-B14F-4D97-AF65-F5344CB8AC3E}">
        <p14:creationId xmlns:p14="http://schemas.microsoft.com/office/powerpoint/2010/main" val="321943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064896" cy="709587"/>
          </a:xfrm>
        </p:spPr>
        <p:txBody>
          <a:bodyPr>
            <a:normAutofit fontScale="90000"/>
          </a:bodyPr>
          <a:lstStyle/>
          <a:p>
            <a:r>
              <a:rPr lang="en-US" dirty="0"/>
              <a:t>Do not count the days, make the days count!</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24</a:t>
            </a:fld>
            <a:endParaRPr lang="en-US" dirty="0"/>
          </a:p>
        </p:txBody>
      </p:sp>
      <p:sp>
        <p:nvSpPr>
          <p:cNvPr id="4" name="Content Placeholder 3">
            <a:extLst>
              <a:ext uri="{FF2B5EF4-FFF2-40B4-BE49-F238E27FC236}">
                <a16:creationId xmlns:a16="http://schemas.microsoft.com/office/drawing/2014/main" id="{33F5F73D-6393-4CA9-86C1-FAF28C98704F}"/>
              </a:ext>
            </a:extLst>
          </p:cNvPr>
          <p:cNvSpPr>
            <a:spLocks noGrp="1"/>
          </p:cNvSpPr>
          <p:nvPr>
            <p:ph idx="1"/>
          </p:nvPr>
        </p:nvSpPr>
        <p:spPr>
          <a:xfrm>
            <a:off x="457200" y="1200151"/>
            <a:ext cx="3394720" cy="2811759"/>
          </a:xfrm>
        </p:spPr>
        <p:txBody>
          <a:bodyPr>
            <a:normAutofit/>
          </a:bodyPr>
          <a:lstStyle/>
          <a:p>
            <a:pPr marL="0" indent="0">
              <a:buNone/>
            </a:pPr>
            <a:r>
              <a:rPr lang="en-US" sz="1600" dirty="0"/>
              <a:t>Your stories are a great way to celebrate our community and show everyone the importance of the census!</a:t>
            </a:r>
          </a:p>
          <a:p>
            <a:pPr marL="0" indent="0">
              <a:buNone/>
            </a:pPr>
            <a:r>
              <a:rPr lang="en-US" sz="1100" b="1" dirty="0"/>
              <a:t>What could you include?</a:t>
            </a:r>
            <a:br>
              <a:rPr lang="en-IE" sz="1100" b="1" dirty="0"/>
            </a:br>
            <a:r>
              <a:rPr lang="en-GB" sz="1100" b="0" dirty="0"/>
              <a:t>Written or recorded stories, photos, copies or scans of original documents, mapping that helps to illustrate changes, photos of articles, newspapers and other artefacts, tables or charts of census information.</a:t>
            </a:r>
          </a:p>
          <a:p>
            <a:pPr marL="0" indent="0">
              <a:buNone/>
            </a:pPr>
            <a:endParaRPr lang="en-US" sz="1100" dirty="0"/>
          </a:p>
        </p:txBody>
      </p:sp>
      <p:sp>
        <p:nvSpPr>
          <p:cNvPr id="9" name="Content Placeholder 3">
            <a:extLst>
              <a:ext uri="{FF2B5EF4-FFF2-40B4-BE49-F238E27FC236}">
                <a16:creationId xmlns:a16="http://schemas.microsoft.com/office/drawing/2014/main" id="{C6028340-49DF-4FF1-AAB7-FB90A5C4DE10}"/>
              </a:ext>
            </a:extLst>
          </p:cNvPr>
          <p:cNvSpPr txBox="1">
            <a:spLocks/>
          </p:cNvSpPr>
          <p:nvPr/>
        </p:nvSpPr>
        <p:spPr>
          <a:xfrm>
            <a:off x="4472609" y="1200151"/>
            <a:ext cx="3394720" cy="2811759"/>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b="1" dirty="0"/>
              <a:t>Physical displays</a:t>
            </a:r>
            <a:br>
              <a:rPr lang="en-US" sz="1100" b="1" dirty="0"/>
            </a:br>
            <a:r>
              <a:rPr lang="en-GB" sz="1100" b="0" dirty="0"/>
              <a:t>Set up an area of your school where you can create a notice board, particularly where members of the wider school community can see it. Show how each of your individual stories come together to build a picture of your local area. </a:t>
            </a:r>
          </a:p>
          <a:p>
            <a:pPr marL="0" indent="0">
              <a:buNone/>
            </a:pPr>
            <a:r>
              <a:rPr lang="en-US" sz="1100" b="1" dirty="0"/>
              <a:t>Virtual displays</a:t>
            </a:r>
            <a:br>
              <a:rPr lang="en-US" sz="1100" dirty="0"/>
            </a:br>
            <a:r>
              <a:rPr lang="en-GB" sz="1100" b="0" dirty="0"/>
              <a:t>Create a collaborative presentation where students each contribute a few slides. Set up an online gallery via your school’s virtual learning environment e.g. Microsoft Teams, Google Classroom etc. Students’ projects can be featured on your school’s website, social media channels or linked to in the School newsletter.</a:t>
            </a:r>
          </a:p>
          <a:p>
            <a:pPr marL="0" indent="0">
              <a:buNone/>
            </a:pPr>
            <a:endParaRPr lang="en-US" sz="1100" dirty="0"/>
          </a:p>
        </p:txBody>
      </p:sp>
    </p:spTree>
    <p:extLst>
      <p:ext uri="{BB962C8B-B14F-4D97-AF65-F5344CB8AC3E}">
        <p14:creationId xmlns:p14="http://schemas.microsoft.com/office/powerpoint/2010/main" val="122075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25</a:t>
            </a:fld>
            <a:endParaRPr lang="en-US" dirty="0"/>
          </a:p>
        </p:txBody>
      </p:sp>
      <p:sp>
        <p:nvSpPr>
          <p:cNvPr id="4" name="Content Placeholder 3">
            <a:extLst>
              <a:ext uri="{FF2B5EF4-FFF2-40B4-BE49-F238E27FC236}">
                <a16:creationId xmlns:a16="http://schemas.microsoft.com/office/drawing/2014/main" id="{33F5F73D-6393-4CA9-86C1-FAF28C98704F}"/>
              </a:ext>
            </a:extLst>
          </p:cNvPr>
          <p:cNvSpPr>
            <a:spLocks noGrp="1"/>
          </p:cNvSpPr>
          <p:nvPr>
            <p:ph idx="1"/>
          </p:nvPr>
        </p:nvSpPr>
        <p:spPr>
          <a:xfrm>
            <a:off x="457200" y="267495"/>
            <a:ext cx="3394720" cy="1080120"/>
          </a:xfrm>
        </p:spPr>
        <p:txBody>
          <a:bodyPr>
            <a:normAutofit/>
          </a:bodyPr>
          <a:lstStyle/>
          <a:p>
            <a:pPr marL="0" indent="0">
              <a:buNone/>
            </a:pPr>
            <a:r>
              <a:rPr lang="en-IE" sz="1600" dirty="0"/>
              <a:t>What did you learn today?</a:t>
            </a:r>
            <a:br>
              <a:rPr lang="en-IE" sz="1600" dirty="0"/>
            </a:br>
            <a:r>
              <a:rPr lang="en-IE" sz="1600" dirty="0"/>
              <a:t>What did you find tricky?</a:t>
            </a:r>
            <a:br>
              <a:rPr lang="en-IE" sz="1600" dirty="0"/>
            </a:br>
            <a:r>
              <a:rPr lang="en-IE" sz="1600" dirty="0"/>
              <a:t>What can you do next time?</a:t>
            </a:r>
            <a:endParaRPr lang="en-US" sz="1100" dirty="0"/>
          </a:p>
        </p:txBody>
      </p:sp>
      <p:sp>
        <p:nvSpPr>
          <p:cNvPr id="9" name="Content Placeholder 3">
            <a:extLst>
              <a:ext uri="{FF2B5EF4-FFF2-40B4-BE49-F238E27FC236}">
                <a16:creationId xmlns:a16="http://schemas.microsoft.com/office/drawing/2014/main" id="{C6028340-49DF-4FF1-AAB7-FB90A5C4DE10}"/>
              </a:ext>
            </a:extLst>
          </p:cNvPr>
          <p:cNvSpPr txBox="1">
            <a:spLocks/>
          </p:cNvSpPr>
          <p:nvPr/>
        </p:nvSpPr>
        <p:spPr>
          <a:xfrm>
            <a:off x="4472609" y="339503"/>
            <a:ext cx="3394720" cy="504056"/>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1100" b="1" dirty="0"/>
              <a:t>Don’t forget the hashtag describes the lesson or something memorable from the lesson</a:t>
            </a:r>
            <a:endParaRPr lang="en-US" sz="1100" dirty="0"/>
          </a:p>
        </p:txBody>
      </p:sp>
      <p:pic>
        <p:nvPicPr>
          <p:cNvPr id="8" name="Picture 7" descr="Logo, icon&#10;&#10;Description automatically generated">
            <a:extLst>
              <a:ext uri="{FF2B5EF4-FFF2-40B4-BE49-F238E27FC236}">
                <a16:creationId xmlns:a16="http://schemas.microsoft.com/office/drawing/2014/main" id="{5053C309-1CDA-40FE-9736-DA0BC07C6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77" y="1491630"/>
            <a:ext cx="2722663" cy="2442551"/>
          </a:xfrm>
          <a:prstGeom prst="rect">
            <a:avLst/>
          </a:prstGeom>
        </p:spPr>
      </p:pic>
      <p:sp>
        <p:nvSpPr>
          <p:cNvPr id="10" name="Speech Bubble: Oval 9">
            <a:extLst>
              <a:ext uri="{FF2B5EF4-FFF2-40B4-BE49-F238E27FC236}">
                <a16:creationId xmlns:a16="http://schemas.microsoft.com/office/drawing/2014/main" id="{3CC99939-B9C7-48C6-B93D-B126489D67EA}"/>
              </a:ext>
            </a:extLst>
          </p:cNvPr>
          <p:cNvSpPr/>
          <p:nvPr/>
        </p:nvSpPr>
        <p:spPr>
          <a:xfrm>
            <a:off x="4347660" y="1203598"/>
            <a:ext cx="3394720" cy="2442551"/>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7146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26</a:t>
            </a:fld>
            <a:endParaRPr lang="en-US" dirty="0"/>
          </a:p>
        </p:txBody>
      </p:sp>
      <p:sp>
        <p:nvSpPr>
          <p:cNvPr id="11" name="Title 1">
            <a:extLst>
              <a:ext uri="{FF2B5EF4-FFF2-40B4-BE49-F238E27FC236}">
                <a16:creationId xmlns:a16="http://schemas.microsoft.com/office/drawing/2014/main" id="{09324B28-7D75-4E84-A2F9-2C6242C3C2B5}"/>
              </a:ext>
            </a:extLst>
          </p:cNvPr>
          <p:cNvSpPr>
            <a:spLocks noGrp="1"/>
          </p:cNvSpPr>
          <p:nvPr>
            <p:ph idx="1"/>
          </p:nvPr>
        </p:nvSpPr>
        <p:spPr>
          <a:xfrm>
            <a:off x="457200" y="1200150"/>
            <a:ext cx="3394720" cy="2811463"/>
          </a:xfrm>
        </p:spPr>
        <p:txBody>
          <a:bodyPr>
            <a:normAutofit fontScale="97500"/>
          </a:bodyPr>
          <a:lstStyle/>
          <a:p>
            <a:pPr marL="0" indent="0">
              <a:buNone/>
            </a:pPr>
            <a:r>
              <a:rPr lang="en-US" sz="1600" dirty="0"/>
              <a:t>After 100 years, this Time Capsule will be made available to the public. This space is for handwritten messages only. Photographs or other attachments will be removed and cannot be returned.</a:t>
            </a:r>
          </a:p>
        </p:txBody>
      </p:sp>
      <p:sp>
        <p:nvSpPr>
          <p:cNvPr id="12" name="Title 1">
            <a:extLst>
              <a:ext uri="{FF2B5EF4-FFF2-40B4-BE49-F238E27FC236}">
                <a16:creationId xmlns:a16="http://schemas.microsoft.com/office/drawing/2014/main" id="{16ED1210-73B5-4A37-A232-F9CB5E7C9CA1}"/>
              </a:ext>
            </a:extLst>
          </p:cNvPr>
          <p:cNvSpPr>
            <a:spLocks noGrp="1"/>
          </p:cNvSpPr>
          <p:nvPr>
            <p:ph type="title"/>
          </p:nvPr>
        </p:nvSpPr>
        <p:spPr>
          <a:xfrm>
            <a:off x="467544" y="205979"/>
            <a:ext cx="8064896" cy="709587"/>
          </a:xfrm>
        </p:spPr>
        <p:txBody>
          <a:bodyPr>
            <a:normAutofit/>
          </a:bodyPr>
          <a:lstStyle/>
          <a:p>
            <a:r>
              <a:rPr lang="en-US" dirty="0"/>
              <a:t>Time Capsule</a:t>
            </a:r>
          </a:p>
        </p:txBody>
      </p:sp>
      <p:pic>
        <p:nvPicPr>
          <p:cNvPr id="13" name="Content Placeholder 6" descr="A picture containing graphical user interface&#10;&#10;Description automatically generated">
            <a:extLst>
              <a:ext uri="{FF2B5EF4-FFF2-40B4-BE49-F238E27FC236}">
                <a16:creationId xmlns:a16="http://schemas.microsoft.com/office/drawing/2014/main" id="{B85F628F-BF23-478D-8615-3058D7E12EAA}"/>
              </a:ext>
            </a:extLst>
          </p:cNvPr>
          <p:cNvPicPr>
            <a:picLocks noChangeAspect="1"/>
          </p:cNvPicPr>
          <p:nvPr/>
        </p:nvPicPr>
        <p:blipFill>
          <a:blip r:embed="rId3"/>
          <a:stretch>
            <a:fillRect/>
          </a:stretch>
        </p:blipFill>
        <p:spPr>
          <a:xfrm>
            <a:off x="4427984" y="267495"/>
            <a:ext cx="4082939" cy="4670026"/>
          </a:xfrm>
          <a:prstGeom prst="rect">
            <a:avLst/>
          </a:prstGeom>
          <a:ln w="38100" cap="flat" cmpd="sng" algn="ctr">
            <a:solidFill>
              <a:schemeClr val="dk1"/>
            </a:solidFill>
            <a:prstDash val="soli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2229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Guidance</a:t>
            </a:r>
          </a:p>
        </p:txBody>
      </p:sp>
      <p:sp>
        <p:nvSpPr>
          <p:cNvPr id="3" name="Content Placeholder 2"/>
          <p:cNvSpPr>
            <a:spLocks noGrp="1"/>
          </p:cNvSpPr>
          <p:nvPr>
            <p:ph idx="1"/>
          </p:nvPr>
        </p:nvSpPr>
        <p:spPr>
          <a:xfrm>
            <a:off x="457200" y="1200151"/>
            <a:ext cx="3970784" cy="2811759"/>
          </a:xfrm>
        </p:spPr>
        <p:txBody>
          <a:bodyPr>
            <a:normAutofit fontScale="92500" lnSpcReduction="10000"/>
          </a:bodyPr>
          <a:lstStyle/>
          <a:p>
            <a:pPr marL="0" indent="0">
              <a:buNone/>
            </a:pPr>
            <a:r>
              <a:rPr lang="en-US" sz="1600" b="1" dirty="0"/>
              <a:t>Delivery:</a:t>
            </a:r>
          </a:p>
          <a:p>
            <a:pPr marL="0" indent="0">
              <a:buNone/>
            </a:pPr>
            <a:r>
              <a:rPr lang="en-US" sz="1200" dirty="0"/>
              <a:t>Before delivering this lesson, you may want to use the Introductory film and lesson activities on </a:t>
            </a:r>
            <a:r>
              <a:rPr lang="en-US" sz="1200" dirty="0">
                <a:hlinkClick r:id="rId3"/>
              </a:rPr>
              <a:t>www.cso.ie</a:t>
            </a:r>
            <a:r>
              <a:rPr lang="en-US" sz="1200" dirty="0"/>
              <a:t>, in order to provide your students with more background about the census.</a:t>
            </a:r>
          </a:p>
          <a:p>
            <a:pPr marL="0" indent="0">
              <a:buNone/>
            </a:pPr>
            <a:r>
              <a:rPr lang="en-US" sz="1200" dirty="0"/>
              <a:t>These lessons include approaches and slides for Geography.</a:t>
            </a:r>
          </a:p>
          <a:p>
            <a:pPr marL="0" indent="0">
              <a:buNone/>
            </a:pPr>
            <a:r>
              <a:rPr lang="en-US" sz="1600" b="1" dirty="0"/>
              <a:t>Lesson 3:</a:t>
            </a:r>
          </a:p>
          <a:p>
            <a:pPr marL="0" indent="0">
              <a:buNone/>
            </a:pPr>
            <a:r>
              <a:rPr lang="en-US" sz="1200" dirty="0"/>
              <a:t>Students will learn about collecting data to better understand a group of people. They will gather information and compare their findings with simplified statistics derived from the 2016 Census and CSO IRELAN’S FACTS &amp; FIGURES 2019.</a:t>
            </a:r>
          </a:p>
          <a:p>
            <a:pPr marL="0" indent="0">
              <a:buNone/>
            </a:pPr>
            <a:r>
              <a:rPr lang="en-US" sz="1200" b="1" dirty="0"/>
              <a:t>Homework:</a:t>
            </a:r>
            <a:r>
              <a:rPr lang="en-US" sz="1200" dirty="0"/>
              <a:t> Students complete their interviews, local research and census information research</a:t>
            </a:r>
          </a:p>
        </p:txBody>
      </p:sp>
      <p:sp>
        <p:nvSpPr>
          <p:cNvPr id="5" name="Content Placeholder 2">
            <a:extLst>
              <a:ext uri="{FF2B5EF4-FFF2-40B4-BE49-F238E27FC236}">
                <a16:creationId xmlns:a16="http://schemas.microsoft.com/office/drawing/2014/main" id="{39416C5F-221A-4715-8CB0-1E3CF464FB2D}"/>
              </a:ext>
            </a:extLst>
          </p:cNvPr>
          <p:cNvSpPr txBox="1">
            <a:spLocks/>
          </p:cNvSpPr>
          <p:nvPr/>
        </p:nvSpPr>
        <p:spPr>
          <a:xfrm>
            <a:off x="4988011" y="1200151"/>
            <a:ext cx="3970784" cy="2811759"/>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Lesson 4:</a:t>
            </a:r>
          </a:p>
          <a:p>
            <a:pPr marL="0" indent="0">
              <a:buNone/>
            </a:pPr>
            <a:r>
              <a:rPr lang="en-US" sz="1200" dirty="0"/>
              <a:t>Students will think about their class as a community and will consider how they are similar to other small groups of people who live in Ireland. They will learn how data can be used to make sure people in communities have services to support their needs. They will make decisions for their class community, using survey data to inform those decisions.</a:t>
            </a:r>
          </a:p>
          <a:p>
            <a:pPr marL="0" indent="0">
              <a:buNone/>
            </a:pPr>
            <a:r>
              <a:rPr lang="en-US" sz="1200" b="1" dirty="0"/>
              <a:t>Homework/Project work:</a:t>
            </a:r>
            <a:r>
              <a:rPr lang="en-US" sz="1200" dirty="0"/>
              <a:t> Students turn their stories and information into an exciting display to share</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3</a:t>
            </a:fld>
            <a:endParaRPr lang="en-US" dirty="0"/>
          </a:p>
        </p:txBody>
      </p:sp>
    </p:spTree>
    <p:extLst>
      <p:ext uri="{BB962C8B-B14F-4D97-AF65-F5344CB8AC3E}">
        <p14:creationId xmlns:p14="http://schemas.microsoft.com/office/powerpoint/2010/main" val="387619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Guidance</a:t>
            </a:r>
          </a:p>
        </p:txBody>
      </p:sp>
      <p:sp>
        <p:nvSpPr>
          <p:cNvPr id="3" name="Content Placeholder 2"/>
          <p:cNvSpPr>
            <a:spLocks noGrp="1"/>
          </p:cNvSpPr>
          <p:nvPr>
            <p:ph idx="1"/>
          </p:nvPr>
        </p:nvSpPr>
        <p:spPr>
          <a:xfrm>
            <a:off x="457200" y="1200151"/>
            <a:ext cx="3970784" cy="2811759"/>
          </a:xfrm>
        </p:spPr>
        <p:txBody>
          <a:bodyPr>
            <a:normAutofit/>
          </a:bodyPr>
          <a:lstStyle/>
          <a:p>
            <a:pPr marL="0" indent="0">
              <a:buNone/>
            </a:pPr>
            <a:r>
              <a:rPr lang="en-US" sz="1600" b="1" dirty="0"/>
              <a:t>Virtual delivery:</a:t>
            </a:r>
          </a:p>
          <a:p>
            <a:pPr marL="0" indent="0">
              <a:buNone/>
            </a:pPr>
            <a:r>
              <a:rPr lang="en-US" sz="1200" dirty="0"/>
              <a:t>Please note that the following ideas may vary depending on the platform your school uses</a:t>
            </a:r>
          </a:p>
          <a:p>
            <a:r>
              <a:rPr lang="en-US" sz="1200" dirty="0"/>
              <a:t>You could use the narration option in PowerPoint to record a voiceover of the slides, and post them on your school’s VLE e.g. Google Classroom/ MS Teams or share via your school’s preferred method. (You may want to split it into shorter sections.)</a:t>
            </a:r>
          </a:p>
          <a:p>
            <a:r>
              <a:rPr lang="en-US" sz="1200" dirty="0"/>
              <a:t>Students can replay the presentation as needed, and complete the worksheet in their own time.</a:t>
            </a:r>
          </a:p>
        </p:txBody>
      </p:sp>
      <p:sp>
        <p:nvSpPr>
          <p:cNvPr id="5" name="Content Placeholder 2">
            <a:extLst>
              <a:ext uri="{FF2B5EF4-FFF2-40B4-BE49-F238E27FC236}">
                <a16:creationId xmlns:a16="http://schemas.microsoft.com/office/drawing/2014/main" id="{39416C5F-221A-4715-8CB0-1E3CF464FB2D}"/>
              </a:ext>
            </a:extLst>
          </p:cNvPr>
          <p:cNvSpPr txBox="1">
            <a:spLocks/>
          </p:cNvSpPr>
          <p:nvPr/>
        </p:nvSpPr>
        <p:spPr>
          <a:xfrm>
            <a:off x="4988011" y="1200151"/>
            <a:ext cx="3970784" cy="2811759"/>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t>Particularly if delivering this as a live lesson, you could incorporate polls at fixed points in the lesson to check learning e.g. </a:t>
            </a:r>
            <a:r>
              <a:rPr lang="en-US" sz="1200" dirty="0" err="1"/>
              <a:t>Mentimetre</a:t>
            </a:r>
            <a:endParaRPr lang="en-US" sz="1200" dirty="0"/>
          </a:p>
          <a:p>
            <a:r>
              <a:rPr lang="en-US" sz="1200" dirty="0"/>
              <a:t>For group work or discussion, you can use online rooms or breakout spaces within the platform e.g. Breakout rooms</a:t>
            </a:r>
          </a:p>
          <a:p>
            <a:r>
              <a:rPr lang="en-US" sz="1200" dirty="0"/>
              <a:t>Encourage students to use the private chat feature to ask any questions if delivering the lesson remotely</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4</a:t>
            </a:fld>
            <a:endParaRPr lang="en-US" dirty="0"/>
          </a:p>
        </p:txBody>
      </p:sp>
    </p:spTree>
    <p:extLst>
      <p:ext uri="{BB962C8B-B14F-4D97-AF65-F5344CB8AC3E}">
        <p14:creationId xmlns:p14="http://schemas.microsoft.com/office/powerpoint/2010/main" val="196592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Guidance</a:t>
            </a:r>
          </a:p>
        </p:txBody>
      </p:sp>
      <p:sp>
        <p:nvSpPr>
          <p:cNvPr id="3" name="Content Placeholder 2"/>
          <p:cNvSpPr>
            <a:spLocks noGrp="1"/>
          </p:cNvSpPr>
          <p:nvPr>
            <p:ph idx="1"/>
          </p:nvPr>
        </p:nvSpPr>
        <p:spPr>
          <a:xfrm>
            <a:off x="457200" y="1200151"/>
            <a:ext cx="3970784" cy="2811759"/>
          </a:xfrm>
        </p:spPr>
        <p:txBody>
          <a:bodyPr>
            <a:normAutofit fontScale="92500"/>
          </a:bodyPr>
          <a:lstStyle/>
          <a:p>
            <a:pPr marL="0" indent="0">
              <a:buNone/>
            </a:pPr>
            <a:r>
              <a:rPr lang="en-US" sz="1600" b="1" dirty="0"/>
              <a:t>General Curriculum links - JC:</a:t>
            </a:r>
          </a:p>
          <a:p>
            <a:pPr marL="0" indent="0">
              <a:buNone/>
            </a:pPr>
            <a:r>
              <a:rPr lang="en-US" sz="1200" b="1" dirty="0"/>
              <a:t>Geography</a:t>
            </a:r>
          </a:p>
          <a:p>
            <a:r>
              <a:rPr lang="en-US" sz="1200" dirty="0"/>
              <a:t>Understand how geographical processes interact to create distinctive human and physical landscapes that change over time.</a:t>
            </a:r>
          </a:p>
          <a:p>
            <a:r>
              <a:rPr lang="en-US" sz="1200" dirty="0"/>
              <a:t>Develop greater competence in using geographical skills in </a:t>
            </a:r>
            <a:r>
              <a:rPr lang="en-US" sz="1200" dirty="0" err="1"/>
              <a:t>analysing</a:t>
            </a:r>
            <a:r>
              <a:rPr lang="en-US" sz="1200" dirty="0"/>
              <a:t> and interpreting different data sources</a:t>
            </a:r>
          </a:p>
          <a:p>
            <a:r>
              <a:rPr lang="en-US" sz="1200" dirty="0"/>
              <a:t>Understand key processes in human geography relating to: population and </a:t>
            </a:r>
            <a:r>
              <a:rPr lang="en-US" sz="1200" dirty="0" err="1"/>
              <a:t>urbanisation</a:t>
            </a:r>
            <a:r>
              <a:rPr lang="en-US" sz="1200" dirty="0"/>
              <a:t>; economic activity in the primary, secondary, tertiary activities</a:t>
            </a:r>
          </a:p>
          <a:p>
            <a:r>
              <a:rPr lang="en-US" sz="1200" dirty="0"/>
              <a:t>Enquiry, exploration and investigation inspire curiosity about Ireland, its past, present, future</a:t>
            </a:r>
          </a:p>
        </p:txBody>
      </p:sp>
      <p:sp>
        <p:nvSpPr>
          <p:cNvPr id="5" name="Content Placeholder 2">
            <a:extLst>
              <a:ext uri="{FF2B5EF4-FFF2-40B4-BE49-F238E27FC236}">
                <a16:creationId xmlns:a16="http://schemas.microsoft.com/office/drawing/2014/main" id="{39416C5F-221A-4715-8CB0-1E3CF464FB2D}"/>
              </a:ext>
            </a:extLst>
          </p:cNvPr>
          <p:cNvSpPr txBox="1">
            <a:spLocks/>
          </p:cNvSpPr>
          <p:nvPr/>
        </p:nvSpPr>
        <p:spPr>
          <a:xfrm>
            <a:off x="4988011" y="1200151"/>
            <a:ext cx="3970784" cy="2811759"/>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t>I can use appropriate methods to gather information related to my enquiries and I am able to interpret the information obtained in the context of the structured inquiry project – CBA’s</a:t>
            </a:r>
          </a:p>
          <a:p>
            <a:r>
              <a:rPr lang="en-US" sz="1200" dirty="0"/>
              <a:t>Human societies are complex and diverse, and shaped by human actions and beliefs.</a:t>
            </a:r>
          </a:p>
          <a:p>
            <a:r>
              <a:rPr lang="en-US" sz="1200" dirty="0"/>
              <a:t>I can describe how some different characteristics of communities and societies have changed, within and across periods of time, in my locality such as town/county and in Ireland</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5</a:t>
            </a:fld>
            <a:endParaRPr lang="en-US" dirty="0"/>
          </a:p>
        </p:txBody>
      </p:sp>
    </p:spTree>
    <p:extLst>
      <p:ext uri="{BB962C8B-B14F-4D97-AF65-F5344CB8AC3E}">
        <p14:creationId xmlns:p14="http://schemas.microsoft.com/office/powerpoint/2010/main" val="254438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Guidance</a:t>
            </a:r>
          </a:p>
        </p:txBody>
      </p:sp>
      <p:sp>
        <p:nvSpPr>
          <p:cNvPr id="3" name="Content Placeholder 2"/>
          <p:cNvSpPr>
            <a:spLocks noGrp="1"/>
          </p:cNvSpPr>
          <p:nvPr>
            <p:ph idx="1"/>
          </p:nvPr>
        </p:nvSpPr>
        <p:spPr>
          <a:xfrm>
            <a:off x="457200" y="1200151"/>
            <a:ext cx="3970784" cy="2811759"/>
          </a:xfrm>
        </p:spPr>
        <p:txBody>
          <a:bodyPr>
            <a:normAutofit lnSpcReduction="10000"/>
          </a:bodyPr>
          <a:lstStyle/>
          <a:p>
            <a:pPr marL="0" indent="0">
              <a:buNone/>
            </a:pPr>
            <a:r>
              <a:rPr lang="en-US" sz="1500" b="1" dirty="0"/>
              <a:t>Curriculum links – JC geography specification:</a:t>
            </a:r>
          </a:p>
          <a:p>
            <a:pPr marL="0" indent="0">
              <a:buNone/>
            </a:pPr>
            <a:r>
              <a:rPr lang="en-US" sz="1200" dirty="0"/>
              <a:t>3.1 use the demographic transition model to explain populations’ characteristics and how populations change</a:t>
            </a:r>
          </a:p>
          <a:p>
            <a:pPr marL="0" indent="0">
              <a:buNone/>
            </a:pPr>
            <a:r>
              <a:rPr lang="en-US" sz="1200" dirty="0"/>
              <a:t>3.2 investigate the causes and consequences of migration</a:t>
            </a:r>
          </a:p>
          <a:p>
            <a:pPr marL="0" indent="0">
              <a:buNone/>
            </a:pPr>
            <a:r>
              <a:rPr lang="en-US" sz="1200" dirty="0"/>
              <a:t>3.3 examine population change in Ireland and in a developing country</a:t>
            </a:r>
          </a:p>
          <a:p>
            <a:pPr marL="0" indent="0">
              <a:buNone/>
            </a:pPr>
            <a:r>
              <a:rPr lang="en-US" sz="1200" dirty="0"/>
              <a:t>3.4 consider the facts affecting the location and origin of rural and urban settlement in Ireland</a:t>
            </a:r>
          </a:p>
          <a:p>
            <a:pPr marL="0" indent="0">
              <a:buNone/>
            </a:pPr>
            <a:r>
              <a:rPr lang="en-US" sz="1200" dirty="0"/>
              <a:t>3.5 examine the causes and effects of urban change in an Irish town or city</a:t>
            </a:r>
          </a:p>
        </p:txBody>
      </p:sp>
      <p:sp>
        <p:nvSpPr>
          <p:cNvPr id="5" name="Content Placeholder 2">
            <a:extLst>
              <a:ext uri="{FF2B5EF4-FFF2-40B4-BE49-F238E27FC236}">
                <a16:creationId xmlns:a16="http://schemas.microsoft.com/office/drawing/2014/main" id="{39416C5F-221A-4715-8CB0-1E3CF464FB2D}"/>
              </a:ext>
            </a:extLst>
          </p:cNvPr>
          <p:cNvSpPr txBox="1">
            <a:spLocks/>
          </p:cNvSpPr>
          <p:nvPr/>
        </p:nvSpPr>
        <p:spPr>
          <a:xfrm>
            <a:off x="4988011" y="1200151"/>
            <a:ext cx="3970784" cy="2811759"/>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3.6 identify global patterns of economic development</a:t>
            </a:r>
          </a:p>
          <a:p>
            <a:pPr marL="0" indent="0">
              <a:buNone/>
            </a:pPr>
            <a:r>
              <a:rPr lang="en-US" sz="1200" dirty="0"/>
              <a:t>3.7 compare life changes for a young person in relation to gender equality, health care, employment and education opportunities in a developed and developing country</a:t>
            </a:r>
          </a:p>
          <a:p>
            <a:pPr marL="0" indent="0">
              <a:buNone/>
            </a:pPr>
            <a:r>
              <a:rPr lang="en-US" sz="1200" dirty="0"/>
              <a:t>3.8 evaluate the role of development assistance in human development</a:t>
            </a:r>
          </a:p>
          <a:p>
            <a:pPr marL="0" indent="0">
              <a:buNone/>
            </a:pPr>
            <a:r>
              <a:rPr lang="en-US" sz="1200" dirty="0"/>
              <a:t>3.9 </a:t>
            </a:r>
            <a:r>
              <a:rPr lang="en-US" sz="1200" dirty="0" err="1"/>
              <a:t>synthesise</a:t>
            </a:r>
            <a:r>
              <a:rPr lang="en-US" sz="1200" dirty="0"/>
              <a:t> their learning of population, settlement and human development within the process of </a:t>
            </a:r>
            <a:r>
              <a:rPr lang="en-US" sz="1200" dirty="0" err="1"/>
              <a:t>globalisation</a:t>
            </a:r>
            <a:endParaRPr lang="en-US" sz="1200" dirty="0"/>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6</a:t>
            </a:fld>
            <a:endParaRPr lang="en-US" dirty="0"/>
          </a:p>
        </p:txBody>
      </p:sp>
    </p:spTree>
    <p:extLst>
      <p:ext uri="{BB962C8B-B14F-4D97-AF65-F5344CB8AC3E}">
        <p14:creationId xmlns:p14="http://schemas.microsoft.com/office/powerpoint/2010/main" val="369300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were you doing on night of Sunday 24 April 2016 or 10 April 2011?</a:t>
            </a:r>
          </a:p>
        </p:txBody>
      </p:sp>
      <p:sp>
        <p:nvSpPr>
          <p:cNvPr id="3" name="Content Placeholder 2"/>
          <p:cNvSpPr>
            <a:spLocks noGrp="1"/>
          </p:cNvSpPr>
          <p:nvPr>
            <p:ph idx="1"/>
          </p:nvPr>
        </p:nvSpPr>
        <p:spPr>
          <a:xfrm>
            <a:off x="457200" y="1200151"/>
            <a:ext cx="3970784" cy="939551"/>
          </a:xfrm>
        </p:spPr>
        <p:txBody>
          <a:bodyPr>
            <a:normAutofit/>
          </a:bodyPr>
          <a:lstStyle/>
          <a:p>
            <a:pPr marL="0" indent="0">
              <a:buNone/>
            </a:pPr>
            <a:r>
              <a:rPr lang="en-US" sz="1500" b="1" dirty="0"/>
              <a:t>If someone took a photograph of a house in your community on that day, what would be in it?</a:t>
            </a:r>
            <a:endParaRPr lang="en-US" sz="1200" dirty="0"/>
          </a:p>
        </p:txBody>
      </p:sp>
      <p:sp>
        <p:nvSpPr>
          <p:cNvPr id="5" name="Content Placeholder 2">
            <a:extLst>
              <a:ext uri="{FF2B5EF4-FFF2-40B4-BE49-F238E27FC236}">
                <a16:creationId xmlns:a16="http://schemas.microsoft.com/office/drawing/2014/main" id="{39416C5F-221A-4715-8CB0-1E3CF464FB2D}"/>
              </a:ext>
            </a:extLst>
          </p:cNvPr>
          <p:cNvSpPr txBox="1">
            <a:spLocks/>
          </p:cNvSpPr>
          <p:nvPr/>
        </p:nvSpPr>
        <p:spPr>
          <a:xfrm>
            <a:off x="4988011" y="1200151"/>
            <a:ext cx="3970784" cy="579511"/>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t>How would it be the same or different to a photo taken today?</a:t>
            </a:r>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7</a:t>
            </a:fld>
            <a:endParaRPr lang="en-US" dirty="0"/>
          </a:p>
        </p:txBody>
      </p:sp>
      <p:pic>
        <p:nvPicPr>
          <p:cNvPr id="7" name="Picture 6" descr="A bedroom with a bed and dresser&#10;&#10;Description automatically generated with low confidence">
            <a:extLst>
              <a:ext uri="{FF2B5EF4-FFF2-40B4-BE49-F238E27FC236}">
                <a16:creationId xmlns:a16="http://schemas.microsoft.com/office/drawing/2014/main" id="{B7A680D0-1742-486C-B796-D81EF4743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067694"/>
            <a:ext cx="2999802" cy="1996621"/>
          </a:xfrm>
          <a:prstGeom prst="rect">
            <a:avLst/>
          </a:prstGeom>
        </p:spPr>
      </p:pic>
      <p:pic>
        <p:nvPicPr>
          <p:cNvPr id="9" name="Picture 8" descr="A brick building with a fence in front of it&#10;&#10;Description automatically generated with medium confidence">
            <a:extLst>
              <a:ext uri="{FF2B5EF4-FFF2-40B4-BE49-F238E27FC236}">
                <a16:creationId xmlns:a16="http://schemas.microsoft.com/office/drawing/2014/main" id="{7165375B-01FE-45BF-AA9C-A79055446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3211" y="1995686"/>
            <a:ext cx="3163205" cy="2108803"/>
          </a:xfrm>
          <a:prstGeom prst="rect">
            <a:avLst/>
          </a:prstGeom>
        </p:spPr>
      </p:pic>
    </p:spTree>
    <p:extLst>
      <p:ext uri="{BB962C8B-B14F-4D97-AF65-F5344CB8AC3E}">
        <p14:creationId xmlns:p14="http://schemas.microsoft.com/office/powerpoint/2010/main" val="131150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our story?</a:t>
            </a:r>
          </a:p>
        </p:txBody>
      </p:sp>
      <p:sp>
        <p:nvSpPr>
          <p:cNvPr id="3" name="Content Placeholder 2"/>
          <p:cNvSpPr>
            <a:spLocks noGrp="1"/>
          </p:cNvSpPr>
          <p:nvPr>
            <p:ph idx="1"/>
          </p:nvPr>
        </p:nvSpPr>
        <p:spPr>
          <a:xfrm>
            <a:off x="457200" y="1200151"/>
            <a:ext cx="8147248" cy="2667743"/>
          </a:xfrm>
        </p:spPr>
        <p:txBody>
          <a:bodyPr>
            <a:normAutofit/>
          </a:bodyPr>
          <a:lstStyle/>
          <a:p>
            <a:pPr marL="0" indent="0">
              <a:buNone/>
            </a:pPr>
            <a:r>
              <a:rPr lang="en-US" sz="1500" b="1" dirty="0"/>
              <a:t>Write down some things that may have changed for a household in your community/town/village over the last five years. Try to think about…</a:t>
            </a:r>
          </a:p>
          <a:p>
            <a:pPr marL="0" indent="0">
              <a:buNone/>
            </a:pPr>
            <a:endParaRPr lang="en-US" sz="1500" b="1" dirty="0"/>
          </a:p>
          <a:p>
            <a:r>
              <a:rPr lang="en-US" sz="1500" b="1" dirty="0"/>
              <a:t>Moving</a:t>
            </a:r>
          </a:p>
          <a:p>
            <a:r>
              <a:rPr lang="en-US" sz="1500" b="1" dirty="0"/>
              <a:t>Living</a:t>
            </a:r>
          </a:p>
          <a:p>
            <a:r>
              <a:rPr lang="en-US" sz="1500" b="1" dirty="0"/>
              <a:t>Employment</a:t>
            </a:r>
          </a:p>
          <a:p>
            <a:r>
              <a:rPr lang="en-US" sz="1500" b="1" dirty="0"/>
              <a:t>Big Events</a:t>
            </a:r>
            <a:endParaRPr lang="en-US" sz="1200" dirty="0"/>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8</a:t>
            </a:fld>
            <a:endParaRPr lang="en-US" dirty="0"/>
          </a:p>
        </p:txBody>
      </p:sp>
    </p:spTree>
    <p:extLst>
      <p:ext uri="{BB962C8B-B14F-4D97-AF65-F5344CB8AC3E}">
        <p14:creationId xmlns:p14="http://schemas.microsoft.com/office/powerpoint/2010/main" val="27332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in our Irish communities</a:t>
            </a:r>
          </a:p>
        </p:txBody>
      </p:sp>
      <p:sp>
        <p:nvSpPr>
          <p:cNvPr id="3" name="Content Placeholder 2"/>
          <p:cNvSpPr>
            <a:spLocks noGrp="1"/>
          </p:cNvSpPr>
          <p:nvPr>
            <p:ph idx="1"/>
          </p:nvPr>
        </p:nvSpPr>
        <p:spPr>
          <a:xfrm>
            <a:off x="457200" y="1200151"/>
            <a:ext cx="3394720" cy="2667743"/>
          </a:xfrm>
        </p:spPr>
        <p:txBody>
          <a:bodyPr>
            <a:normAutofit fontScale="85000" lnSpcReduction="20000"/>
          </a:bodyPr>
          <a:lstStyle/>
          <a:p>
            <a:pPr marL="0" indent="0">
              <a:buNone/>
            </a:pPr>
            <a:r>
              <a:rPr lang="en-US" sz="1500" b="1" dirty="0"/>
              <a:t>What are some national or local changes that have happened related to the themes listed?</a:t>
            </a:r>
          </a:p>
          <a:p>
            <a:r>
              <a:rPr lang="en-US" sz="1500" b="1" dirty="0"/>
              <a:t>Economy</a:t>
            </a:r>
          </a:p>
          <a:p>
            <a:r>
              <a:rPr lang="en-US" sz="1500" b="1" dirty="0"/>
              <a:t>Settlement</a:t>
            </a:r>
          </a:p>
          <a:p>
            <a:r>
              <a:rPr lang="en-US" sz="1500" b="1" dirty="0"/>
              <a:t>Movement</a:t>
            </a:r>
          </a:p>
          <a:p>
            <a:r>
              <a:rPr lang="en-US" sz="1500" b="1" dirty="0"/>
              <a:t>Events</a:t>
            </a:r>
          </a:p>
          <a:p>
            <a:pPr marL="0" indent="0">
              <a:buNone/>
            </a:pPr>
            <a:r>
              <a:rPr lang="en-US" sz="1500" b="1" dirty="0"/>
              <a:t>Can you see any connections between the changes that have happened for your family, and the changes that have happened in your community or in Ireland?</a:t>
            </a:r>
            <a:endParaRPr lang="en-US" sz="1200" dirty="0"/>
          </a:p>
        </p:txBody>
      </p:sp>
      <p:sp>
        <p:nvSpPr>
          <p:cNvPr id="6" name="Slide Number Placeholder 4">
            <a:extLst>
              <a:ext uri="{FF2B5EF4-FFF2-40B4-BE49-F238E27FC236}">
                <a16:creationId xmlns:a16="http://schemas.microsoft.com/office/drawing/2014/main" id="{CCFB3A2B-F05A-4A2C-BAE9-893D1FFB7C50}"/>
              </a:ext>
            </a:extLst>
          </p:cNvPr>
          <p:cNvSpPr>
            <a:spLocks noGrp="1"/>
          </p:cNvSpPr>
          <p:nvPr>
            <p:ph type="sldNum" sz="quarter" idx="4"/>
          </p:nvPr>
        </p:nvSpPr>
        <p:spPr>
          <a:xfrm>
            <a:off x="7596336" y="4803998"/>
            <a:ext cx="1008112" cy="190144"/>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9</a:t>
            </a:fld>
            <a:endParaRPr lang="en-US" dirty="0"/>
          </a:p>
        </p:txBody>
      </p:sp>
      <p:pic>
        <p:nvPicPr>
          <p:cNvPr id="5" name="Picture 4" descr="A picture containing outdoor, road, bus, street&#10;&#10;Description automatically generated">
            <a:extLst>
              <a:ext uri="{FF2B5EF4-FFF2-40B4-BE49-F238E27FC236}">
                <a16:creationId xmlns:a16="http://schemas.microsoft.com/office/drawing/2014/main" id="{210FDE83-27D7-46FD-8D12-3A6F99814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426" y="1323629"/>
            <a:ext cx="3997614" cy="2667743"/>
          </a:xfrm>
          <a:prstGeom prst="rect">
            <a:avLst/>
          </a:prstGeom>
        </p:spPr>
      </p:pic>
    </p:spTree>
    <p:extLst>
      <p:ext uri="{BB962C8B-B14F-4D97-AF65-F5344CB8AC3E}">
        <p14:creationId xmlns:p14="http://schemas.microsoft.com/office/powerpoint/2010/main" val="3528398799"/>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841</TotalTime>
  <Words>8580</Words>
  <Application>Microsoft Office PowerPoint</Application>
  <PresentationFormat>On-screen Show (16:9)</PresentationFormat>
  <Paragraphs>614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vt:lpstr>
      <vt:lpstr>Roboto Slab Light</vt:lpstr>
      <vt:lpstr>Roboto Slab Regular</vt:lpstr>
      <vt:lpstr>CSO Standard Text 2</vt:lpstr>
      <vt:lpstr>Junior Cycle Geography</vt:lpstr>
      <vt:lpstr>Teacher Guidance</vt:lpstr>
      <vt:lpstr>Teacher Guidance</vt:lpstr>
      <vt:lpstr>Teacher Guidance</vt:lpstr>
      <vt:lpstr>Teacher Guidance</vt:lpstr>
      <vt:lpstr>Teacher Guidance</vt:lpstr>
      <vt:lpstr>What were you doing on night of Sunday 24 April 2016 or 10 April 2011?</vt:lpstr>
      <vt:lpstr>This is our story?</vt:lpstr>
      <vt:lpstr>Change in our Irish communities</vt:lpstr>
      <vt:lpstr>Junior Cycle Geography</vt:lpstr>
      <vt:lpstr>A more complete picture</vt:lpstr>
      <vt:lpstr>The census: a snapshot of us</vt:lpstr>
      <vt:lpstr>A story of a Census Form</vt:lpstr>
      <vt:lpstr>The census: a picture of us</vt:lpstr>
      <vt:lpstr>Who the  CSO are?</vt:lpstr>
      <vt:lpstr>What can the census tell us?</vt:lpstr>
      <vt:lpstr>What is your story?</vt:lpstr>
      <vt:lpstr>A Review Triangle</vt:lpstr>
      <vt:lpstr>Example 1</vt:lpstr>
      <vt:lpstr>Example 2</vt:lpstr>
      <vt:lpstr>Example 3</vt:lpstr>
      <vt:lpstr>Example 4</vt:lpstr>
      <vt:lpstr>What will your story be?</vt:lpstr>
      <vt:lpstr>Do not count the days, make the days count!</vt:lpstr>
      <vt:lpstr>PowerPoint Presentation</vt:lpstr>
      <vt:lpstr>Time Capsule</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Joy O'Leary</cp:lastModifiedBy>
  <cp:revision>124</cp:revision>
  <cp:lastPrinted>2017-09-29T11:14:11Z</cp:lastPrinted>
  <dcterms:created xsi:type="dcterms:W3CDTF">2017-12-13T09:54:14Z</dcterms:created>
  <dcterms:modified xsi:type="dcterms:W3CDTF">2022-02-28T16:22:35Z</dcterms:modified>
</cp:coreProperties>
</file>