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4" r:id="rId3"/>
    <p:sldId id="380" r:id="rId4"/>
    <p:sldId id="391" r:id="rId5"/>
    <p:sldId id="372" r:id="rId6"/>
    <p:sldId id="388" r:id="rId7"/>
    <p:sldId id="389" r:id="rId8"/>
    <p:sldId id="405" r:id="rId9"/>
    <p:sldId id="361" r:id="rId10"/>
    <p:sldId id="369" r:id="rId11"/>
    <p:sldId id="392" r:id="rId12"/>
    <p:sldId id="393" r:id="rId13"/>
    <p:sldId id="395" r:id="rId14"/>
    <p:sldId id="403" r:id="rId15"/>
    <p:sldId id="404" r:id="rId16"/>
    <p:sldId id="409" r:id="rId17"/>
    <p:sldId id="411" r:id="rId18"/>
    <p:sldId id="412" r:id="rId19"/>
    <p:sldId id="420" r:id="rId20"/>
    <p:sldId id="402" r:id="rId21"/>
    <p:sldId id="418" r:id="rId22"/>
    <p:sldId id="419" r:id="rId23"/>
    <p:sldId id="414" r:id="rId24"/>
    <p:sldId id="415" r:id="rId25"/>
    <p:sldId id="416" r:id="rId26"/>
    <p:sldId id="263" r:id="rId27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BC810D-54E1-4AB0-8D13-17335C44366D}">
          <p14:sldIdLst>
            <p14:sldId id="256"/>
            <p14:sldId id="364"/>
            <p14:sldId id="380"/>
            <p14:sldId id="391"/>
            <p14:sldId id="372"/>
            <p14:sldId id="388"/>
            <p14:sldId id="389"/>
            <p14:sldId id="405"/>
            <p14:sldId id="361"/>
            <p14:sldId id="369"/>
            <p14:sldId id="392"/>
            <p14:sldId id="393"/>
            <p14:sldId id="395"/>
            <p14:sldId id="403"/>
            <p14:sldId id="404"/>
            <p14:sldId id="409"/>
            <p14:sldId id="411"/>
            <p14:sldId id="412"/>
            <p14:sldId id="420"/>
            <p14:sldId id="402"/>
            <p14:sldId id="418"/>
            <p14:sldId id="419"/>
            <p14:sldId id="414"/>
            <p14:sldId id="415"/>
            <p14:sldId id="416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n O'Dowd" initials="BO" lastIdx="1" clrIdx="0">
    <p:extLst>
      <p:ext uri="{19B8F6BF-5375-455C-9EA6-DF929625EA0E}">
        <p15:presenceInfo xmlns:p15="http://schemas.microsoft.com/office/powerpoint/2012/main" userId="S-1-5-21-861213250-793002640-1897138802-3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56B"/>
    <a:srgbClr val="3EC7CE"/>
    <a:srgbClr val="63A9A1"/>
    <a:srgbClr val="007074"/>
    <a:srgbClr val="02060E"/>
    <a:srgbClr val="DC4128"/>
    <a:srgbClr val="52A6BA"/>
    <a:srgbClr val="40A7CC"/>
    <a:srgbClr val="4BC1BB"/>
    <a:srgbClr val="49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16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978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libabaA\Downloads\FEO01.20240626T140656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libabaA\Downloads\FEO03_27.20240624T12063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libabaA\Downloads\FEO01_12.20240626T14064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libabaA\Downloads\FEO01.20240626T150624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libabaA\Downloads\FEO02_16.20240626T13063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libabaA\Downloads\FEO02_19.20240626T13064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libabaA\Downloads\FEO23_21.20240626T12063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libabaA\Downloads\FEO03_24.20240624T17065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35456B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15 - 25 years</c:v>
                </c:pt>
                <c:pt idx="1">
                  <c:v>26 - 35 years</c:v>
                </c:pt>
                <c:pt idx="2">
                  <c:v>36 - 45 years</c:v>
                </c:pt>
                <c:pt idx="3">
                  <c:v>46 - 55 years</c:v>
                </c:pt>
                <c:pt idx="4">
                  <c:v>56 - 65 years</c:v>
                </c:pt>
                <c:pt idx="5">
                  <c:v>66 years and over</c:v>
                </c:pt>
              </c:strCache>
            </c:strRef>
          </c:cat>
          <c:val>
            <c:numRef>
              <c:f>Sheet3!$B$2:$B$7</c:f>
              <c:numCache>
                <c:formatCode>General</c:formatCode>
                <c:ptCount val="6"/>
                <c:pt idx="0">
                  <c:v>7530</c:v>
                </c:pt>
                <c:pt idx="1">
                  <c:v>2740</c:v>
                </c:pt>
                <c:pt idx="2">
                  <c:v>2450</c:v>
                </c:pt>
                <c:pt idx="3">
                  <c:v>1680</c:v>
                </c:pt>
                <c:pt idx="4">
                  <c:v>595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B-4F45-92A2-9A875E26184E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15 - 25 years</c:v>
                </c:pt>
                <c:pt idx="1">
                  <c:v>26 - 35 years</c:v>
                </c:pt>
                <c:pt idx="2">
                  <c:v>36 - 45 years</c:v>
                </c:pt>
                <c:pt idx="3">
                  <c:v>46 - 55 years</c:v>
                </c:pt>
                <c:pt idx="4">
                  <c:v>56 - 65 years</c:v>
                </c:pt>
                <c:pt idx="5">
                  <c:v>66 years and over</c:v>
                </c:pt>
              </c:strCache>
            </c:strRef>
          </c:cat>
          <c:val>
            <c:numRef>
              <c:f>Sheet3!$C$2:$C$7</c:f>
              <c:numCache>
                <c:formatCode>General</c:formatCode>
                <c:ptCount val="6"/>
                <c:pt idx="0">
                  <c:v>5360</c:v>
                </c:pt>
                <c:pt idx="1">
                  <c:v>1735</c:v>
                </c:pt>
                <c:pt idx="2">
                  <c:v>880</c:v>
                </c:pt>
                <c:pt idx="3">
                  <c:v>515</c:v>
                </c:pt>
                <c:pt idx="4">
                  <c:v>230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B-4F45-92A2-9A875E261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911320"/>
        <c:axId val="758911680"/>
      </c:barChart>
      <c:catAx>
        <c:axId val="75891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58911680"/>
        <c:crosses val="autoZero"/>
        <c:auto val="1"/>
        <c:lblAlgn val="ctr"/>
        <c:lblOffset val="100"/>
        <c:noMultiLvlLbl val="0"/>
      </c:catAx>
      <c:valAx>
        <c:axId val="75891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5891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  <a:latin typeface="Amasis MT Pro Medium" panose="020406040500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rgbClr val="007074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r>
              <a:rPr lang="en-US" dirty="0"/>
              <a:t>1 year since graduation</a:t>
            </a:r>
            <a:endParaRPr lang="en-IE" dirty="0"/>
          </a:p>
        </c:rich>
      </c:tx>
      <c:layout>
        <c:manualLayout>
          <c:xMode val="edge"/>
          <c:yMode val="edge"/>
          <c:x val="0.42158136482939634"/>
          <c:y val="2.1515887755033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rgbClr val="007074"/>
              </a:solidFill>
              <a:latin typeface="Amasis MT Pro Light" panose="020403040500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010650253543294"/>
          <c:y val="0.10292030197434782"/>
          <c:w val="0.71872486701873683"/>
          <c:h val="0.685166722958312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Both sexes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300</c:v>
                </c:pt>
                <c:pt idx="1">
                  <c:v>255</c:v>
                </c:pt>
                <c:pt idx="2">
                  <c:v>235</c:v>
                </c:pt>
                <c:pt idx="3">
                  <c:v>295</c:v>
                </c:pt>
                <c:pt idx="4">
                  <c:v>240</c:v>
                </c:pt>
                <c:pt idx="5">
                  <c:v>270</c:v>
                </c:pt>
                <c:pt idx="6">
                  <c:v>315</c:v>
                </c:pt>
                <c:pt idx="7">
                  <c:v>350</c:v>
                </c:pt>
                <c:pt idx="8">
                  <c:v>315</c:v>
                </c:pt>
                <c:pt idx="9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8-4B08-BBF8-25AAEEB3F5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320</c:v>
                </c:pt>
                <c:pt idx="1">
                  <c:v>270</c:v>
                </c:pt>
                <c:pt idx="2">
                  <c:v>250</c:v>
                </c:pt>
                <c:pt idx="3">
                  <c:v>290</c:v>
                </c:pt>
                <c:pt idx="4">
                  <c:v>255</c:v>
                </c:pt>
                <c:pt idx="5">
                  <c:v>265</c:v>
                </c:pt>
                <c:pt idx="6">
                  <c:v>320</c:v>
                </c:pt>
                <c:pt idx="7">
                  <c:v>380</c:v>
                </c:pt>
                <c:pt idx="8">
                  <c:v>360</c:v>
                </c:pt>
                <c:pt idx="9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8-4B08-BBF8-25AAEEB3F5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275</c:v>
                </c:pt>
                <c:pt idx="1">
                  <c:v>235</c:v>
                </c:pt>
                <c:pt idx="2">
                  <c:v>230</c:v>
                </c:pt>
                <c:pt idx="3">
                  <c:v>295</c:v>
                </c:pt>
                <c:pt idx="4">
                  <c:v>235</c:v>
                </c:pt>
                <c:pt idx="5">
                  <c:v>300</c:v>
                </c:pt>
                <c:pt idx="6">
                  <c:v>240</c:v>
                </c:pt>
                <c:pt idx="7">
                  <c:v>300</c:v>
                </c:pt>
                <c:pt idx="8">
                  <c:v>315</c:v>
                </c:pt>
                <c:pt idx="9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D8-4B08-BBF8-25AAEEB3F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703058024"/>
        <c:axId val="703053344"/>
      </c:barChart>
      <c:catAx>
        <c:axId val="703058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74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03053344"/>
        <c:crosses val="autoZero"/>
        <c:auto val="1"/>
        <c:lblAlgn val="ctr"/>
        <c:lblOffset val="100"/>
        <c:noMultiLvlLbl val="0"/>
      </c:catAx>
      <c:valAx>
        <c:axId val="70305334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74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 sz="900" baseline="0" dirty="0">
                    <a:latin typeface="Amasis MT Pro Light" panose="02040304050005020304" pitchFamily="18" charset="0"/>
                  </a:rPr>
                  <a:t>Median Weekly Income (Euro)</a:t>
                </a:r>
              </a:p>
            </c:rich>
          </c:tx>
          <c:layout>
            <c:manualLayout>
              <c:xMode val="edge"/>
              <c:yMode val="edge"/>
              <c:x val="0.44471085961759838"/>
              <c:y val="0.844938708643683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007074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74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03058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22285940130156"/>
          <c:y val="0.8876073007983023"/>
          <c:w val="0.21164946488256142"/>
          <c:h val="5.3955478610913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7074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alpha val="0"/>
        </a:schemeClr>
      </a:solidFill>
    </a:ln>
    <a:effectLst/>
  </c:spPr>
  <c:txPr>
    <a:bodyPr/>
    <a:lstStyle/>
    <a:p>
      <a:pPr>
        <a:defRPr sz="1100" baseline="0">
          <a:solidFill>
            <a:srgbClr val="007074"/>
          </a:solidFill>
          <a:latin typeface="Amasis MT Pro Light" panose="020403040500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r>
              <a:rPr lang="en-IE" sz="1320" dirty="0"/>
              <a:t>5</a:t>
            </a:r>
            <a:r>
              <a:rPr lang="en-IE" sz="1320" baseline="0" dirty="0"/>
              <a:t> years since graduation</a:t>
            </a:r>
            <a:endParaRPr lang="en-IE" sz="1320" dirty="0"/>
          </a:p>
        </c:rich>
      </c:tx>
      <c:layout>
        <c:manualLayout>
          <c:xMode val="edge"/>
          <c:yMode val="edge"/>
          <c:x val="0.47148014440433217"/>
          <c:y val="6.7307675321099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bg1"/>
              </a:solidFill>
              <a:latin typeface="Amasis MT Pro Light" panose="020403040500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222879179813712"/>
          <c:y val="0.13695509364145628"/>
          <c:w val="0.593547413071561"/>
          <c:h val="0.66623166105601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Both Sexes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400</c:v>
                </c:pt>
                <c:pt idx="1">
                  <c:v>455</c:v>
                </c:pt>
                <c:pt idx="2">
                  <c:v>495</c:v>
                </c:pt>
                <c:pt idx="3">
                  <c:v>490</c:v>
                </c:pt>
                <c:pt idx="4">
                  <c:v>505</c:v>
                </c:pt>
                <c:pt idx="5">
                  <c:v>540</c:v>
                </c:pt>
                <c:pt idx="6">
                  <c:v>540</c:v>
                </c:pt>
                <c:pt idx="7">
                  <c:v>525</c:v>
                </c:pt>
                <c:pt idx="8">
                  <c:v>490</c:v>
                </c:pt>
                <c:pt idx="9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0-4355-AAFA-33F6622A1ADB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Sheet2!$C$2:$C$11</c:f>
              <c:numCache>
                <c:formatCode>General</c:formatCode>
                <c:ptCount val="10"/>
                <c:pt idx="0">
                  <c:v>455</c:v>
                </c:pt>
                <c:pt idx="1">
                  <c:v>470</c:v>
                </c:pt>
                <c:pt idx="2">
                  <c:v>500</c:v>
                </c:pt>
                <c:pt idx="3">
                  <c:v>505</c:v>
                </c:pt>
                <c:pt idx="4">
                  <c:v>490</c:v>
                </c:pt>
                <c:pt idx="5">
                  <c:v>540</c:v>
                </c:pt>
                <c:pt idx="6">
                  <c:v>550</c:v>
                </c:pt>
                <c:pt idx="7">
                  <c:v>565</c:v>
                </c:pt>
                <c:pt idx="8">
                  <c:v>565</c:v>
                </c:pt>
                <c:pt idx="9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0-4355-AAFA-33F6622A1ADB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35456B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Sheet2!$D$2:$D$11</c:f>
              <c:numCache>
                <c:formatCode>General</c:formatCode>
                <c:ptCount val="10"/>
                <c:pt idx="0">
                  <c:v>280</c:v>
                </c:pt>
                <c:pt idx="1">
                  <c:v>435</c:v>
                </c:pt>
                <c:pt idx="2">
                  <c:v>490</c:v>
                </c:pt>
                <c:pt idx="3">
                  <c:v>480</c:v>
                </c:pt>
                <c:pt idx="4">
                  <c:v>510</c:v>
                </c:pt>
                <c:pt idx="5">
                  <c:v>555</c:v>
                </c:pt>
                <c:pt idx="6">
                  <c:v>430</c:v>
                </c:pt>
                <c:pt idx="7">
                  <c:v>475</c:v>
                </c:pt>
                <c:pt idx="8">
                  <c:v>485</c:v>
                </c:pt>
                <c:pt idx="9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F0-4355-AAFA-33F6622A1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056630832"/>
        <c:axId val="1056632992"/>
      </c:barChart>
      <c:catAx>
        <c:axId val="105663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1056632992"/>
        <c:crosses val="autoZero"/>
        <c:auto val="1"/>
        <c:lblAlgn val="ctr"/>
        <c:lblOffset val="100"/>
        <c:noMultiLvlLbl val="0"/>
      </c:catAx>
      <c:valAx>
        <c:axId val="105663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 dirty="0">
                    <a:latin typeface="Amasis MT Pro Light" panose="02040304050005020304" pitchFamily="18" charset="0"/>
                  </a:rPr>
                  <a:t>Median Weekly Income (Euro)</a:t>
                </a:r>
              </a:p>
            </c:rich>
          </c:tx>
          <c:layout>
            <c:manualLayout>
              <c:xMode val="edge"/>
              <c:yMode val="edge"/>
              <c:x val="0.51288931843808327"/>
              <c:y val="0.870707936930159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105663083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844935302539929"/>
          <c:y val="0.91926122416660083"/>
          <c:w val="0.19382678936704029"/>
          <c:h val="5.2455657613429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aseline="0">
          <a:solidFill>
            <a:schemeClr val="bg1"/>
          </a:solidFill>
          <a:latin typeface="Amasis MT Pro Light" panose="020403040500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'FEO04.20240624T110646'!$G$1</c:f>
              <c:strCache>
                <c:ptCount val="1"/>
                <c:pt idx="0">
                  <c:v>Further Education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'FEO04.20240624T110646'!$F$2:$F$4</c:f>
              <c:strCache>
                <c:ptCount val="3"/>
                <c:pt idx="0">
                  <c:v>1 year</c:v>
                </c:pt>
                <c:pt idx="1">
                  <c:v>3 years</c:v>
                </c:pt>
                <c:pt idx="2">
                  <c:v>5 years</c:v>
                </c:pt>
              </c:strCache>
            </c:strRef>
          </c:cat>
          <c:val>
            <c:numRef>
              <c:f>'FEO04.20240624T110646'!$G$2:$G$4</c:f>
              <c:numCache>
                <c:formatCode>General</c:formatCode>
                <c:ptCount val="3"/>
                <c:pt idx="0">
                  <c:v>32.799999999999997</c:v>
                </c:pt>
                <c:pt idx="1">
                  <c:v>13.7</c:v>
                </c:pt>
                <c:pt idx="2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1-4C93-8EF3-CA8A03D6933B}"/>
            </c:ext>
          </c:extLst>
        </c:ser>
        <c:ser>
          <c:idx val="1"/>
          <c:order val="1"/>
          <c:tx>
            <c:strRef>
              <c:f>'FEO04.20240624T110646'!$H$1</c:f>
              <c:strCache>
                <c:ptCount val="1"/>
                <c:pt idx="0">
                  <c:v>Higher Education and Further Education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'FEO04.20240624T110646'!$F$2:$F$4</c:f>
              <c:strCache>
                <c:ptCount val="3"/>
                <c:pt idx="0">
                  <c:v>1 year</c:v>
                </c:pt>
                <c:pt idx="1">
                  <c:v>3 years</c:v>
                </c:pt>
                <c:pt idx="2">
                  <c:v>5 years</c:v>
                </c:pt>
              </c:strCache>
            </c:strRef>
          </c:cat>
          <c:val>
            <c:numRef>
              <c:f>'FEO04.20240624T110646'!$H$2:$H$4</c:f>
              <c:numCache>
                <c:formatCode>General</c:formatCode>
                <c:ptCount val="3"/>
                <c:pt idx="0">
                  <c:v>5.4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1-4C93-8EF3-CA8A03D6933B}"/>
            </c:ext>
          </c:extLst>
        </c:ser>
        <c:ser>
          <c:idx val="2"/>
          <c:order val="2"/>
          <c:tx>
            <c:strRef>
              <c:f>'FEO04.20240624T110646'!$I$1</c:f>
              <c:strCache>
                <c:ptCount val="1"/>
                <c:pt idx="0">
                  <c:v>Higher Education only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'FEO04.20240624T110646'!$F$2:$F$4</c:f>
              <c:strCache>
                <c:ptCount val="3"/>
                <c:pt idx="0">
                  <c:v>1 year</c:v>
                </c:pt>
                <c:pt idx="1">
                  <c:v>3 years</c:v>
                </c:pt>
                <c:pt idx="2">
                  <c:v>5 years</c:v>
                </c:pt>
              </c:strCache>
            </c:strRef>
          </c:cat>
          <c:val>
            <c:numRef>
              <c:f>'FEO04.20240624T110646'!$I$2:$I$4</c:f>
              <c:numCache>
                <c:formatCode>General</c:formatCode>
                <c:ptCount val="3"/>
                <c:pt idx="0">
                  <c:v>25</c:v>
                </c:pt>
                <c:pt idx="1">
                  <c:v>26.7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1-4C93-8EF3-CA8A03D69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21414680"/>
        <c:axId val="721417200"/>
      </c:barChart>
      <c:catAx>
        <c:axId val="721414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21417200"/>
        <c:crosses val="autoZero"/>
        <c:auto val="1"/>
        <c:lblAlgn val="ctr"/>
        <c:lblOffset val="100"/>
        <c:noMultiLvlLbl val="0"/>
      </c:catAx>
      <c:valAx>
        <c:axId val="72141720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rgbClr val="3EC7CE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 sz="1200">
                    <a:latin typeface="Amasis MT Pro Light" panose="02040304050005020304" pitchFamily="18" charset="0"/>
                  </a:rPr>
                  <a:t>% of Graduates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2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2141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bg2"/>
          </a:solidFill>
          <a:latin typeface="Amasis MT Pro Medium" panose="020406040500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02651951161462"/>
          <c:y val="3.4877717441055743E-2"/>
          <c:w val="0.62053699909544113"/>
          <c:h val="0.678711837430168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Sheet2!$G$1</c:f>
              <c:strCache>
                <c:ptCount val="1"/>
                <c:pt idx="0">
                  <c:v>Further Education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Sheet2!$F$2:$F$11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Sheet2!$G$2:$G$11</c:f>
              <c:numCache>
                <c:formatCode>General</c:formatCode>
                <c:ptCount val="10"/>
                <c:pt idx="0">
                  <c:v>73.599999999999994</c:v>
                </c:pt>
                <c:pt idx="1">
                  <c:v>35.700000000000003</c:v>
                </c:pt>
                <c:pt idx="2">
                  <c:v>14.3</c:v>
                </c:pt>
                <c:pt idx="3">
                  <c:v>16.100000000000001</c:v>
                </c:pt>
                <c:pt idx="4">
                  <c:v>5.5</c:v>
                </c:pt>
                <c:pt idx="5">
                  <c:v>14.3</c:v>
                </c:pt>
                <c:pt idx="6">
                  <c:v>18.100000000000001</c:v>
                </c:pt>
                <c:pt idx="7">
                  <c:v>41.3</c:v>
                </c:pt>
                <c:pt idx="8">
                  <c:v>17.3</c:v>
                </c:pt>
                <c:pt idx="9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3-4B6F-A536-61CB5E270A24}"/>
            </c:ext>
          </c:extLst>
        </c:ser>
        <c:ser>
          <c:idx val="1"/>
          <c:order val="1"/>
          <c:tx>
            <c:strRef>
              <c:f>Sheet2!$H$1</c:f>
              <c:strCache>
                <c:ptCount val="1"/>
                <c:pt idx="0">
                  <c:v>Further and Higher Education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Sheet2!$F$2:$F$11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Sheet2!$H$2:$H$11</c:f>
              <c:numCache>
                <c:formatCode>General</c:formatCode>
                <c:ptCount val="10"/>
                <c:pt idx="0">
                  <c:v>1.4</c:v>
                </c:pt>
                <c:pt idx="1">
                  <c:v>6.2</c:v>
                </c:pt>
                <c:pt idx="2">
                  <c:v>8.3000000000000007</c:v>
                </c:pt>
                <c:pt idx="3">
                  <c:v>3.9</c:v>
                </c:pt>
                <c:pt idx="4">
                  <c:v>4.0999999999999996</c:v>
                </c:pt>
                <c:pt idx="5">
                  <c:v>8.8000000000000007</c:v>
                </c:pt>
                <c:pt idx="6">
                  <c:v>4.2</c:v>
                </c:pt>
                <c:pt idx="7">
                  <c:v>4.3</c:v>
                </c:pt>
                <c:pt idx="8">
                  <c:v>3.7</c:v>
                </c:pt>
                <c:pt idx="9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3-4B6F-A536-61CB5E270A24}"/>
            </c:ext>
          </c:extLst>
        </c:ser>
        <c:ser>
          <c:idx val="2"/>
          <c:order val="2"/>
          <c:tx>
            <c:strRef>
              <c:f>Sheet2!$I$1</c:f>
              <c:strCache>
                <c:ptCount val="1"/>
                <c:pt idx="0">
                  <c:v>Higher Education only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Sheet2!$F$2:$F$11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Sheet2!$I$2:$I$11</c:f>
              <c:numCache>
                <c:formatCode>General</c:formatCode>
                <c:ptCount val="10"/>
                <c:pt idx="0">
                  <c:v>0.7</c:v>
                </c:pt>
                <c:pt idx="1">
                  <c:v>28.1</c:v>
                </c:pt>
                <c:pt idx="2">
                  <c:v>54.9</c:v>
                </c:pt>
                <c:pt idx="3">
                  <c:v>43.3</c:v>
                </c:pt>
                <c:pt idx="4">
                  <c:v>74</c:v>
                </c:pt>
                <c:pt idx="5">
                  <c:v>54.9</c:v>
                </c:pt>
                <c:pt idx="6">
                  <c:v>40.299999999999997</c:v>
                </c:pt>
                <c:pt idx="7">
                  <c:v>10.6</c:v>
                </c:pt>
                <c:pt idx="8">
                  <c:v>28.7</c:v>
                </c:pt>
                <c:pt idx="9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C3-4B6F-A536-61CB5E270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735074008"/>
        <c:axId val="735075808"/>
      </c:barChart>
      <c:catAx>
        <c:axId val="735074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35075808"/>
        <c:crosses val="autoZero"/>
        <c:auto val="1"/>
        <c:lblAlgn val="ctr"/>
        <c:lblOffset val="100"/>
        <c:noMultiLvlLbl val="0"/>
      </c:catAx>
      <c:valAx>
        <c:axId val="73507580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rgbClr val="3EC7CE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Amasis MT Pro Medium" panose="02040604050005020304" pitchFamily="18" charset="0"/>
                    <a:ea typeface="+mn-ea"/>
                    <a:cs typeface="+mn-cs"/>
                  </a:defRPr>
                </a:pPr>
                <a:r>
                  <a:rPr lang="en-IE" sz="1100" baseline="0" dirty="0">
                    <a:solidFill>
                      <a:schemeClr val="bg2"/>
                    </a:solidFill>
                    <a:latin typeface="Amasis MT Pro Light" panose="02040304050005020304" pitchFamily="18" charset="0"/>
                  </a:rPr>
                  <a:t>% of Graduates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2"/>
                  </a:solidFill>
                  <a:latin typeface="Amasis MT Pro Medium" panose="020406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3507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11375194478927"/>
          <c:y val="0.86640308510651287"/>
          <c:w val="0.73447074308543692"/>
          <c:h val="7.1592083887165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>
          <a:latin typeface="Amasis MT Pro Medium" panose="020406040500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'FEO18.20240621T160656'!$B$1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'FEO18.20240621T160656'!$A$2:$A$11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'FEO18.20240621T160656'!$B$2:$B$11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30.6</c:v>
                </c:pt>
                <c:pt idx="2">
                  <c:v>62.5</c:v>
                </c:pt>
                <c:pt idx="3">
                  <c:v>54.3</c:v>
                </c:pt>
                <c:pt idx="4">
                  <c:v>79.3</c:v>
                </c:pt>
                <c:pt idx="5">
                  <c:v>63.9</c:v>
                </c:pt>
                <c:pt idx="6">
                  <c:v>43.8</c:v>
                </c:pt>
                <c:pt idx="7">
                  <c:v>9.9</c:v>
                </c:pt>
                <c:pt idx="8">
                  <c:v>33</c:v>
                </c:pt>
                <c:pt idx="9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2-4B1A-B0F1-5F911E00CBE0}"/>
            </c:ext>
          </c:extLst>
        </c:ser>
        <c:ser>
          <c:idx val="1"/>
          <c:order val="1"/>
          <c:tx>
            <c:strRef>
              <c:f>'FEO18.20240621T160656'!$C$1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35456B"/>
            </a:solidFill>
            <a:ln>
              <a:noFill/>
            </a:ln>
            <a:effectLst/>
          </c:spPr>
          <c:invertIfNegative val="0"/>
          <c:cat>
            <c:strRef>
              <c:f>'FEO18.20240621T160656'!$A$2:$A$11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'FEO18.20240621T160656'!$C$2:$C$11</c:f>
              <c:numCache>
                <c:formatCode>General</c:formatCode>
                <c:ptCount val="10"/>
                <c:pt idx="0">
                  <c:v>1.8</c:v>
                </c:pt>
                <c:pt idx="1">
                  <c:v>37.700000000000003</c:v>
                </c:pt>
                <c:pt idx="2">
                  <c:v>63.4</c:v>
                </c:pt>
                <c:pt idx="3">
                  <c:v>42.1</c:v>
                </c:pt>
                <c:pt idx="4">
                  <c:v>77.3</c:v>
                </c:pt>
                <c:pt idx="5">
                  <c:v>55.6</c:v>
                </c:pt>
                <c:pt idx="6">
                  <c:v>62.5</c:v>
                </c:pt>
                <c:pt idx="7">
                  <c:v>22.3</c:v>
                </c:pt>
                <c:pt idx="8">
                  <c:v>32.299999999999997</c:v>
                </c:pt>
                <c:pt idx="9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2-4B1A-B0F1-5F911E00C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607118728"/>
        <c:axId val="607119088"/>
      </c:barChart>
      <c:catAx>
        <c:axId val="60711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607119088"/>
        <c:crosses val="autoZero"/>
        <c:auto val="1"/>
        <c:lblAlgn val="ctr"/>
        <c:lblOffset val="100"/>
        <c:noMultiLvlLbl val="0"/>
      </c:catAx>
      <c:valAx>
        <c:axId val="60711908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>
                    <a:latin typeface="Amasis MT Pro Light" panose="02040304050005020304" pitchFamily="18" charset="0"/>
                  </a:rPr>
                  <a:t>% of Graduates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1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60711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16440143782654"/>
          <c:y val="0.85812296049124415"/>
          <c:w val="0.15521276529309841"/>
          <c:h val="6.7517916450122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bg1"/>
          </a:solidFill>
          <a:latin typeface="Amasis MT Pro Medium" panose="020406040500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'FEO19.20240621T160611'!$B$1</c:f>
              <c:strCache>
                <c:ptCount val="1"/>
                <c:pt idx="0">
                  <c:v>% in Same Field</c:v>
                </c:pt>
              </c:strCache>
            </c:strRef>
          </c:tx>
          <c:spPr>
            <a:solidFill>
              <a:srgbClr val="35456B"/>
            </a:solidFill>
            <a:ln>
              <a:noFill/>
            </a:ln>
            <a:effectLst/>
          </c:spPr>
          <c:invertIfNegative val="0"/>
          <c:cat>
            <c:strRef>
              <c:f>'FEO19.20240621T160611'!$A$2:$A$10</c:f>
              <c:strCache>
                <c:ptCount val="9"/>
                <c:pt idx="0">
                  <c:v>Arts and Humanities</c:v>
                </c:pt>
                <c:pt idx="1">
                  <c:v>Social Sciences, Journalism and Information</c:v>
                </c:pt>
                <c:pt idx="2">
                  <c:v>Business, Administration and Law</c:v>
                </c:pt>
                <c:pt idx="3">
                  <c:v>Natural Sciences, Mathematics and Statistics</c:v>
                </c:pt>
                <c:pt idx="4">
                  <c:v>Information and Communication Technologies</c:v>
                </c:pt>
                <c:pt idx="5">
                  <c:v>Engineering, Manufacturing and Construction</c:v>
                </c:pt>
                <c:pt idx="6">
                  <c:v>Agriculture, Forestry, Fisheries and Veterinary</c:v>
                </c:pt>
                <c:pt idx="7">
                  <c:v>Health and Welfare</c:v>
                </c:pt>
                <c:pt idx="8">
                  <c:v>Services</c:v>
                </c:pt>
              </c:strCache>
            </c:strRef>
          </c:cat>
          <c:val>
            <c:numRef>
              <c:f>'FEO19.20240621T160611'!$B$2:$B$10</c:f>
              <c:numCache>
                <c:formatCode>General</c:formatCode>
                <c:ptCount val="9"/>
                <c:pt idx="0">
                  <c:v>75.5</c:v>
                </c:pt>
                <c:pt idx="1">
                  <c:v>27.4</c:v>
                </c:pt>
                <c:pt idx="2">
                  <c:v>71.2</c:v>
                </c:pt>
                <c:pt idx="3">
                  <c:v>64.3</c:v>
                </c:pt>
                <c:pt idx="4">
                  <c:v>81</c:v>
                </c:pt>
                <c:pt idx="5">
                  <c:v>81.8</c:v>
                </c:pt>
                <c:pt idx="6">
                  <c:v>58</c:v>
                </c:pt>
                <c:pt idx="7">
                  <c:v>53.8</c:v>
                </c:pt>
                <c:pt idx="8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B-495B-BEC7-C08C8FA7AA0E}"/>
            </c:ext>
          </c:extLst>
        </c:ser>
        <c:ser>
          <c:idx val="1"/>
          <c:order val="1"/>
          <c:tx>
            <c:strRef>
              <c:f>'FEO19.20240621T160611'!$C$1</c:f>
              <c:strCache>
                <c:ptCount val="1"/>
                <c:pt idx="0">
                  <c:v>% in Different Field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'FEO19.20240621T160611'!$A$2:$A$10</c:f>
              <c:strCache>
                <c:ptCount val="9"/>
                <c:pt idx="0">
                  <c:v>Arts and Humanities</c:v>
                </c:pt>
                <c:pt idx="1">
                  <c:v>Social Sciences, Journalism and Information</c:v>
                </c:pt>
                <c:pt idx="2">
                  <c:v>Business, Administration and Law</c:v>
                </c:pt>
                <c:pt idx="3">
                  <c:v>Natural Sciences, Mathematics and Statistics</c:v>
                </c:pt>
                <c:pt idx="4">
                  <c:v>Information and Communication Technologies</c:v>
                </c:pt>
                <c:pt idx="5">
                  <c:v>Engineering, Manufacturing and Construction</c:v>
                </c:pt>
                <c:pt idx="6">
                  <c:v>Agriculture, Forestry, Fisheries and Veterinary</c:v>
                </c:pt>
                <c:pt idx="7">
                  <c:v>Health and Welfare</c:v>
                </c:pt>
                <c:pt idx="8">
                  <c:v>Services</c:v>
                </c:pt>
              </c:strCache>
            </c:strRef>
          </c:cat>
          <c:val>
            <c:numRef>
              <c:f>'FEO19.20240621T160611'!$C$2:$C$10</c:f>
              <c:numCache>
                <c:formatCode>General</c:formatCode>
                <c:ptCount val="9"/>
                <c:pt idx="0">
                  <c:v>24.5</c:v>
                </c:pt>
                <c:pt idx="1">
                  <c:v>72.599999999999994</c:v>
                </c:pt>
                <c:pt idx="2">
                  <c:v>28.8</c:v>
                </c:pt>
                <c:pt idx="3">
                  <c:v>35.700000000000003</c:v>
                </c:pt>
                <c:pt idx="4">
                  <c:v>19</c:v>
                </c:pt>
                <c:pt idx="5">
                  <c:v>18.2</c:v>
                </c:pt>
                <c:pt idx="6">
                  <c:v>42</c:v>
                </c:pt>
                <c:pt idx="7">
                  <c:v>46.2</c:v>
                </c:pt>
                <c:pt idx="8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4B-495B-BEC7-C08C8FA7A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428258488"/>
        <c:axId val="428256328"/>
      </c:barChart>
      <c:catAx>
        <c:axId val="428258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428256328"/>
        <c:crosses val="autoZero"/>
        <c:auto val="1"/>
        <c:lblAlgn val="ctr"/>
        <c:lblOffset val="100"/>
        <c:noMultiLvlLbl val="0"/>
      </c:catAx>
      <c:valAx>
        <c:axId val="4282563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/>
                  <a:t>% of Graduates</a:t>
                </a:r>
              </a:p>
            </c:rich>
          </c:tx>
          <c:layout>
            <c:manualLayout>
              <c:xMode val="edge"/>
              <c:yMode val="edge"/>
              <c:x val="0.5866537611197008"/>
              <c:y val="0.808831413631011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1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42825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6964650499672"/>
          <c:y val="0.88415342742468239"/>
          <c:w val="0.38697081378548759"/>
          <c:h val="7.1100821806800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bg1"/>
          </a:solidFill>
          <a:latin typeface="Amasis MT Pro Light" panose="020403040500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0975592968536"/>
          <c:y val="3.178769822336177E-2"/>
          <c:w val="0.79216566310429459"/>
          <c:h val="0.662197825233362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'FEO04.20240620T170645'!$B$1</c:f>
              <c:strCache>
                <c:ptCount val="1"/>
                <c:pt idx="0">
                  <c:v>HE Level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'FEO04.20240620T170645'!$A$2:$A$3</c:f>
              <c:strCache>
                <c:ptCount val="2"/>
                <c:pt idx="0">
                  <c:v>NFQ Level 5</c:v>
                </c:pt>
                <c:pt idx="1">
                  <c:v>NFQ Level 6</c:v>
                </c:pt>
              </c:strCache>
            </c:strRef>
          </c:cat>
          <c:val>
            <c:numRef>
              <c:f>'FEO04.20240620T170645'!$B$2:$B$3</c:f>
              <c:numCache>
                <c:formatCode>General</c:formatCode>
                <c:ptCount val="2"/>
                <c:pt idx="0">
                  <c:v>4.8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6-46C6-9CDD-DF0946E09F46}"/>
            </c:ext>
          </c:extLst>
        </c:ser>
        <c:ser>
          <c:idx val="1"/>
          <c:order val="1"/>
          <c:tx>
            <c:strRef>
              <c:f>'FEO04.20240620T170645'!$C$1</c:f>
              <c:strCache>
                <c:ptCount val="1"/>
                <c:pt idx="0">
                  <c:v>HE Level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'FEO04.20240620T170645'!$A$2:$A$3</c:f>
              <c:strCache>
                <c:ptCount val="2"/>
                <c:pt idx="0">
                  <c:v>NFQ Level 5</c:v>
                </c:pt>
                <c:pt idx="1">
                  <c:v>NFQ Level 6</c:v>
                </c:pt>
              </c:strCache>
            </c:strRef>
          </c:cat>
          <c:val>
            <c:numRef>
              <c:f>'FEO04.20240620T170645'!$C$2:$C$3</c:f>
              <c:numCache>
                <c:formatCode>General</c:formatCode>
                <c:ptCount val="2"/>
                <c:pt idx="0">
                  <c:v>17.899999999999999</c:v>
                </c:pt>
                <c:pt idx="1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6-46C6-9CDD-DF0946E09F46}"/>
            </c:ext>
          </c:extLst>
        </c:ser>
        <c:ser>
          <c:idx val="2"/>
          <c:order val="2"/>
          <c:tx>
            <c:strRef>
              <c:f>'FEO04.20240620T170645'!$D$1</c:f>
              <c:strCache>
                <c:ptCount val="1"/>
                <c:pt idx="0">
                  <c:v>HE Level 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'FEO04.20240620T170645'!$A$2:$A$3</c:f>
              <c:strCache>
                <c:ptCount val="2"/>
                <c:pt idx="0">
                  <c:v>NFQ Level 5</c:v>
                </c:pt>
                <c:pt idx="1">
                  <c:v>NFQ Level 6</c:v>
                </c:pt>
              </c:strCache>
            </c:strRef>
          </c:cat>
          <c:val>
            <c:numRef>
              <c:f>'FEO04.20240620T170645'!$D$2:$D$3</c:f>
              <c:numCache>
                <c:formatCode>General</c:formatCode>
                <c:ptCount val="2"/>
                <c:pt idx="0">
                  <c:v>76.599999999999994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A6-46C6-9CDD-DF0946E09F46}"/>
            </c:ext>
          </c:extLst>
        </c:ser>
        <c:ser>
          <c:idx val="3"/>
          <c:order val="3"/>
          <c:tx>
            <c:strRef>
              <c:f>'FEO04.20240620T170645'!$E$1</c:f>
              <c:strCache>
                <c:ptCount val="1"/>
                <c:pt idx="0">
                  <c:v>HE Level 9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'FEO04.20240620T170645'!$A$2:$A$3</c:f>
              <c:strCache>
                <c:ptCount val="2"/>
                <c:pt idx="0">
                  <c:v>NFQ Level 5</c:v>
                </c:pt>
                <c:pt idx="1">
                  <c:v>NFQ Level 6</c:v>
                </c:pt>
              </c:strCache>
            </c:strRef>
          </c:cat>
          <c:val>
            <c:numRef>
              <c:f>'FEO04.20240620T170645'!$E$2:$E$3</c:f>
              <c:numCache>
                <c:formatCode>General</c:formatCode>
                <c:ptCount val="2"/>
                <c:pt idx="0">
                  <c:v>0.6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A6-46C6-9CDD-DF0946E09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258856"/>
        <c:axId val="379267496"/>
      </c:barChart>
      <c:catAx>
        <c:axId val="379258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pPr>
            <a:endParaRPr lang="en-US"/>
          </a:p>
        </c:txPr>
        <c:crossAx val="379267496"/>
        <c:crosses val="autoZero"/>
        <c:auto val="1"/>
        <c:lblAlgn val="ctr"/>
        <c:lblOffset val="100"/>
        <c:noMultiLvlLbl val="0"/>
      </c:catAx>
      <c:valAx>
        <c:axId val="3792674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masis MT Pro Medium" panose="02040604050005020304" pitchFamily="18" charset="0"/>
                    <a:ea typeface="+mn-ea"/>
                    <a:cs typeface="+mn-cs"/>
                  </a:defRPr>
                </a:pPr>
                <a:r>
                  <a:rPr lang="en-IE" sz="1200"/>
                  <a:t>% of Graduates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Amasis MT Pro Medium" panose="020406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pPr>
            <a:endParaRPr lang="en-US"/>
          </a:p>
        </c:txPr>
        <c:crossAx val="37925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43533813256275"/>
          <c:y val="0.89567283700513578"/>
          <c:w val="0.66339411982834007"/>
          <c:h val="8.0486389327342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bg1"/>
          </a:solidFill>
          <a:latin typeface="Amasis MT Pro Medium" panose="020406040500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18538869691646"/>
          <c:y val="0.11985054472884889"/>
          <c:w val="0.6728457863630356"/>
          <c:h val="0.723824408621944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Sheet1!$D$1:$N$1</c:f>
              <c:strCache>
                <c:ptCount val="11"/>
                <c:pt idx="0">
                  <c:v>Generic programmes and qualifications</c:v>
                </c:pt>
                <c:pt idx="1">
                  <c:v>Education</c:v>
                </c:pt>
                <c:pt idx="2">
                  <c:v>Arts and Humanities</c:v>
                </c:pt>
                <c:pt idx="3">
                  <c:v>Social Sciences, Journalism and Information</c:v>
                </c:pt>
                <c:pt idx="4">
                  <c:v>Business, Administration and Law</c:v>
                </c:pt>
                <c:pt idx="5">
                  <c:v>Natural Sciences, Mathematics and Statistics</c:v>
                </c:pt>
                <c:pt idx="6">
                  <c:v>Information and Communication Technologies</c:v>
                </c:pt>
                <c:pt idx="7">
                  <c:v>Engineering, Manufacturing and Construction</c:v>
                </c:pt>
                <c:pt idx="8">
                  <c:v>Agriculture, Forestry, Fisheries and Veterinary</c:v>
                </c:pt>
                <c:pt idx="9">
                  <c:v>Health and Welfare</c:v>
                </c:pt>
                <c:pt idx="10">
                  <c:v>Services</c:v>
                </c:pt>
              </c:strCache>
            </c:strRef>
          </c:cat>
          <c:val>
            <c:numRef>
              <c:f>Sheet1!$D$2:$N$2</c:f>
              <c:numCache>
                <c:formatCode>General</c:formatCode>
                <c:ptCount val="11"/>
                <c:pt idx="0">
                  <c:v>1215</c:v>
                </c:pt>
                <c:pt idx="1">
                  <c:v>30</c:v>
                </c:pt>
                <c:pt idx="2">
                  <c:v>2585</c:v>
                </c:pt>
                <c:pt idx="3">
                  <c:v>840</c:v>
                </c:pt>
                <c:pt idx="4">
                  <c:v>2075</c:v>
                </c:pt>
                <c:pt idx="5">
                  <c:v>285</c:v>
                </c:pt>
                <c:pt idx="6">
                  <c:v>560</c:v>
                </c:pt>
                <c:pt idx="7">
                  <c:v>350</c:v>
                </c:pt>
                <c:pt idx="8">
                  <c:v>1505</c:v>
                </c:pt>
                <c:pt idx="9">
                  <c:v>3495</c:v>
                </c:pt>
                <c:pt idx="10">
                  <c:v>2190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9-4F8F-96CF-3156AB4DCA20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Sheet1!$D$1:$N$1</c:f>
              <c:strCache>
                <c:ptCount val="11"/>
                <c:pt idx="0">
                  <c:v>Generic programmes and qualifications</c:v>
                </c:pt>
                <c:pt idx="1">
                  <c:v>Education</c:v>
                </c:pt>
                <c:pt idx="2">
                  <c:v>Arts and Humanities</c:v>
                </c:pt>
                <c:pt idx="3">
                  <c:v>Social Sciences, Journalism and Information</c:v>
                </c:pt>
                <c:pt idx="4">
                  <c:v>Business, Administration and Law</c:v>
                </c:pt>
                <c:pt idx="5">
                  <c:v>Natural Sciences, Mathematics and Statistics</c:v>
                </c:pt>
                <c:pt idx="6">
                  <c:v>Information and Communication Technologies</c:v>
                </c:pt>
                <c:pt idx="7">
                  <c:v>Engineering, Manufacturing and Construction</c:v>
                </c:pt>
                <c:pt idx="8">
                  <c:v>Agriculture, Forestry, Fisheries and Veterinary</c:v>
                </c:pt>
                <c:pt idx="9">
                  <c:v>Health and Welfare</c:v>
                </c:pt>
                <c:pt idx="10">
                  <c:v>Services</c:v>
                </c:pt>
              </c:strCache>
            </c:strRef>
          </c:cat>
          <c:val>
            <c:numRef>
              <c:f>Sheet1!$D$3:$N$3</c:f>
              <c:numCache>
                <c:formatCode>General</c:formatCode>
                <c:ptCount val="11"/>
                <c:pt idx="0">
                  <c:v>1120</c:v>
                </c:pt>
                <c:pt idx="1">
                  <c:v>25</c:v>
                </c:pt>
                <c:pt idx="2">
                  <c:v>2370</c:v>
                </c:pt>
                <c:pt idx="3">
                  <c:v>770</c:v>
                </c:pt>
                <c:pt idx="4">
                  <c:v>1810</c:v>
                </c:pt>
                <c:pt idx="5">
                  <c:v>355</c:v>
                </c:pt>
                <c:pt idx="6">
                  <c:v>460</c:v>
                </c:pt>
                <c:pt idx="7">
                  <c:v>315</c:v>
                </c:pt>
                <c:pt idx="8">
                  <c:v>1355</c:v>
                </c:pt>
                <c:pt idx="9">
                  <c:v>3295</c:v>
                </c:pt>
                <c:pt idx="10">
                  <c:v>1815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9-4F8F-96CF-3156AB4DCA20}"/>
            </c:ext>
          </c:extLst>
        </c:ser>
        <c:ser>
          <c:idx val="2"/>
          <c:order val="2"/>
          <c:tx>
            <c:strRef>
              <c:f>Sheet1!$C$4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5456B"/>
            </a:solidFill>
            <a:ln>
              <a:noFill/>
            </a:ln>
            <a:effectLst/>
          </c:spPr>
          <c:invertIfNegative val="0"/>
          <c:cat>
            <c:strRef>
              <c:f>Sheet1!$D$1:$N$1</c:f>
              <c:strCache>
                <c:ptCount val="11"/>
                <c:pt idx="0">
                  <c:v>Generic programmes and qualifications</c:v>
                </c:pt>
                <c:pt idx="1">
                  <c:v>Education</c:v>
                </c:pt>
                <c:pt idx="2">
                  <c:v>Arts and Humanities</c:v>
                </c:pt>
                <c:pt idx="3">
                  <c:v>Social Sciences, Journalism and Information</c:v>
                </c:pt>
                <c:pt idx="4">
                  <c:v>Business, Administration and Law</c:v>
                </c:pt>
                <c:pt idx="5">
                  <c:v>Natural Sciences, Mathematics and Statistics</c:v>
                </c:pt>
                <c:pt idx="6">
                  <c:v>Information and Communication Technologies</c:v>
                </c:pt>
                <c:pt idx="7">
                  <c:v>Engineering, Manufacturing and Construction</c:v>
                </c:pt>
                <c:pt idx="8">
                  <c:v>Agriculture, Forestry, Fisheries and Veterinary</c:v>
                </c:pt>
                <c:pt idx="9">
                  <c:v>Health and Welfare</c:v>
                </c:pt>
                <c:pt idx="10">
                  <c:v>Services</c:v>
                </c:pt>
              </c:strCache>
            </c:strRef>
          </c:cat>
          <c:val>
            <c:numRef>
              <c:f>Sheet1!$D$4:$N$4</c:f>
              <c:numCache>
                <c:formatCode>General</c:formatCode>
                <c:ptCount val="11"/>
                <c:pt idx="0">
                  <c:v>745</c:v>
                </c:pt>
                <c:pt idx="1">
                  <c:v>70</c:v>
                </c:pt>
                <c:pt idx="2">
                  <c:v>2090</c:v>
                </c:pt>
                <c:pt idx="3">
                  <c:v>665</c:v>
                </c:pt>
                <c:pt idx="4">
                  <c:v>1650</c:v>
                </c:pt>
                <c:pt idx="5">
                  <c:v>365</c:v>
                </c:pt>
                <c:pt idx="6">
                  <c:v>455</c:v>
                </c:pt>
                <c:pt idx="7">
                  <c:v>360</c:v>
                </c:pt>
                <c:pt idx="8">
                  <c:v>1650</c:v>
                </c:pt>
                <c:pt idx="9">
                  <c:v>3415</c:v>
                </c:pt>
                <c:pt idx="10">
                  <c:v>1430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9-4F8F-96CF-3156AB4DC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794804648"/>
        <c:axId val="794805368"/>
      </c:barChart>
      <c:catAx>
        <c:axId val="794804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94805368"/>
        <c:crosses val="autoZero"/>
        <c:auto val="1"/>
        <c:lblAlgn val="ctr"/>
        <c:lblOffset val="100"/>
        <c:noMultiLvlLbl val="0"/>
      </c:catAx>
      <c:valAx>
        <c:axId val="794805368"/>
        <c:scaling>
          <c:orientation val="minMax"/>
          <c:max val="3500"/>
        </c:scaling>
        <c:delete val="0"/>
        <c:axPos val="b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 sz="1000" dirty="0"/>
                  <a:t>Number of Graduates</a:t>
                </a:r>
              </a:p>
            </c:rich>
          </c:tx>
          <c:layout>
            <c:manualLayout>
              <c:xMode val="edge"/>
              <c:yMode val="edge"/>
              <c:x val="0.53446171576807122"/>
              <c:y val="0.89703024458408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9480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768334124197935"/>
          <c:y val="0.94395969505182042"/>
          <c:w val="0.16187931544528156"/>
          <c:h val="5.6040304948179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  <a:latin typeface="Amasis MT Pro Light" panose="020403040500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35456B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Generic programmes and qualifications</c:v>
                </c:pt>
                <c:pt idx="1">
                  <c:v>Education</c:v>
                </c:pt>
                <c:pt idx="2">
                  <c:v>Arts and Humanities</c:v>
                </c:pt>
                <c:pt idx="3">
                  <c:v>Social Sciences, Journalism and Information</c:v>
                </c:pt>
                <c:pt idx="4">
                  <c:v>Business, Administration and Law</c:v>
                </c:pt>
                <c:pt idx="5">
                  <c:v>Natural Sciences, Mathematics and Statistics</c:v>
                </c:pt>
                <c:pt idx="6">
                  <c:v>Information and Communication Technologies</c:v>
                </c:pt>
                <c:pt idx="7">
                  <c:v>Engineering, Manufacturing and Construction</c:v>
                </c:pt>
                <c:pt idx="8">
                  <c:v>Agriculture, Forestry, Fisheries and Veterinary</c:v>
                </c:pt>
                <c:pt idx="9">
                  <c:v>Health and Welfare</c:v>
                </c:pt>
                <c:pt idx="10">
                  <c:v>Services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3.8</c:v>
                </c:pt>
                <c:pt idx="1">
                  <c:v>0.6</c:v>
                </c:pt>
                <c:pt idx="2">
                  <c:v>14</c:v>
                </c:pt>
                <c:pt idx="3">
                  <c:v>6.2</c:v>
                </c:pt>
                <c:pt idx="4">
                  <c:v>12.7</c:v>
                </c:pt>
                <c:pt idx="5">
                  <c:v>2.9</c:v>
                </c:pt>
                <c:pt idx="6">
                  <c:v>0.6</c:v>
                </c:pt>
                <c:pt idx="7">
                  <c:v>0.5</c:v>
                </c:pt>
                <c:pt idx="8">
                  <c:v>9.1999999999999993</c:v>
                </c:pt>
                <c:pt idx="9">
                  <c:v>39.5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F-4844-9194-1936BBE145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Generic programmes and qualifications</c:v>
                </c:pt>
                <c:pt idx="1">
                  <c:v>Education</c:v>
                </c:pt>
                <c:pt idx="2">
                  <c:v>Arts and Humanities</c:v>
                </c:pt>
                <c:pt idx="3">
                  <c:v>Social Sciences, Journalism and Information</c:v>
                </c:pt>
                <c:pt idx="4">
                  <c:v>Business, Administration and Law</c:v>
                </c:pt>
                <c:pt idx="5">
                  <c:v>Natural Sciences, Mathematics and Statistics</c:v>
                </c:pt>
                <c:pt idx="6">
                  <c:v>Information and Communication Technologies</c:v>
                </c:pt>
                <c:pt idx="7">
                  <c:v>Engineering, Manufacturing and Construction</c:v>
                </c:pt>
                <c:pt idx="8">
                  <c:v>Agriculture, Forestry, Fisheries and Veterinary</c:v>
                </c:pt>
                <c:pt idx="9">
                  <c:v>Health and Welfare</c:v>
                </c:pt>
                <c:pt idx="10">
                  <c:v>Services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8.6</c:v>
                </c:pt>
                <c:pt idx="1">
                  <c:v>0.4</c:v>
                </c:pt>
                <c:pt idx="2">
                  <c:v>19.2</c:v>
                </c:pt>
                <c:pt idx="3">
                  <c:v>3.7</c:v>
                </c:pt>
                <c:pt idx="4">
                  <c:v>13</c:v>
                </c:pt>
                <c:pt idx="5">
                  <c:v>2.7</c:v>
                </c:pt>
                <c:pt idx="6">
                  <c:v>7.7</c:v>
                </c:pt>
                <c:pt idx="7">
                  <c:v>6</c:v>
                </c:pt>
                <c:pt idx="8">
                  <c:v>17.8</c:v>
                </c:pt>
                <c:pt idx="9">
                  <c:v>8.3000000000000007</c:v>
                </c:pt>
                <c:pt idx="10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6F-4844-9194-1936BBE14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750570368"/>
        <c:axId val="751793736"/>
      </c:barChart>
      <c:catAx>
        <c:axId val="75057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51793736"/>
        <c:crosses val="autoZero"/>
        <c:auto val="1"/>
        <c:lblAlgn val="ctr"/>
        <c:lblOffset val="100"/>
        <c:noMultiLvlLbl val="0"/>
      </c:catAx>
      <c:valAx>
        <c:axId val="751793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 sz="1100" dirty="0">
                    <a:latin typeface="Amasis MT Pro Light" panose="02040304050005020304" pitchFamily="18" charset="0"/>
                  </a:rPr>
                  <a:t>% of Graduates</a:t>
                </a:r>
              </a:p>
            </c:rich>
          </c:tx>
          <c:layout>
            <c:manualLayout>
              <c:xMode val="edge"/>
              <c:yMode val="edge"/>
              <c:x val="0.5270462693526019"/>
              <c:y val="0.816484622677641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1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5057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774186101195941"/>
          <c:y val="0.90749805070866674"/>
          <c:w val="0.22945349681249866"/>
          <c:h val="6.6034994720318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Substantial Employment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26.2</c:v>
                </c:pt>
                <c:pt idx="1">
                  <c:v>24</c:v>
                </c:pt>
                <c:pt idx="2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6-4681-BFD3-3EDD8EB1EE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Substantial Employment &amp; Education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38.5</c:v>
                </c:pt>
                <c:pt idx="1">
                  <c:v>35.299999999999997</c:v>
                </c:pt>
                <c:pt idx="2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6-4681-BFD3-3EDD8EB1EE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 Only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25.6</c:v>
                </c:pt>
                <c:pt idx="1">
                  <c:v>30.3</c:v>
                </c:pt>
                <c:pt idx="2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6-4681-BFD3-3EDD8EB1EE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Neither Employment nor Education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6.3</c:v>
                </c:pt>
                <c:pt idx="1">
                  <c:v>8.1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66-4681-BFD3-3EDD8EB1EE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Captured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3.4</c:v>
                </c:pt>
                <c:pt idx="1">
                  <c:v>2.2999999999999998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66-4681-BFD3-3EDD8EB1E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82699424"/>
        <c:axId val="782696904"/>
      </c:barChart>
      <c:catAx>
        <c:axId val="78269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82696904"/>
        <c:crosses val="autoZero"/>
        <c:auto val="1"/>
        <c:lblAlgn val="ctr"/>
        <c:lblOffset val="100"/>
        <c:noMultiLvlLbl val="0"/>
      </c:catAx>
      <c:valAx>
        <c:axId val="7826969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 dirty="0">
                    <a:latin typeface="Amasis MT Pro Light" panose="02040304050005020304" pitchFamily="18" charset="0"/>
                  </a:rPr>
                  <a:t>% of</a:t>
                </a:r>
                <a:r>
                  <a:rPr lang="en-IE" baseline="0" dirty="0">
                    <a:latin typeface="Amasis MT Pro Light" panose="02040304050005020304" pitchFamily="18" charset="0"/>
                  </a:rPr>
                  <a:t> Graduates</a:t>
                </a:r>
                <a:endParaRPr lang="en-IE" dirty="0">
                  <a:latin typeface="Amasis MT Pro Light" panose="020403040500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1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8269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766107152358115E-2"/>
          <c:y val="0.80872350856900299"/>
          <c:w val="0.93297578970728301"/>
          <c:h val="0.15699440587897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bg1"/>
          </a:solidFill>
          <a:latin typeface="Amasis MT Pro Medium" panose="020406040500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Employment only</c:v>
                </c:pt>
              </c:strCache>
            </c:strRef>
          </c:tx>
          <c:spPr>
            <a:solidFill>
              <a:srgbClr val="35456B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10.4</c:v>
                </c:pt>
                <c:pt idx="1">
                  <c:v>20.100000000000001</c:v>
                </c:pt>
                <c:pt idx="2">
                  <c:v>15.7</c:v>
                </c:pt>
                <c:pt idx="3">
                  <c:v>30.6</c:v>
                </c:pt>
                <c:pt idx="4">
                  <c:v>11.8</c:v>
                </c:pt>
                <c:pt idx="5">
                  <c:v>18.600000000000001</c:v>
                </c:pt>
                <c:pt idx="6">
                  <c:v>31.8</c:v>
                </c:pt>
                <c:pt idx="7">
                  <c:v>34.700000000000003</c:v>
                </c:pt>
                <c:pt idx="8">
                  <c:v>42</c:v>
                </c:pt>
                <c:pt idx="9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8-4FF3-B25B-5350B9FC83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Employment and Education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13.2</c:v>
                </c:pt>
                <c:pt idx="1">
                  <c:v>41.6</c:v>
                </c:pt>
                <c:pt idx="2">
                  <c:v>58.7</c:v>
                </c:pt>
                <c:pt idx="3">
                  <c:v>47.8</c:v>
                </c:pt>
                <c:pt idx="4">
                  <c:v>61.4</c:v>
                </c:pt>
                <c:pt idx="5">
                  <c:v>48.9</c:v>
                </c:pt>
                <c:pt idx="6">
                  <c:v>49.7</c:v>
                </c:pt>
                <c:pt idx="7">
                  <c:v>46</c:v>
                </c:pt>
                <c:pt idx="8">
                  <c:v>41.7</c:v>
                </c:pt>
                <c:pt idx="9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8-4FF3-B25B-5350B9FC83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 only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62.7</c:v>
                </c:pt>
                <c:pt idx="1">
                  <c:v>28.4</c:v>
                </c:pt>
                <c:pt idx="2">
                  <c:v>19.2</c:v>
                </c:pt>
                <c:pt idx="3">
                  <c:v>15.4</c:v>
                </c:pt>
                <c:pt idx="4">
                  <c:v>21.5</c:v>
                </c:pt>
                <c:pt idx="5">
                  <c:v>28.9</c:v>
                </c:pt>
                <c:pt idx="6">
                  <c:v>13.3</c:v>
                </c:pt>
                <c:pt idx="7">
                  <c:v>10.3</c:v>
                </c:pt>
                <c:pt idx="8">
                  <c:v>8</c:v>
                </c:pt>
                <c:pt idx="9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8-4FF3-B25B-5350B9FC83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Neither Employment nor Education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12.5</c:v>
                </c:pt>
                <c:pt idx="1">
                  <c:v>6.7</c:v>
                </c:pt>
                <c:pt idx="2">
                  <c:v>4.4000000000000004</c:v>
                </c:pt>
                <c:pt idx="3">
                  <c:v>3.6</c:v>
                </c:pt>
                <c:pt idx="4">
                  <c:v>2.2000000000000002</c:v>
                </c:pt>
                <c:pt idx="5">
                  <c:v>1.5</c:v>
                </c:pt>
                <c:pt idx="6">
                  <c:v>3.3</c:v>
                </c:pt>
                <c:pt idx="7">
                  <c:v>5.2</c:v>
                </c:pt>
                <c:pt idx="8">
                  <c:v>4.8</c:v>
                </c:pt>
                <c:pt idx="9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8-4FF3-B25B-5350B9FC83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Captured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1.2</c:v>
                </c:pt>
                <c:pt idx="1">
                  <c:v>3.2</c:v>
                </c:pt>
                <c:pt idx="2">
                  <c:v>2.1</c:v>
                </c:pt>
                <c:pt idx="3">
                  <c:v>2.4</c:v>
                </c:pt>
                <c:pt idx="4">
                  <c:v>3</c:v>
                </c:pt>
                <c:pt idx="5">
                  <c:v>2</c:v>
                </c:pt>
                <c:pt idx="6">
                  <c:v>1.9</c:v>
                </c:pt>
                <c:pt idx="7">
                  <c:v>3.8</c:v>
                </c:pt>
                <c:pt idx="8">
                  <c:v>3.6</c:v>
                </c:pt>
                <c:pt idx="9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28-4FF3-B25B-5350B9FC8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310100160"/>
        <c:axId val="310101600"/>
      </c:barChart>
      <c:catAx>
        <c:axId val="31010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310101600"/>
        <c:crosses val="autoZero"/>
        <c:auto val="1"/>
        <c:lblAlgn val="ctr"/>
        <c:lblOffset val="100"/>
        <c:noMultiLvlLbl val="0"/>
      </c:catAx>
      <c:valAx>
        <c:axId val="31010160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masis MT Pro Medium" panose="02040604050005020304" pitchFamily="18" charset="0"/>
                    <a:ea typeface="+mn-ea"/>
                    <a:cs typeface="+mn-cs"/>
                  </a:defRPr>
                </a:pPr>
                <a:r>
                  <a:rPr lang="en-IE" dirty="0">
                    <a:latin typeface="Amasis MT Pro Light" panose="02040304050005020304" pitchFamily="18" charset="0"/>
                  </a:rPr>
                  <a:t>% of Graduates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masis MT Pro Medium" panose="020406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31010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00004946334741"/>
          <c:y val="0.88976044445383384"/>
          <c:w val="0.9"/>
          <c:h val="5.4615840830125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  <a:latin typeface="Amasis MT Pro Medium" panose="020406040500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year</c:v>
                </c:pt>
              </c:strCache>
            </c:strRef>
          </c:tx>
          <c:spPr>
            <a:solidFill>
              <a:srgbClr val="35456B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62.1</c:v>
                </c:pt>
                <c:pt idx="1">
                  <c:v>64.7</c:v>
                </c:pt>
                <c:pt idx="2">
                  <c:v>66.599999999999994</c:v>
                </c:pt>
                <c:pt idx="3">
                  <c:v>59.3</c:v>
                </c:pt>
                <c:pt idx="4">
                  <c:v>68.7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7-4D91-9043-0A60F74EA1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68.3</c:v>
                </c:pt>
                <c:pt idx="1">
                  <c:v>69.400000000000006</c:v>
                </c:pt>
                <c:pt idx="2">
                  <c:v>64.8</c:v>
                </c:pt>
                <c:pt idx="3">
                  <c:v>68</c:v>
                </c:pt>
                <c:pt idx="4">
                  <c:v>75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7-4D91-9043-0A60F74EA1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71.3</c:v>
                </c:pt>
                <c:pt idx="1">
                  <c:v>67</c:v>
                </c:pt>
                <c:pt idx="2">
                  <c:v>70.2</c:v>
                </c:pt>
                <c:pt idx="3">
                  <c:v>74.099999999999994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27-4D91-9043-0A60F74EA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8839944"/>
        <c:axId val="778840664"/>
      </c:barChart>
      <c:catAx>
        <c:axId val="77883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78840664"/>
        <c:crosses val="autoZero"/>
        <c:auto val="1"/>
        <c:lblAlgn val="ctr"/>
        <c:lblOffset val="100"/>
        <c:noMultiLvlLbl val="0"/>
      </c:catAx>
      <c:valAx>
        <c:axId val="77884066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 sz="1100" dirty="0">
                    <a:latin typeface="Amasis MT Pro Light" panose="02040304050005020304" pitchFamily="18" charset="0"/>
                  </a:rPr>
                  <a:t>%  of</a:t>
                </a:r>
                <a:r>
                  <a:rPr lang="en-IE" sz="1100" baseline="0" dirty="0">
                    <a:latin typeface="Amasis MT Pro Light" panose="02040304050005020304" pitchFamily="18" charset="0"/>
                  </a:rPr>
                  <a:t> Graduates</a:t>
                </a:r>
                <a:endParaRPr lang="en-IE" sz="1100" dirty="0">
                  <a:latin typeface="Amasis MT Pro Light" panose="020403040500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3251945419872761E-2"/>
              <c:y val="0.24442000014521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1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77883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bg1"/>
              </a:solidFill>
              <a:latin typeface="Amasis MT Pro Light" panose="020403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  <a:latin typeface="Amasis MT Pro Light" panose="020403040500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25</c:v>
                </c:pt>
                <c:pt idx="1">
                  <c:v>58.3</c:v>
                </c:pt>
                <c:pt idx="2">
                  <c:v>70</c:v>
                </c:pt>
                <c:pt idx="3">
                  <c:v>74.3</c:v>
                </c:pt>
                <c:pt idx="4">
                  <c:v>72.400000000000006</c:v>
                </c:pt>
                <c:pt idx="5">
                  <c:v>67.5</c:v>
                </c:pt>
                <c:pt idx="6">
                  <c:v>82.8</c:v>
                </c:pt>
                <c:pt idx="7">
                  <c:v>80.599999999999994</c:v>
                </c:pt>
                <c:pt idx="8">
                  <c:v>80.7</c:v>
                </c:pt>
                <c:pt idx="9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9-488C-949E-8B2078A8F1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21.4</c:v>
                </c:pt>
                <c:pt idx="1">
                  <c:v>65.099999999999994</c:v>
                </c:pt>
                <c:pt idx="2">
                  <c:v>75.3</c:v>
                </c:pt>
                <c:pt idx="3">
                  <c:v>81.599999999999994</c:v>
                </c:pt>
                <c:pt idx="4">
                  <c:v>72.7</c:v>
                </c:pt>
                <c:pt idx="5">
                  <c:v>66.7</c:v>
                </c:pt>
                <c:pt idx="6">
                  <c:v>75</c:v>
                </c:pt>
                <c:pt idx="7">
                  <c:v>80.599999999999994</c:v>
                </c:pt>
                <c:pt idx="8">
                  <c:v>84.2</c:v>
                </c:pt>
                <c:pt idx="9">
                  <c:v>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9-488C-949E-8B2078A8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83764032"/>
        <c:axId val="383764392"/>
      </c:barChart>
      <c:catAx>
        <c:axId val="38376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383764392"/>
        <c:crosses val="autoZero"/>
        <c:auto val="1"/>
        <c:lblAlgn val="ctr"/>
        <c:lblOffset val="100"/>
        <c:noMultiLvlLbl val="0"/>
      </c:catAx>
      <c:valAx>
        <c:axId val="383764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/>
                  <a:t>% of Graduates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38376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65829262453809"/>
          <c:y val="0.8633720659131161"/>
          <c:w val="0.15169507393949735"/>
          <c:h val="6.843591009504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tx1"/>
          </a:solidFill>
          <a:latin typeface="Amasis MT Pro Light" panose="02040304050005020304" pitchFamily="18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47519074690981"/>
          <c:y val="9.6961749503681235E-2"/>
          <c:w val="0.67608733586824221"/>
          <c:h val="0.515868007554240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Agriculture, Forestry and Fishing (A)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0.8</c:v>
                </c:pt>
                <c:pt idx="2">
                  <c:v>1</c:v>
                </c:pt>
                <c:pt idx="3">
                  <c:v>0.4</c:v>
                </c:pt>
                <c:pt idx="4">
                  <c:v>1.9</c:v>
                </c:pt>
                <c:pt idx="5">
                  <c:v>0</c:v>
                </c:pt>
                <c:pt idx="6">
                  <c:v>1.7</c:v>
                </c:pt>
                <c:pt idx="7">
                  <c:v>28.9</c:v>
                </c:pt>
                <c:pt idx="8">
                  <c:v>0.4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F-44D1-95EF-E5C5BF7BAC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 (B to 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11.4</c:v>
                </c:pt>
                <c:pt idx="1">
                  <c:v>6.2</c:v>
                </c:pt>
                <c:pt idx="2">
                  <c:v>4</c:v>
                </c:pt>
                <c:pt idx="3">
                  <c:v>5.8</c:v>
                </c:pt>
                <c:pt idx="4">
                  <c:v>7.5</c:v>
                </c:pt>
                <c:pt idx="5">
                  <c:v>6.5</c:v>
                </c:pt>
                <c:pt idx="6">
                  <c:v>16.899999999999999</c:v>
                </c:pt>
                <c:pt idx="7">
                  <c:v>8.3000000000000007</c:v>
                </c:pt>
                <c:pt idx="8">
                  <c:v>2.6</c:v>
                </c:pt>
                <c:pt idx="9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4F-44D1-95EF-E5C5BF7BAC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Construction (F)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5.7</c:v>
                </c:pt>
                <c:pt idx="1">
                  <c:v>3.5</c:v>
                </c:pt>
                <c:pt idx="2">
                  <c:v>2</c:v>
                </c:pt>
                <c:pt idx="3">
                  <c:v>1.9</c:v>
                </c:pt>
                <c:pt idx="4">
                  <c:v>1.9</c:v>
                </c:pt>
                <c:pt idx="5">
                  <c:v>0</c:v>
                </c:pt>
                <c:pt idx="6">
                  <c:v>10.199999999999999</c:v>
                </c:pt>
                <c:pt idx="7">
                  <c:v>6</c:v>
                </c:pt>
                <c:pt idx="8">
                  <c:v>0.9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4F-44D1-95EF-E5C5BF7BAC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Wholesale and Retail Trade (G)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25.7</c:v>
                </c:pt>
                <c:pt idx="1">
                  <c:v>34.1</c:v>
                </c:pt>
                <c:pt idx="2">
                  <c:v>37.4</c:v>
                </c:pt>
                <c:pt idx="3">
                  <c:v>32.4</c:v>
                </c:pt>
                <c:pt idx="4">
                  <c:v>35.799999999999997</c:v>
                </c:pt>
                <c:pt idx="5">
                  <c:v>29</c:v>
                </c:pt>
                <c:pt idx="6">
                  <c:v>28.8</c:v>
                </c:pt>
                <c:pt idx="7">
                  <c:v>21.1</c:v>
                </c:pt>
                <c:pt idx="8">
                  <c:v>21.2</c:v>
                </c:pt>
                <c:pt idx="9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4F-44D1-95EF-E5C5BF7BAC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Transportation and Storage (H)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2.9</c:v>
                </c:pt>
                <c:pt idx="1">
                  <c:v>0.8</c:v>
                </c:pt>
                <c:pt idx="2">
                  <c:v>1</c:v>
                </c:pt>
                <c:pt idx="3">
                  <c:v>1.9</c:v>
                </c:pt>
                <c:pt idx="4">
                  <c:v>1.9</c:v>
                </c:pt>
                <c:pt idx="5">
                  <c:v>1.6</c:v>
                </c:pt>
                <c:pt idx="6">
                  <c:v>5.0999999999999996</c:v>
                </c:pt>
                <c:pt idx="7">
                  <c:v>1.9</c:v>
                </c:pt>
                <c:pt idx="8">
                  <c:v>0.9</c:v>
                </c:pt>
                <c:pt idx="9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F-44D1-95EF-E5C5BF7BAC9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Accommodation &amp; Food Service Activities (I)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25.7</c:v>
                </c:pt>
                <c:pt idx="1">
                  <c:v>32.9</c:v>
                </c:pt>
                <c:pt idx="2">
                  <c:v>25.3</c:v>
                </c:pt>
                <c:pt idx="3">
                  <c:v>21.6</c:v>
                </c:pt>
                <c:pt idx="4">
                  <c:v>30.2</c:v>
                </c:pt>
                <c:pt idx="5">
                  <c:v>21</c:v>
                </c:pt>
                <c:pt idx="6">
                  <c:v>18.600000000000001</c:v>
                </c:pt>
                <c:pt idx="7">
                  <c:v>7.5</c:v>
                </c:pt>
                <c:pt idx="8">
                  <c:v>11.7</c:v>
                </c:pt>
                <c:pt idx="9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4F-44D1-95EF-E5C5BF7BAC9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Information and communication (J)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2.9</c:v>
                </c:pt>
                <c:pt idx="1">
                  <c:v>2.7</c:v>
                </c:pt>
                <c:pt idx="2">
                  <c:v>3</c:v>
                </c:pt>
                <c:pt idx="3">
                  <c:v>2.7</c:v>
                </c:pt>
                <c:pt idx="4">
                  <c:v>1.9</c:v>
                </c:pt>
                <c:pt idx="5">
                  <c:v>6.5</c:v>
                </c:pt>
                <c:pt idx="6">
                  <c:v>1.7</c:v>
                </c:pt>
                <c:pt idx="7">
                  <c:v>0.8</c:v>
                </c:pt>
                <c:pt idx="8">
                  <c:v>0.7</c:v>
                </c:pt>
                <c:pt idx="9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4F-44D1-95EF-E5C5BF7BAC9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Financial &amp; Real Estate (K,L)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0</c:v>
                </c:pt>
                <c:pt idx="1">
                  <c:v>1.9</c:v>
                </c:pt>
                <c:pt idx="2">
                  <c:v>2</c:v>
                </c:pt>
                <c:pt idx="3">
                  <c:v>5</c:v>
                </c:pt>
                <c:pt idx="4">
                  <c:v>1.9</c:v>
                </c:pt>
                <c:pt idx="5">
                  <c:v>3.2</c:v>
                </c:pt>
                <c:pt idx="6">
                  <c:v>1.7</c:v>
                </c:pt>
                <c:pt idx="7">
                  <c:v>1.9</c:v>
                </c:pt>
                <c:pt idx="8">
                  <c:v>1.6</c:v>
                </c:pt>
                <c:pt idx="9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4F-44D1-95EF-E5C5BF7BAC9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Professional, Scientific and Technical Activities (M)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Sheet1!$J$2:$J$11</c:f>
              <c:numCache>
                <c:formatCode>General</c:formatCode>
                <c:ptCount val="10"/>
                <c:pt idx="0">
                  <c:v>2.9</c:v>
                </c:pt>
                <c:pt idx="1">
                  <c:v>1.9</c:v>
                </c:pt>
                <c:pt idx="2">
                  <c:v>3</c:v>
                </c:pt>
                <c:pt idx="3">
                  <c:v>6.9</c:v>
                </c:pt>
                <c:pt idx="4">
                  <c:v>1.9</c:v>
                </c:pt>
                <c:pt idx="5">
                  <c:v>6.5</c:v>
                </c:pt>
                <c:pt idx="6">
                  <c:v>5.0999999999999996</c:v>
                </c:pt>
                <c:pt idx="7">
                  <c:v>6.8</c:v>
                </c:pt>
                <c:pt idx="8">
                  <c:v>1.6</c:v>
                </c:pt>
                <c:pt idx="9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4F-44D1-95EF-E5C5BF7BAC9D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Administrative and Support Service Activities (N)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Sheet1!$K$2:$K$11</c:f>
              <c:numCache>
                <c:formatCode>General</c:formatCode>
                <c:ptCount val="10"/>
                <c:pt idx="0">
                  <c:v>8.6</c:v>
                </c:pt>
                <c:pt idx="1">
                  <c:v>5.8</c:v>
                </c:pt>
                <c:pt idx="2">
                  <c:v>7.1</c:v>
                </c:pt>
                <c:pt idx="3">
                  <c:v>8.9</c:v>
                </c:pt>
                <c:pt idx="4">
                  <c:v>7.5</c:v>
                </c:pt>
                <c:pt idx="5">
                  <c:v>14.5</c:v>
                </c:pt>
                <c:pt idx="6">
                  <c:v>6.8</c:v>
                </c:pt>
                <c:pt idx="7">
                  <c:v>5.3</c:v>
                </c:pt>
                <c:pt idx="8">
                  <c:v>6.3</c:v>
                </c:pt>
                <c:pt idx="9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4F-44D1-95EF-E5C5BF7BAC9D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Public Administration and Defence (O)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Sheet1!$L$2:$L$11</c:f>
              <c:numCache>
                <c:formatCode>General</c:formatCode>
                <c:ptCount val="10"/>
                <c:pt idx="0">
                  <c:v>0</c:v>
                </c:pt>
                <c:pt idx="1">
                  <c:v>0.4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1.6</c:v>
                </c:pt>
                <c:pt idx="6">
                  <c:v>0</c:v>
                </c:pt>
                <c:pt idx="7">
                  <c:v>1.1000000000000001</c:v>
                </c:pt>
                <c:pt idx="8">
                  <c:v>2.1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4F-44D1-95EF-E5C5BF7BAC9D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Education (P)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Sheet1!$M$2:$M$11</c:f>
              <c:numCache>
                <c:formatCode>General</c:formatCode>
                <c:ptCount val="10"/>
                <c:pt idx="0">
                  <c:v>2.9</c:v>
                </c:pt>
                <c:pt idx="1">
                  <c:v>1.2</c:v>
                </c:pt>
                <c:pt idx="2">
                  <c:v>1</c:v>
                </c:pt>
                <c:pt idx="3">
                  <c:v>1.5</c:v>
                </c:pt>
                <c:pt idx="4">
                  <c:v>0</c:v>
                </c:pt>
                <c:pt idx="5">
                  <c:v>1.6</c:v>
                </c:pt>
                <c:pt idx="6">
                  <c:v>0</c:v>
                </c:pt>
                <c:pt idx="7">
                  <c:v>1.9</c:v>
                </c:pt>
                <c:pt idx="8">
                  <c:v>7.7</c:v>
                </c:pt>
                <c:pt idx="9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4F-44D1-95EF-E5C5BF7BAC9D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Human Health and Social Work Activities (Q)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Sheet1!$N$2:$N$11</c:f>
              <c:numCache>
                <c:formatCode>General</c:formatCode>
                <c:ptCount val="10"/>
                <c:pt idx="0">
                  <c:v>11.4</c:v>
                </c:pt>
                <c:pt idx="1">
                  <c:v>3.5</c:v>
                </c:pt>
                <c:pt idx="2">
                  <c:v>8.1</c:v>
                </c:pt>
                <c:pt idx="3">
                  <c:v>4.5999999999999996</c:v>
                </c:pt>
                <c:pt idx="4">
                  <c:v>3.8</c:v>
                </c:pt>
                <c:pt idx="5">
                  <c:v>3.2</c:v>
                </c:pt>
                <c:pt idx="6">
                  <c:v>0</c:v>
                </c:pt>
                <c:pt idx="7">
                  <c:v>2.2999999999999998</c:v>
                </c:pt>
                <c:pt idx="8">
                  <c:v>38.9</c:v>
                </c:pt>
                <c:pt idx="9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4F-44D1-95EF-E5C5BF7BAC9D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Other NACE Activities (R-U)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Generic programmes and qualifications</c:v>
                </c:pt>
                <c:pt idx="1">
                  <c:v>Arts and Humanities</c:v>
                </c:pt>
                <c:pt idx="2">
                  <c:v>Social Sciences, Journalism and Information</c:v>
                </c:pt>
                <c:pt idx="3">
                  <c:v>Business, Administration and Law</c:v>
                </c:pt>
                <c:pt idx="4">
                  <c:v>Natural Sciences, Mathematics and Statistics</c:v>
                </c:pt>
                <c:pt idx="5">
                  <c:v>Information and Communication Technologies</c:v>
                </c:pt>
                <c:pt idx="6">
                  <c:v>Engineering, Manufacturing and Construction</c:v>
                </c:pt>
                <c:pt idx="7">
                  <c:v>Agriculture, Forestry, Fisheries and Veterinary</c:v>
                </c:pt>
                <c:pt idx="8">
                  <c:v>Health and Welfare</c:v>
                </c:pt>
                <c:pt idx="9">
                  <c:v>Services</c:v>
                </c:pt>
              </c:strCache>
            </c:strRef>
          </c:cat>
          <c:val>
            <c:numRef>
              <c:f>Sheet1!$O$2:$O$11</c:f>
              <c:numCache>
                <c:formatCode>General</c:formatCode>
                <c:ptCount val="10"/>
                <c:pt idx="0">
                  <c:v>2.9</c:v>
                </c:pt>
                <c:pt idx="1">
                  <c:v>3.9</c:v>
                </c:pt>
                <c:pt idx="2">
                  <c:v>5.0999999999999996</c:v>
                </c:pt>
                <c:pt idx="3">
                  <c:v>3.9</c:v>
                </c:pt>
                <c:pt idx="4">
                  <c:v>3.8</c:v>
                </c:pt>
                <c:pt idx="5">
                  <c:v>6.5</c:v>
                </c:pt>
                <c:pt idx="6">
                  <c:v>1.7</c:v>
                </c:pt>
                <c:pt idx="7">
                  <c:v>5.6</c:v>
                </c:pt>
                <c:pt idx="8">
                  <c:v>3</c:v>
                </c:pt>
                <c:pt idx="9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34F-44D1-95EF-E5C5BF7BA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32188664"/>
        <c:axId val="432194064"/>
      </c:barChart>
      <c:catAx>
        <c:axId val="432188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432194064"/>
        <c:crosses val="autoZero"/>
        <c:auto val="1"/>
        <c:lblAlgn val="ctr"/>
        <c:lblOffset val="100"/>
        <c:noMultiLvlLbl val="0"/>
      </c:catAx>
      <c:valAx>
        <c:axId val="43219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 baseline="0" dirty="0">
                    <a:latin typeface="Amasis MT Pro Light" panose="02040304050005020304" pitchFamily="18" charset="0"/>
                  </a:rPr>
                  <a:t>Percentage of Substantially Employed Graduates</a:t>
                </a:r>
              </a:p>
            </c:rich>
          </c:tx>
          <c:layout>
            <c:manualLayout>
              <c:xMode val="edge"/>
              <c:yMode val="edge"/>
              <c:x val="0.44485474541400521"/>
              <c:y val="0.662248030581882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masis MT Pro Light" panose="02040304050005020304" pitchFamily="18" charset="0"/>
                <a:ea typeface="+mn-ea"/>
                <a:cs typeface="+mn-cs"/>
              </a:defRPr>
            </a:pPr>
            <a:endParaRPr lang="en-US"/>
          </a:p>
        </c:txPr>
        <c:crossAx val="43218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8711074248414E-2"/>
          <c:y val="0.70763031901054951"/>
          <c:w val="0.917156737076812"/>
          <c:h val="0.2273391703951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  <a:latin typeface="Amasis MT Pro Light" panose="020403040500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72113976479367E-2"/>
          <c:y val="5.1065071491100088E-2"/>
          <c:w val="0.87231113112406544"/>
          <c:h val="0.67252440669164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310</c:v>
                </c:pt>
                <c:pt idx="1">
                  <c:v>310</c:v>
                </c:pt>
                <c:pt idx="2">
                  <c:v>290</c:v>
                </c:pt>
                <c:pt idx="3">
                  <c:v>325</c:v>
                </c:pt>
                <c:pt idx="4">
                  <c:v>365</c:v>
                </c:pt>
                <c:pt idx="5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4-4E2A-A61A-26129D26F7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290</c:v>
                </c:pt>
                <c:pt idx="1">
                  <c:v>290</c:v>
                </c:pt>
                <c:pt idx="2">
                  <c:v>255</c:v>
                </c:pt>
                <c:pt idx="3">
                  <c:v>270</c:v>
                </c:pt>
                <c:pt idx="4">
                  <c:v>285</c:v>
                </c:pt>
                <c:pt idx="5">
                  <c:v>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4-4E2A-A61A-26129D26F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4219504"/>
        <c:axId val="434216984"/>
      </c:barChart>
      <c:catAx>
        <c:axId val="43421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216984"/>
        <c:crosses val="autoZero"/>
        <c:auto val="1"/>
        <c:lblAlgn val="ctr"/>
        <c:lblOffset val="100"/>
        <c:noMultiLvlLbl val="0"/>
      </c:catAx>
      <c:valAx>
        <c:axId val="43421698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r>
                  <a:rPr lang="en-IE" b="0" baseline="0">
                    <a:solidFill>
                      <a:schemeClr val="bg1"/>
                    </a:solidFill>
                    <a:latin typeface="Amasis MT Pro Light" panose="02040304050005020304" pitchFamily="18" charset="0"/>
                  </a:rPr>
                  <a:t>Median Weekly Income (Euro)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bg1"/>
                  </a:solidFill>
                  <a:latin typeface="Amasis MT Pro Light" panose="020403040500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21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masis MT Pro Medium" panose="020406040500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4C0AC-91CD-43C3-9A4A-025AE3FEE35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041896CF-F322-4384-AFB5-A845A7F4FAE7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IE" dirty="0">
              <a:latin typeface="Amasis MT Pro Light" panose="02040304050005020304" pitchFamily="18" charset="0"/>
            </a:rPr>
            <a:t>Further Education</a:t>
          </a:r>
        </a:p>
      </dgm:t>
    </dgm:pt>
    <dgm:pt modelId="{067F7CD5-9A74-4EA3-A7A5-BCED7E1C55C3}" type="parTrans" cxnId="{634E75BD-E5BA-4C89-A1C0-1D81E7CFC279}">
      <dgm:prSet/>
      <dgm:spPr/>
      <dgm:t>
        <a:bodyPr/>
        <a:lstStyle/>
        <a:p>
          <a:endParaRPr lang="en-IE"/>
        </a:p>
      </dgm:t>
    </dgm:pt>
    <dgm:pt modelId="{EB34527A-B3CB-4ADF-BC45-5CB3F0A327B0}" type="sibTrans" cxnId="{634E75BD-E5BA-4C89-A1C0-1D81E7CFC279}">
      <dgm:prSet/>
      <dgm:spPr>
        <a:solidFill>
          <a:schemeClr val="tx1"/>
        </a:solidFill>
      </dgm:spPr>
      <dgm:t>
        <a:bodyPr/>
        <a:lstStyle/>
        <a:p>
          <a:endParaRPr lang="en-IE">
            <a:latin typeface="Amasis MT Pro Light" panose="02040304050005020304" pitchFamily="18" charset="0"/>
          </a:endParaRPr>
        </a:p>
      </dgm:t>
    </dgm:pt>
    <dgm:pt modelId="{44F6E2E5-81FF-4829-B767-90A4DF3BB5FE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IE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 Light" panose="02040304050005020304" pitchFamily="18" charset="0"/>
            </a:rPr>
            <a:t>Re-enrolled in Education</a:t>
          </a:r>
        </a:p>
      </dgm:t>
    </dgm:pt>
    <dgm:pt modelId="{672E9433-1D49-402E-AE33-97AC36611890}" type="parTrans" cxnId="{8151233A-3A2E-4651-9737-16B7AF1349A2}">
      <dgm:prSet/>
      <dgm:spPr/>
      <dgm:t>
        <a:bodyPr/>
        <a:lstStyle/>
        <a:p>
          <a:endParaRPr lang="en-IE"/>
        </a:p>
      </dgm:t>
    </dgm:pt>
    <dgm:pt modelId="{4704BB81-B2AB-4603-A75F-D95EABCF8CD3}" type="sibTrans" cxnId="{8151233A-3A2E-4651-9737-16B7AF1349A2}">
      <dgm:prSet/>
      <dgm:spPr>
        <a:solidFill>
          <a:schemeClr val="tx1"/>
        </a:solidFill>
      </dgm:spPr>
      <dgm:t>
        <a:bodyPr/>
        <a:lstStyle/>
        <a:p>
          <a:endParaRPr lang="en-IE">
            <a:latin typeface="Amasis MT Pro Light" panose="02040304050005020304" pitchFamily="18" charset="0"/>
          </a:endParaRPr>
        </a:p>
      </dgm:t>
    </dgm:pt>
    <dgm:pt modelId="{F8DF9D09-1023-4B55-A92E-BF2F1365EF4D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IE" dirty="0">
              <a:latin typeface="Amasis MT Pro Light" panose="02040304050005020304" pitchFamily="18" charset="0"/>
            </a:rPr>
            <a:t>Employment / Welfare</a:t>
          </a:r>
        </a:p>
      </dgm:t>
    </dgm:pt>
    <dgm:pt modelId="{27936D0B-3D04-482F-BCB0-A4CDC9F57F16}" type="parTrans" cxnId="{43A655DF-F0D6-4FCC-B2D6-BC69AF23217F}">
      <dgm:prSet/>
      <dgm:spPr/>
      <dgm:t>
        <a:bodyPr/>
        <a:lstStyle/>
        <a:p>
          <a:endParaRPr lang="en-IE"/>
        </a:p>
      </dgm:t>
    </dgm:pt>
    <dgm:pt modelId="{15F8C0C5-0D86-43E9-B5BB-816BFDDD8601}" type="sibTrans" cxnId="{43A655DF-F0D6-4FCC-B2D6-BC69AF23217F}">
      <dgm:prSet/>
      <dgm:spPr/>
      <dgm:t>
        <a:bodyPr/>
        <a:lstStyle/>
        <a:p>
          <a:endParaRPr lang="en-IE"/>
        </a:p>
      </dgm:t>
    </dgm:pt>
    <dgm:pt modelId="{D63624CA-932D-45CC-8216-74E40EDE0A76}">
      <dgm:prSet custT="1"/>
      <dgm:spPr/>
      <dgm:t>
        <a:bodyPr/>
        <a:lstStyle/>
        <a:p>
          <a:r>
            <a:rPr lang="en-IE" sz="1200" dirty="0">
              <a:latin typeface="Amasis MT Pro Light" panose="02040304050005020304" pitchFamily="18" charset="0"/>
            </a:rPr>
            <a:t>Higher Education enrolments (HEA)</a:t>
          </a:r>
        </a:p>
      </dgm:t>
    </dgm:pt>
    <dgm:pt modelId="{26C3BF4A-7F72-4F1D-AD00-BCA3CA59DF75}" type="parTrans" cxnId="{D1E4374A-C41A-4561-AEF7-38036BB3A624}">
      <dgm:prSet/>
      <dgm:spPr/>
      <dgm:t>
        <a:bodyPr/>
        <a:lstStyle/>
        <a:p>
          <a:endParaRPr lang="en-IE"/>
        </a:p>
      </dgm:t>
    </dgm:pt>
    <dgm:pt modelId="{EF9F0363-7280-462E-93BC-1B07CCA72FE3}" type="sibTrans" cxnId="{D1E4374A-C41A-4561-AEF7-38036BB3A624}">
      <dgm:prSet/>
      <dgm:spPr/>
      <dgm:t>
        <a:bodyPr/>
        <a:lstStyle/>
        <a:p>
          <a:endParaRPr lang="en-IE"/>
        </a:p>
      </dgm:t>
    </dgm:pt>
    <dgm:pt modelId="{EC1AFC49-23A1-4295-B947-D917ABC7EF6B}">
      <dgm:prSet custT="1"/>
      <dgm:spPr/>
      <dgm:t>
        <a:bodyPr/>
        <a:lstStyle/>
        <a:p>
          <a:r>
            <a:rPr lang="en-IE" sz="1200" dirty="0">
              <a:latin typeface="Amasis MT Pro Light" panose="02040304050005020304" pitchFamily="18" charset="0"/>
            </a:rPr>
            <a:t>Self-Employment (Revenue)</a:t>
          </a:r>
        </a:p>
      </dgm:t>
    </dgm:pt>
    <dgm:pt modelId="{7BFD8D88-B0B8-4166-85FD-59116E181978}" type="parTrans" cxnId="{E6065D64-4057-43E3-9EEE-6DEEEF3E2A1D}">
      <dgm:prSet/>
      <dgm:spPr/>
      <dgm:t>
        <a:bodyPr/>
        <a:lstStyle/>
        <a:p>
          <a:endParaRPr lang="en-IE"/>
        </a:p>
      </dgm:t>
    </dgm:pt>
    <dgm:pt modelId="{123716D1-6F97-44DD-929E-40A424E31505}" type="sibTrans" cxnId="{E6065D64-4057-43E3-9EEE-6DEEEF3E2A1D}">
      <dgm:prSet/>
      <dgm:spPr/>
      <dgm:t>
        <a:bodyPr/>
        <a:lstStyle/>
        <a:p>
          <a:endParaRPr lang="en-IE"/>
        </a:p>
      </dgm:t>
    </dgm:pt>
    <dgm:pt modelId="{A479D8D0-7BD6-433C-BBD9-391F4A50896E}">
      <dgm:prSet custT="1"/>
      <dgm:spPr/>
      <dgm:t>
        <a:bodyPr/>
        <a:lstStyle/>
        <a:p>
          <a:r>
            <a:rPr lang="en-IE" sz="1200" dirty="0">
              <a:latin typeface="Amasis MT Pro Light" panose="02040304050005020304" pitchFamily="18" charset="0"/>
            </a:rPr>
            <a:t>Social Transfers (Dept. Social Protection)</a:t>
          </a:r>
        </a:p>
      </dgm:t>
    </dgm:pt>
    <dgm:pt modelId="{B7A41B08-5316-4559-AEFE-F7A2A8573FD5}" type="parTrans" cxnId="{24AC32EA-024B-4BCC-80AA-B6333FE4363F}">
      <dgm:prSet/>
      <dgm:spPr/>
      <dgm:t>
        <a:bodyPr/>
        <a:lstStyle/>
        <a:p>
          <a:endParaRPr lang="en-IE"/>
        </a:p>
      </dgm:t>
    </dgm:pt>
    <dgm:pt modelId="{E732A471-6230-4782-B0E9-ED24D0A33D77}" type="sibTrans" cxnId="{24AC32EA-024B-4BCC-80AA-B6333FE4363F}">
      <dgm:prSet/>
      <dgm:spPr/>
      <dgm:t>
        <a:bodyPr/>
        <a:lstStyle/>
        <a:p>
          <a:endParaRPr lang="en-IE"/>
        </a:p>
      </dgm:t>
    </dgm:pt>
    <dgm:pt modelId="{8A4BC17E-CAC9-49C0-B0CC-C0762DA6FD66}">
      <dgm:prSet phldrT="[Text]"/>
      <dgm:spPr/>
      <dgm:t>
        <a:bodyPr/>
        <a:lstStyle/>
        <a:p>
          <a:endParaRPr lang="en-IE" sz="900" dirty="0">
            <a:latin typeface="Amasis MT Pro Light" panose="02040304050005020304" pitchFamily="18" charset="0"/>
          </a:endParaRPr>
        </a:p>
      </dgm:t>
    </dgm:pt>
    <dgm:pt modelId="{4695E0A9-18E1-4642-AD51-75C951F3693E}" type="parTrans" cxnId="{61B7514D-ECE7-4D2A-BA50-2525C9EF95CE}">
      <dgm:prSet/>
      <dgm:spPr/>
      <dgm:t>
        <a:bodyPr/>
        <a:lstStyle/>
        <a:p>
          <a:endParaRPr lang="en-IE"/>
        </a:p>
      </dgm:t>
    </dgm:pt>
    <dgm:pt modelId="{3E283A4E-E3B0-4A9A-BF99-B99BCE29F371}" type="sibTrans" cxnId="{61B7514D-ECE7-4D2A-BA50-2525C9EF95CE}">
      <dgm:prSet/>
      <dgm:spPr/>
      <dgm:t>
        <a:bodyPr/>
        <a:lstStyle/>
        <a:p>
          <a:endParaRPr lang="en-IE"/>
        </a:p>
      </dgm:t>
    </dgm:pt>
    <dgm:pt modelId="{BD17E34D-1687-4777-99C7-265241CB735C}">
      <dgm:prSet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8DE4788F-0799-4E67-9DF9-63CEB1213D58}" type="parTrans" cxnId="{58612926-2C42-4370-87D6-C21584D80971}">
      <dgm:prSet/>
      <dgm:spPr/>
      <dgm:t>
        <a:bodyPr/>
        <a:lstStyle/>
        <a:p>
          <a:endParaRPr lang="en-IE"/>
        </a:p>
      </dgm:t>
    </dgm:pt>
    <dgm:pt modelId="{808B4BBF-F0F9-43C1-8B9D-AD202E1C53F2}" type="sibTrans" cxnId="{58612926-2C42-4370-87D6-C21584D80971}">
      <dgm:prSet/>
      <dgm:spPr/>
      <dgm:t>
        <a:bodyPr/>
        <a:lstStyle/>
        <a:p>
          <a:endParaRPr lang="en-IE"/>
        </a:p>
      </dgm:t>
    </dgm:pt>
    <dgm:pt modelId="{9D84ACF5-259B-4642-9524-5C026A5227EE}">
      <dgm:prSet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EBCC57B8-3889-4F7B-94C8-4437D5756450}" type="parTrans" cxnId="{182E2EB1-8CA8-4B0D-A9CB-00645B409C39}">
      <dgm:prSet/>
      <dgm:spPr/>
      <dgm:t>
        <a:bodyPr/>
        <a:lstStyle/>
        <a:p>
          <a:endParaRPr lang="en-IE"/>
        </a:p>
      </dgm:t>
    </dgm:pt>
    <dgm:pt modelId="{E1FC62E9-4EF4-4DD9-8C62-138F508100D4}" type="sibTrans" cxnId="{182E2EB1-8CA8-4B0D-A9CB-00645B409C39}">
      <dgm:prSet/>
      <dgm:spPr/>
      <dgm:t>
        <a:bodyPr/>
        <a:lstStyle/>
        <a:p>
          <a:endParaRPr lang="en-IE"/>
        </a:p>
      </dgm:t>
    </dgm:pt>
    <dgm:pt modelId="{854A45D4-1571-4C70-8063-AD105F93C1CD}">
      <dgm:prSet phldrT="[Text]"/>
      <dgm:spPr/>
      <dgm:t>
        <a:bodyPr/>
        <a:lstStyle/>
        <a:p>
          <a:endParaRPr lang="en-IE" sz="900" dirty="0">
            <a:latin typeface="Amasis MT Pro Light" panose="02040304050005020304" pitchFamily="18" charset="0"/>
          </a:endParaRPr>
        </a:p>
      </dgm:t>
    </dgm:pt>
    <dgm:pt modelId="{459C41A9-F8C6-4D5D-8561-16026966B8F7}" type="sibTrans" cxnId="{8F8BAB6B-E9AA-4492-85BF-24BD3AEDD976}">
      <dgm:prSet/>
      <dgm:spPr/>
      <dgm:t>
        <a:bodyPr/>
        <a:lstStyle/>
        <a:p>
          <a:endParaRPr lang="en-IE"/>
        </a:p>
      </dgm:t>
    </dgm:pt>
    <dgm:pt modelId="{D79DFB8C-8421-47C7-ABBC-6B389D294E5B}" type="parTrans" cxnId="{8F8BAB6B-E9AA-4492-85BF-24BD3AEDD976}">
      <dgm:prSet/>
      <dgm:spPr/>
      <dgm:t>
        <a:bodyPr/>
        <a:lstStyle/>
        <a:p>
          <a:endParaRPr lang="en-IE"/>
        </a:p>
      </dgm:t>
    </dgm:pt>
    <dgm:pt modelId="{DDEEDE03-6207-446B-B929-1267867A90FF}">
      <dgm:prSet phldrT="[Text]" custT="1"/>
      <dgm:spPr/>
      <dgm:t>
        <a:bodyPr/>
        <a:lstStyle/>
        <a:p>
          <a:r>
            <a:rPr lang="en-IE" sz="1200" dirty="0">
              <a:latin typeface="Amasis MT Pro Light" panose="02040304050005020304" pitchFamily="18" charset="0"/>
            </a:rPr>
            <a:t>Graduates - QQI, HEA, SOLAS</a:t>
          </a:r>
        </a:p>
      </dgm:t>
    </dgm:pt>
    <dgm:pt modelId="{204A19C9-5C7E-446C-82AA-FB111A5206CA}" type="sibTrans" cxnId="{9300536F-F87F-43E8-804B-91026B59B4CD}">
      <dgm:prSet/>
      <dgm:spPr/>
      <dgm:t>
        <a:bodyPr/>
        <a:lstStyle/>
        <a:p>
          <a:endParaRPr lang="en-IE"/>
        </a:p>
      </dgm:t>
    </dgm:pt>
    <dgm:pt modelId="{24098D5E-7BCF-44A1-8AB0-D2AA089E8A5F}" type="parTrans" cxnId="{9300536F-F87F-43E8-804B-91026B59B4CD}">
      <dgm:prSet/>
      <dgm:spPr/>
      <dgm:t>
        <a:bodyPr/>
        <a:lstStyle/>
        <a:p>
          <a:endParaRPr lang="en-IE"/>
        </a:p>
      </dgm:t>
    </dgm:pt>
    <dgm:pt modelId="{8AF66E48-E7C6-4B52-95A0-E56E51CD8C9F}">
      <dgm:prSet phldrT="[Text]"/>
      <dgm:spPr/>
      <dgm:t>
        <a:bodyPr/>
        <a:lstStyle/>
        <a:p>
          <a:endParaRPr lang="en-IE" sz="900" dirty="0">
            <a:latin typeface="Amasis MT Pro Light" panose="02040304050005020304" pitchFamily="18" charset="0"/>
          </a:endParaRPr>
        </a:p>
      </dgm:t>
    </dgm:pt>
    <dgm:pt modelId="{AC540988-098B-400A-86AF-7524133AEB3E}" type="sibTrans" cxnId="{9DE01422-B761-4460-93A1-13442F8FA88B}">
      <dgm:prSet/>
      <dgm:spPr/>
      <dgm:t>
        <a:bodyPr/>
        <a:lstStyle/>
        <a:p>
          <a:endParaRPr lang="en-IE"/>
        </a:p>
      </dgm:t>
    </dgm:pt>
    <dgm:pt modelId="{3A569878-2DA3-4052-9920-9E2D5E64BC27}" type="parTrans" cxnId="{9DE01422-B761-4460-93A1-13442F8FA88B}">
      <dgm:prSet/>
      <dgm:spPr/>
      <dgm:t>
        <a:bodyPr/>
        <a:lstStyle/>
        <a:p>
          <a:endParaRPr lang="en-IE"/>
        </a:p>
      </dgm:t>
    </dgm:pt>
    <dgm:pt modelId="{2006EF78-1469-4657-B253-2AD248FAD2BB}">
      <dgm:prSet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2CF8AC89-0CA8-476C-869D-B1B1C761C6EF}" type="parTrans" cxnId="{396D1FF3-9D59-463D-9CBE-2B0758E683F7}">
      <dgm:prSet/>
      <dgm:spPr/>
      <dgm:t>
        <a:bodyPr/>
        <a:lstStyle/>
        <a:p>
          <a:endParaRPr lang="en-IE"/>
        </a:p>
      </dgm:t>
    </dgm:pt>
    <dgm:pt modelId="{6A97B71A-1C19-4EA4-9217-8BA933F1882D}" type="sibTrans" cxnId="{396D1FF3-9D59-463D-9CBE-2B0758E683F7}">
      <dgm:prSet/>
      <dgm:spPr/>
      <dgm:t>
        <a:bodyPr/>
        <a:lstStyle/>
        <a:p>
          <a:endParaRPr lang="en-IE"/>
        </a:p>
      </dgm:t>
    </dgm:pt>
    <dgm:pt modelId="{DC27EDE9-D526-423F-B783-22C50FC6928A}">
      <dgm:prSet custT="1"/>
      <dgm:spPr/>
      <dgm:t>
        <a:bodyPr/>
        <a:lstStyle/>
        <a:p>
          <a:r>
            <a:rPr lang="en-US" sz="1200" dirty="0">
              <a:latin typeface="Amasis MT Pro Light" panose="02040304050005020304" pitchFamily="18" charset="0"/>
            </a:rPr>
            <a:t>Further Education enrolments (QQI, HEA)</a:t>
          </a:r>
          <a:endParaRPr lang="en-IE" sz="1200" dirty="0">
            <a:latin typeface="Amasis MT Pro Light" panose="02040304050005020304" pitchFamily="18" charset="0"/>
          </a:endParaRPr>
        </a:p>
      </dgm:t>
    </dgm:pt>
    <dgm:pt modelId="{01B49205-3E81-4DAF-8731-785A015A6174}" type="parTrans" cxnId="{D1FC569F-15CE-46ED-805C-83622B4F6B61}">
      <dgm:prSet/>
      <dgm:spPr/>
      <dgm:t>
        <a:bodyPr/>
        <a:lstStyle/>
        <a:p>
          <a:endParaRPr lang="en-IE"/>
        </a:p>
      </dgm:t>
    </dgm:pt>
    <dgm:pt modelId="{55F21996-2E7E-436B-8099-401D6BF8D84C}" type="sibTrans" cxnId="{D1FC569F-15CE-46ED-805C-83622B4F6B61}">
      <dgm:prSet/>
      <dgm:spPr/>
      <dgm:t>
        <a:bodyPr/>
        <a:lstStyle/>
        <a:p>
          <a:endParaRPr lang="en-IE"/>
        </a:p>
      </dgm:t>
    </dgm:pt>
    <dgm:pt modelId="{865A691F-F885-4774-A255-1EDF819B6645}">
      <dgm:prSet phldrT="[Text]"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B9001F18-16A1-4889-86F3-8B6B6CFF401F}" type="parTrans" cxnId="{BB324C53-2D5B-4A08-931D-F31F3F786419}">
      <dgm:prSet/>
      <dgm:spPr/>
      <dgm:t>
        <a:bodyPr/>
        <a:lstStyle/>
        <a:p>
          <a:endParaRPr lang="en-IE"/>
        </a:p>
      </dgm:t>
    </dgm:pt>
    <dgm:pt modelId="{F75EDE75-8E44-4365-84D7-31AF145493A9}" type="sibTrans" cxnId="{BB324C53-2D5B-4A08-931D-F31F3F786419}">
      <dgm:prSet/>
      <dgm:spPr/>
      <dgm:t>
        <a:bodyPr/>
        <a:lstStyle/>
        <a:p>
          <a:endParaRPr lang="en-IE"/>
        </a:p>
      </dgm:t>
    </dgm:pt>
    <dgm:pt modelId="{E2515166-EB7B-46BD-873E-BD432C14C1BF}">
      <dgm:prSet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39FD3F57-D88F-441A-B040-7766AD848BD7}" type="sibTrans" cxnId="{140965B7-392E-4BEE-B8E2-789145E75D12}">
      <dgm:prSet/>
      <dgm:spPr/>
      <dgm:t>
        <a:bodyPr/>
        <a:lstStyle/>
        <a:p>
          <a:endParaRPr lang="en-IE"/>
        </a:p>
      </dgm:t>
    </dgm:pt>
    <dgm:pt modelId="{F17CCB7A-AAB3-4511-823C-F025828113AC}" type="parTrans" cxnId="{140965B7-392E-4BEE-B8E2-789145E75D12}">
      <dgm:prSet/>
      <dgm:spPr/>
      <dgm:t>
        <a:bodyPr/>
        <a:lstStyle/>
        <a:p>
          <a:endParaRPr lang="en-IE"/>
        </a:p>
      </dgm:t>
    </dgm:pt>
    <dgm:pt modelId="{8D8CCB25-4A9A-49AB-847F-4E6F292A9029}">
      <dgm:prSet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C9EAD8C7-49EF-4CD0-8A16-38D71E762014}" type="parTrans" cxnId="{3C176BB7-03CD-4D88-B44B-50782657DC27}">
      <dgm:prSet/>
      <dgm:spPr/>
      <dgm:t>
        <a:bodyPr/>
        <a:lstStyle/>
        <a:p>
          <a:endParaRPr lang="en-IE"/>
        </a:p>
      </dgm:t>
    </dgm:pt>
    <dgm:pt modelId="{EEF245A8-36A3-451E-ADB7-1CA2C978F26B}" type="sibTrans" cxnId="{3C176BB7-03CD-4D88-B44B-50782657DC27}">
      <dgm:prSet/>
      <dgm:spPr/>
      <dgm:t>
        <a:bodyPr/>
        <a:lstStyle/>
        <a:p>
          <a:endParaRPr lang="en-IE"/>
        </a:p>
      </dgm:t>
    </dgm:pt>
    <dgm:pt modelId="{03BB75A4-9442-4883-A492-759D34AFB791}">
      <dgm:prSet custT="1"/>
      <dgm:spPr/>
      <dgm:t>
        <a:bodyPr/>
        <a:lstStyle/>
        <a:p>
          <a:r>
            <a:rPr lang="en-IE" sz="1200" dirty="0">
              <a:latin typeface="Amasis MT Pro Light" panose="02040304050005020304" pitchFamily="18" charset="0"/>
            </a:rPr>
            <a:t>Employment (Revenue)</a:t>
          </a:r>
        </a:p>
      </dgm:t>
    </dgm:pt>
    <dgm:pt modelId="{E49FB290-383F-4996-9F9F-8714F14C870E}" type="parTrans" cxnId="{F8EB7E1C-D05E-411D-99CA-08AE50399990}">
      <dgm:prSet/>
      <dgm:spPr/>
      <dgm:t>
        <a:bodyPr/>
        <a:lstStyle/>
        <a:p>
          <a:endParaRPr lang="en-IE"/>
        </a:p>
      </dgm:t>
    </dgm:pt>
    <dgm:pt modelId="{BA096716-0CB1-465C-92A6-F88F8C8DF756}" type="sibTrans" cxnId="{F8EB7E1C-D05E-411D-99CA-08AE50399990}">
      <dgm:prSet/>
      <dgm:spPr/>
      <dgm:t>
        <a:bodyPr/>
        <a:lstStyle/>
        <a:p>
          <a:endParaRPr lang="en-IE"/>
        </a:p>
      </dgm:t>
    </dgm:pt>
    <dgm:pt modelId="{BD4C571B-9737-4926-88F8-D6A637A2E389}" type="pres">
      <dgm:prSet presAssocID="{6224C0AC-91CD-43C3-9A4A-025AE3FEE355}" presName="Name0" presStyleCnt="0">
        <dgm:presLayoutVars>
          <dgm:dir/>
          <dgm:animLvl val="lvl"/>
          <dgm:resizeHandles val="exact"/>
        </dgm:presLayoutVars>
      </dgm:prSet>
      <dgm:spPr/>
    </dgm:pt>
    <dgm:pt modelId="{5483AC32-90BB-47B0-BDD1-32D43FBC72FB}" type="pres">
      <dgm:prSet presAssocID="{6224C0AC-91CD-43C3-9A4A-025AE3FEE355}" presName="tSp" presStyleCnt="0"/>
      <dgm:spPr/>
    </dgm:pt>
    <dgm:pt modelId="{82E75A79-D3BE-4586-9273-1475C5DD4D57}" type="pres">
      <dgm:prSet presAssocID="{6224C0AC-91CD-43C3-9A4A-025AE3FEE355}" presName="bSp" presStyleCnt="0"/>
      <dgm:spPr/>
    </dgm:pt>
    <dgm:pt modelId="{D6E81BDF-6D24-4706-BA3F-EB4940482DA8}" type="pres">
      <dgm:prSet presAssocID="{6224C0AC-91CD-43C3-9A4A-025AE3FEE355}" presName="process" presStyleCnt="0"/>
      <dgm:spPr/>
    </dgm:pt>
    <dgm:pt modelId="{F65A0B0A-8928-4735-B124-BFBD1AD0C64D}" type="pres">
      <dgm:prSet presAssocID="{041896CF-F322-4384-AFB5-A845A7F4FAE7}" presName="composite1" presStyleCnt="0"/>
      <dgm:spPr/>
    </dgm:pt>
    <dgm:pt modelId="{C7EDEB1A-B932-480D-9B61-01455F5AA342}" type="pres">
      <dgm:prSet presAssocID="{041896CF-F322-4384-AFB5-A845A7F4FAE7}" presName="dummyNode1" presStyleLbl="node1" presStyleIdx="0" presStyleCnt="3"/>
      <dgm:spPr/>
    </dgm:pt>
    <dgm:pt modelId="{51289716-2B95-4CCA-8FB9-006A6C4F8763}" type="pres">
      <dgm:prSet presAssocID="{041896CF-F322-4384-AFB5-A845A7F4FAE7}" presName="childNode1" presStyleLbl="bgAcc1" presStyleIdx="0" presStyleCnt="3" custScaleX="116248" custScaleY="59893" custLinFactX="30770" custLinFactNeighborX="100000" custLinFactNeighborY="-46733">
        <dgm:presLayoutVars>
          <dgm:bulletEnabled val="1"/>
        </dgm:presLayoutVars>
      </dgm:prSet>
      <dgm:spPr/>
    </dgm:pt>
    <dgm:pt modelId="{7886581C-1EB8-4A46-B8D9-28E364B3FE86}" type="pres">
      <dgm:prSet presAssocID="{041896CF-F322-4384-AFB5-A845A7F4FAE7}" presName="childNode1tx" presStyleLbl="bgAcc1" presStyleIdx="0" presStyleCnt="3">
        <dgm:presLayoutVars>
          <dgm:bulletEnabled val="1"/>
        </dgm:presLayoutVars>
      </dgm:prSet>
      <dgm:spPr/>
    </dgm:pt>
    <dgm:pt modelId="{3779415D-D6F8-401A-A9DC-37C2FCEA6849}" type="pres">
      <dgm:prSet presAssocID="{041896CF-F322-4384-AFB5-A845A7F4FAE7}" presName="parentNode1" presStyleLbl="node1" presStyleIdx="0" presStyleCnt="3" custScaleX="129082" custScaleY="83082" custLinFactX="28067" custLinFactY="-100000" custLinFactNeighborX="100000" custLinFactNeighborY="-156347">
        <dgm:presLayoutVars>
          <dgm:chMax val="1"/>
          <dgm:bulletEnabled val="1"/>
        </dgm:presLayoutVars>
      </dgm:prSet>
      <dgm:spPr/>
    </dgm:pt>
    <dgm:pt modelId="{C90A0328-3D21-4C40-9A5D-FE1B681FBB27}" type="pres">
      <dgm:prSet presAssocID="{041896CF-F322-4384-AFB5-A845A7F4FAE7}" presName="connSite1" presStyleCnt="0"/>
      <dgm:spPr/>
    </dgm:pt>
    <dgm:pt modelId="{297F9C52-896A-445E-990D-C05EB669CA12}" type="pres">
      <dgm:prSet presAssocID="{EB34527A-B3CB-4ADF-BC45-5CB3F0A327B0}" presName="Name9" presStyleLbl="sibTrans2D1" presStyleIdx="0" presStyleCnt="2" custScaleX="4168" custScaleY="6146" custLinFactNeighborX="65829" custLinFactNeighborY="-49275"/>
      <dgm:spPr/>
    </dgm:pt>
    <dgm:pt modelId="{CC66E845-7AF4-4426-B05E-31E793B26B08}" type="pres">
      <dgm:prSet presAssocID="{44F6E2E5-81FF-4829-B767-90A4DF3BB5FE}" presName="composite2" presStyleCnt="0"/>
      <dgm:spPr/>
    </dgm:pt>
    <dgm:pt modelId="{5AFC9BD1-2851-4956-AD18-FFDFE2BCD500}" type="pres">
      <dgm:prSet presAssocID="{44F6E2E5-81FF-4829-B767-90A4DF3BB5FE}" presName="dummyNode2" presStyleLbl="node1" presStyleIdx="0" presStyleCnt="3"/>
      <dgm:spPr/>
    </dgm:pt>
    <dgm:pt modelId="{2AA28204-4D12-47F3-8ADC-9E525B714795}" type="pres">
      <dgm:prSet presAssocID="{44F6E2E5-81FF-4829-B767-90A4DF3BB5FE}" presName="childNode2" presStyleLbl="bgAcc1" presStyleIdx="1" presStyleCnt="3" custScaleX="95299" custLinFactX="-14845" custLinFactNeighborX="-100000" custLinFactNeighborY="52041">
        <dgm:presLayoutVars>
          <dgm:bulletEnabled val="1"/>
        </dgm:presLayoutVars>
      </dgm:prSet>
      <dgm:spPr/>
    </dgm:pt>
    <dgm:pt modelId="{FC663CA2-3A4F-4FD6-9E36-26B1E946B7D1}" type="pres">
      <dgm:prSet presAssocID="{44F6E2E5-81FF-4829-B767-90A4DF3BB5FE}" presName="childNode2tx" presStyleLbl="bgAcc1" presStyleIdx="1" presStyleCnt="3">
        <dgm:presLayoutVars>
          <dgm:bulletEnabled val="1"/>
        </dgm:presLayoutVars>
      </dgm:prSet>
      <dgm:spPr/>
    </dgm:pt>
    <dgm:pt modelId="{CE4AA23D-5456-45B8-A400-6C5B3B355E54}" type="pres">
      <dgm:prSet presAssocID="{44F6E2E5-81FF-4829-B767-90A4DF3BB5FE}" presName="parentNode2" presStyleLbl="node1" presStyleIdx="1" presStyleCnt="3" custScaleX="105480" custLinFactX="-48157" custLinFactY="73612" custLinFactNeighborX="-100000" custLinFactNeighborY="100000">
        <dgm:presLayoutVars>
          <dgm:chMax val="0"/>
          <dgm:bulletEnabled val="1"/>
        </dgm:presLayoutVars>
      </dgm:prSet>
      <dgm:spPr/>
    </dgm:pt>
    <dgm:pt modelId="{3BBC456B-80EA-4E61-9683-1648186307A9}" type="pres">
      <dgm:prSet presAssocID="{44F6E2E5-81FF-4829-B767-90A4DF3BB5FE}" presName="connSite2" presStyleCnt="0"/>
      <dgm:spPr/>
    </dgm:pt>
    <dgm:pt modelId="{2022C126-269F-409E-AD07-89D9CE36A37D}" type="pres">
      <dgm:prSet presAssocID="{4704BB81-B2AB-4603-A75F-D95EABCF8CD3}" presName="Name18" presStyleLbl="sibTrans2D1" presStyleIdx="1" presStyleCnt="2" custAng="378495" custFlipVert="1" custScaleX="7932" custScaleY="3760" custLinFactNeighborX="75556" custLinFactNeighborY="-44514"/>
      <dgm:spPr/>
    </dgm:pt>
    <dgm:pt modelId="{84880526-102F-4EEC-94DD-9135F6DA3548}" type="pres">
      <dgm:prSet presAssocID="{F8DF9D09-1023-4B55-A92E-BF2F1365EF4D}" presName="composite1" presStyleCnt="0"/>
      <dgm:spPr/>
    </dgm:pt>
    <dgm:pt modelId="{5232CCD2-5190-422B-AEBE-F4532B77B68B}" type="pres">
      <dgm:prSet presAssocID="{F8DF9D09-1023-4B55-A92E-BF2F1365EF4D}" presName="dummyNode1" presStyleLbl="node1" presStyleIdx="1" presStyleCnt="3"/>
      <dgm:spPr/>
    </dgm:pt>
    <dgm:pt modelId="{7618F454-0B7E-4211-B26C-887E1D82F15C}" type="pres">
      <dgm:prSet presAssocID="{F8DF9D09-1023-4B55-A92E-BF2F1365EF4D}" presName="childNode1" presStyleLbl="bgAcc1" presStyleIdx="2" presStyleCnt="3" custScaleY="112391" custLinFactNeighborX="-26127" custLinFactNeighborY="45834">
        <dgm:presLayoutVars>
          <dgm:bulletEnabled val="1"/>
        </dgm:presLayoutVars>
      </dgm:prSet>
      <dgm:spPr/>
    </dgm:pt>
    <dgm:pt modelId="{4DBB69D9-6A7D-4CFA-B126-6F6835F6C756}" type="pres">
      <dgm:prSet presAssocID="{F8DF9D09-1023-4B55-A92E-BF2F1365EF4D}" presName="childNode1tx" presStyleLbl="bgAcc1" presStyleIdx="2" presStyleCnt="3">
        <dgm:presLayoutVars>
          <dgm:bulletEnabled val="1"/>
        </dgm:presLayoutVars>
      </dgm:prSet>
      <dgm:spPr/>
    </dgm:pt>
    <dgm:pt modelId="{0392E956-8934-4DCF-8CBC-F733121DA6BA}" type="pres">
      <dgm:prSet presAssocID="{F8DF9D09-1023-4B55-A92E-BF2F1365EF4D}" presName="parentNode1" presStyleLbl="node1" presStyleIdx="2" presStyleCnt="3" custScaleX="112103" custScaleY="86732" custLinFactNeighborX="-48251" custLinFactNeighborY="-87638">
        <dgm:presLayoutVars>
          <dgm:chMax val="1"/>
          <dgm:bulletEnabled val="1"/>
        </dgm:presLayoutVars>
      </dgm:prSet>
      <dgm:spPr/>
    </dgm:pt>
    <dgm:pt modelId="{3AF91CA5-9525-401A-82FD-DCE89136001F}" type="pres">
      <dgm:prSet presAssocID="{F8DF9D09-1023-4B55-A92E-BF2F1365EF4D}" presName="connSite1" presStyleCnt="0"/>
      <dgm:spPr/>
    </dgm:pt>
  </dgm:ptLst>
  <dgm:cxnLst>
    <dgm:cxn modelId="{AA31C707-86DE-421D-ADF1-61D80733B0F2}" type="presOf" srcId="{6224C0AC-91CD-43C3-9A4A-025AE3FEE355}" destId="{BD4C571B-9737-4926-88F8-D6A637A2E389}" srcOrd="0" destOrd="0" presId="urn:microsoft.com/office/officeart/2005/8/layout/hProcess4"/>
    <dgm:cxn modelId="{5E487C17-5F4B-47C3-BCBE-7965C5B8A528}" type="presOf" srcId="{2006EF78-1469-4657-B253-2AD248FAD2BB}" destId="{2AA28204-4D12-47F3-8ADC-9E525B714795}" srcOrd="0" destOrd="0" presId="urn:microsoft.com/office/officeart/2005/8/layout/hProcess4"/>
    <dgm:cxn modelId="{F8EB7E1C-D05E-411D-99CA-08AE50399990}" srcId="{F8DF9D09-1023-4B55-A92E-BF2F1365EF4D}" destId="{03BB75A4-9442-4883-A492-759D34AFB791}" srcOrd="3" destOrd="0" parTransId="{E49FB290-383F-4996-9F9F-8714F14C870E}" sibTransId="{BA096716-0CB1-465C-92A6-F88F8C8DF756}"/>
    <dgm:cxn modelId="{893EA61C-8DBF-47FF-8560-6FDF078D4CDC}" type="presOf" srcId="{2006EF78-1469-4657-B253-2AD248FAD2BB}" destId="{FC663CA2-3A4F-4FD6-9E36-26B1E946B7D1}" srcOrd="1" destOrd="0" presId="urn:microsoft.com/office/officeart/2005/8/layout/hProcess4"/>
    <dgm:cxn modelId="{C387391E-C6F8-49DF-A5FF-711667A7ECFC}" type="presOf" srcId="{8AF66E48-E7C6-4B52-95A0-E56E51CD8C9F}" destId="{7886581C-1EB8-4A46-B8D9-28E364B3FE86}" srcOrd="1" destOrd="2" presId="urn:microsoft.com/office/officeart/2005/8/layout/hProcess4"/>
    <dgm:cxn modelId="{9DE01422-B761-4460-93A1-13442F8FA88B}" srcId="{041896CF-F322-4384-AFB5-A845A7F4FAE7}" destId="{8AF66E48-E7C6-4B52-95A0-E56E51CD8C9F}" srcOrd="2" destOrd="0" parTransId="{3A569878-2DA3-4052-9920-9E2D5E64BC27}" sibTransId="{AC540988-098B-400A-86AF-7524133AEB3E}"/>
    <dgm:cxn modelId="{AED81925-1567-4ADB-A77D-643711EFC3FE}" type="presOf" srcId="{9D84ACF5-259B-4642-9524-5C026A5227EE}" destId="{7618F454-0B7E-4211-B26C-887E1D82F15C}" srcOrd="0" destOrd="1" presId="urn:microsoft.com/office/officeart/2005/8/layout/hProcess4"/>
    <dgm:cxn modelId="{58612926-2C42-4370-87D6-C21584D80971}" srcId="{F8DF9D09-1023-4B55-A92E-BF2F1365EF4D}" destId="{BD17E34D-1687-4777-99C7-265241CB735C}" srcOrd="0" destOrd="0" parTransId="{8DE4788F-0799-4E67-9DF9-63CEB1213D58}" sibTransId="{808B4BBF-F0F9-43C1-8B9D-AD202E1C53F2}"/>
    <dgm:cxn modelId="{BC00B02B-F998-4812-8F1B-066D0CF7B106}" type="presOf" srcId="{8D8CCB25-4A9A-49AB-847F-4E6F292A9029}" destId="{4DBB69D9-6A7D-4CFA-B126-6F6835F6C756}" srcOrd="1" destOrd="2" presId="urn:microsoft.com/office/officeart/2005/8/layout/hProcess4"/>
    <dgm:cxn modelId="{BE67DE2E-ED55-4E0B-9DF8-F30AF4864489}" type="presOf" srcId="{4704BB81-B2AB-4603-A75F-D95EABCF8CD3}" destId="{2022C126-269F-409E-AD07-89D9CE36A37D}" srcOrd="0" destOrd="0" presId="urn:microsoft.com/office/officeart/2005/8/layout/hProcess4"/>
    <dgm:cxn modelId="{E052E937-2796-4549-B819-A43B9D77C473}" type="presOf" srcId="{F8DF9D09-1023-4B55-A92E-BF2F1365EF4D}" destId="{0392E956-8934-4DCF-8CBC-F733121DA6BA}" srcOrd="0" destOrd="0" presId="urn:microsoft.com/office/officeart/2005/8/layout/hProcess4"/>
    <dgm:cxn modelId="{8151233A-3A2E-4651-9737-16B7AF1349A2}" srcId="{6224C0AC-91CD-43C3-9A4A-025AE3FEE355}" destId="{44F6E2E5-81FF-4829-B767-90A4DF3BB5FE}" srcOrd="1" destOrd="0" parTransId="{672E9433-1D49-402E-AE33-97AC36611890}" sibTransId="{4704BB81-B2AB-4603-A75F-D95EABCF8CD3}"/>
    <dgm:cxn modelId="{84E8E03C-78EF-441B-8FC8-1EBEE0C09597}" type="presOf" srcId="{854A45D4-1571-4C70-8063-AD105F93C1CD}" destId="{7886581C-1EB8-4A46-B8D9-28E364B3FE86}" srcOrd="1" destOrd="1" presId="urn:microsoft.com/office/officeart/2005/8/layout/hProcess4"/>
    <dgm:cxn modelId="{E6065D64-4057-43E3-9EEE-6DEEEF3E2A1D}" srcId="{F8DF9D09-1023-4B55-A92E-BF2F1365EF4D}" destId="{EC1AFC49-23A1-4295-B947-D917ABC7EF6B}" srcOrd="4" destOrd="0" parTransId="{7BFD8D88-B0B8-4166-85FD-59116E181978}" sibTransId="{123716D1-6F97-44DD-929E-40A424E31505}"/>
    <dgm:cxn modelId="{A48C5565-F639-4C9B-872B-EC6B3C9EF78D}" type="presOf" srcId="{E2515166-EB7B-46BD-873E-BD432C14C1BF}" destId="{2AA28204-4D12-47F3-8ADC-9E525B714795}" srcOrd="0" destOrd="1" presId="urn:microsoft.com/office/officeart/2005/8/layout/hProcess4"/>
    <dgm:cxn modelId="{D1E4374A-C41A-4561-AEF7-38036BB3A624}" srcId="{44F6E2E5-81FF-4829-B767-90A4DF3BB5FE}" destId="{D63624CA-932D-45CC-8216-74E40EDE0A76}" srcOrd="3" destOrd="0" parTransId="{26C3BF4A-7F72-4F1D-AD00-BCA3CA59DF75}" sibTransId="{EF9F0363-7280-462E-93BC-1B07CCA72FE3}"/>
    <dgm:cxn modelId="{8F8BAB6B-E9AA-4492-85BF-24BD3AEDD976}" srcId="{041896CF-F322-4384-AFB5-A845A7F4FAE7}" destId="{854A45D4-1571-4C70-8063-AD105F93C1CD}" srcOrd="1" destOrd="0" parTransId="{D79DFB8C-8421-47C7-ABBC-6B389D294E5B}" sibTransId="{459C41A9-F8C6-4D5D-8561-16026966B8F7}"/>
    <dgm:cxn modelId="{4FCA7A6C-B52F-46D9-869E-7FF56D5E2B8A}" type="presOf" srcId="{E2515166-EB7B-46BD-873E-BD432C14C1BF}" destId="{FC663CA2-3A4F-4FD6-9E36-26B1E946B7D1}" srcOrd="1" destOrd="1" presId="urn:microsoft.com/office/officeart/2005/8/layout/hProcess4"/>
    <dgm:cxn modelId="{61B7514D-ECE7-4D2A-BA50-2525C9EF95CE}" srcId="{041896CF-F322-4384-AFB5-A845A7F4FAE7}" destId="{8A4BC17E-CAC9-49C0-B0CC-C0762DA6FD66}" srcOrd="0" destOrd="0" parTransId="{4695E0A9-18E1-4642-AD51-75C951F3693E}" sibTransId="{3E283A4E-E3B0-4A9A-BF99-B99BCE29F371}"/>
    <dgm:cxn modelId="{9300536F-F87F-43E8-804B-91026B59B4CD}" srcId="{041896CF-F322-4384-AFB5-A845A7F4FAE7}" destId="{DDEEDE03-6207-446B-B929-1267867A90FF}" srcOrd="4" destOrd="0" parTransId="{24098D5E-7BCF-44A1-8AB0-D2AA089E8A5F}" sibTransId="{204A19C9-5C7E-446C-82AA-FB111A5206CA}"/>
    <dgm:cxn modelId="{59762270-5831-4ECC-8776-B54FFFC07F92}" type="presOf" srcId="{D63624CA-932D-45CC-8216-74E40EDE0A76}" destId="{2AA28204-4D12-47F3-8ADC-9E525B714795}" srcOrd="0" destOrd="3" presId="urn:microsoft.com/office/officeart/2005/8/layout/hProcess4"/>
    <dgm:cxn modelId="{11DF5D52-1B6D-4AAB-8535-91A6FD314F89}" type="presOf" srcId="{EC1AFC49-23A1-4295-B947-D917ABC7EF6B}" destId="{4DBB69D9-6A7D-4CFA-B126-6F6835F6C756}" srcOrd="1" destOrd="4" presId="urn:microsoft.com/office/officeart/2005/8/layout/hProcess4"/>
    <dgm:cxn modelId="{BB324C53-2D5B-4A08-931D-F31F3F786419}" srcId="{041896CF-F322-4384-AFB5-A845A7F4FAE7}" destId="{865A691F-F885-4774-A255-1EDF819B6645}" srcOrd="3" destOrd="0" parTransId="{B9001F18-16A1-4889-86F3-8B6B6CFF401F}" sibTransId="{F75EDE75-8E44-4365-84D7-31AF145493A9}"/>
    <dgm:cxn modelId="{F36A3977-10BA-4564-A1A7-315B35CEBEB9}" type="presOf" srcId="{EC1AFC49-23A1-4295-B947-D917ABC7EF6B}" destId="{7618F454-0B7E-4211-B26C-887E1D82F15C}" srcOrd="0" destOrd="4" presId="urn:microsoft.com/office/officeart/2005/8/layout/hProcess4"/>
    <dgm:cxn modelId="{295F6E78-6CDC-436C-A955-335D0A2A4209}" type="presOf" srcId="{44F6E2E5-81FF-4829-B767-90A4DF3BB5FE}" destId="{CE4AA23D-5456-45B8-A400-6C5B3B355E54}" srcOrd="0" destOrd="0" presId="urn:microsoft.com/office/officeart/2005/8/layout/hProcess4"/>
    <dgm:cxn modelId="{F36C7F7A-F350-4B58-85DF-6BCF68126588}" type="presOf" srcId="{BD17E34D-1687-4777-99C7-265241CB735C}" destId="{7618F454-0B7E-4211-B26C-887E1D82F15C}" srcOrd="0" destOrd="0" presId="urn:microsoft.com/office/officeart/2005/8/layout/hProcess4"/>
    <dgm:cxn modelId="{E87FBC7F-68E9-47A8-9217-EEAE8170E44A}" type="presOf" srcId="{9D84ACF5-259B-4642-9524-5C026A5227EE}" destId="{4DBB69D9-6A7D-4CFA-B126-6F6835F6C756}" srcOrd="1" destOrd="1" presId="urn:microsoft.com/office/officeart/2005/8/layout/hProcess4"/>
    <dgm:cxn modelId="{3BB43083-89F0-4745-AB3E-852785A38382}" type="presOf" srcId="{854A45D4-1571-4C70-8063-AD105F93C1CD}" destId="{51289716-2B95-4CCA-8FB9-006A6C4F8763}" srcOrd="0" destOrd="1" presId="urn:microsoft.com/office/officeart/2005/8/layout/hProcess4"/>
    <dgm:cxn modelId="{90C8B284-A4B3-4312-BFBE-ADE177948B8D}" type="presOf" srcId="{041896CF-F322-4384-AFB5-A845A7F4FAE7}" destId="{3779415D-D6F8-401A-A9DC-37C2FCEA6849}" srcOrd="0" destOrd="0" presId="urn:microsoft.com/office/officeart/2005/8/layout/hProcess4"/>
    <dgm:cxn modelId="{EEBB9E85-9E38-47E5-ACFB-916EA9691321}" type="presOf" srcId="{DC27EDE9-D526-423F-B783-22C50FC6928A}" destId="{FC663CA2-3A4F-4FD6-9E36-26B1E946B7D1}" srcOrd="1" destOrd="2" presId="urn:microsoft.com/office/officeart/2005/8/layout/hProcess4"/>
    <dgm:cxn modelId="{41500097-8A45-4D1E-9E18-BC3EE8B8740B}" type="presOf" srcId="{8D8CCB25-4A9A-49AB-847F-4E6F292A9029}" destId="{7618F454-0B7E-4211-B26C-887E1D82F15C}" srcOrd="0" destOrd="2" presId="urn:microsoft.com/office/officeart/2005/8/layout/hProcess4"/>
    <dgm:cxn modelId="{52C4D698-ACB1-4075-BD2E-387D22A0CA2B}" type="presOf" srcId="{D63624CA-932D-45CC-8216-74E40EDE0A76}" destId="{FC663CA2-3A4F-4FD6-9E36-26B1E946B7D1}" srcOrd="1" destOrd="3" presId="urn:microsoft.com/office/officeart/2005/8/layout/hProcess4"/>
    <dgm:cxn modelId="{9E1D289E-1061-46F7-A2CD-DBFA0271642A}" type="presOf" srcId="{A479D8D0-7BD6-433C-BBD9-391F4A50896E}" destId="{7618F454-0B7E-4211-B26C-887E1D82F15C}" srcOrd="0" destOrd="5" presId="urn:microsoft.com/office/officeart/2005/8/layout/hProcess4"/>
    <dgm:cxn modelId="{D1FC569F-15CE-46ED-805C-83622B4F6B61}" srcId="{44F6E2E5-81FF-4829-B767-90A4DF3BB5FE}" destId="{DC27EDE9-D526-423F-B783-22C50FC6928A}" srcOrd="2" destOrd="0" parTransId="{01B49205-3E81-4DAF-8731-785A015A6174}" sibTransId="{55F21996-2E7E-436B-8099-401D6BF8D84C}"/>
    <dgm:cxn modelId="{B1CD1BA1-6FCD-4603-8BB8-245BBAF15235}" type="presOf" srcId="{8AF66E48-E7C6-4B52-95A0-E56E51CD8C9F}" destId="{51289716-2B95-4CCA-8FB9-006A6C4F8763}" srcOrd="0" destOrd="2" presId="urn:microsoft.com/office/officeart/2005/8/layout/hProcess4"/>
    <dgm:cxn modelId="{86B80AA2-8837-4300-A68D-86151F9B794B}" type="presOf" srcId="{DC27EDE9-D526-423F-B783-22C50FC6928A}" destId="{2AA28204-4D12-47F3-8ADC-9E525B714795}" srcOrd="0" destOrd="2" presId="urn:microsoft.com/office/officeart/2005/8/layout/hProcess4"/>
    <dgm:cxn modelId="{18166BA8-EC88-4447-A8BD-C04366EA62BC}" type="presOf" srcId="{A479D8D0-7BD6-433C-BBD9-391F4A50896E}" destId="{4DBB69D9-6A7D-4CFA-B126-6F6835F6C756}" srcOrd="1" destOrd="5" presId="urn:microsoft.com/office/officeart/2005/8/layout/hProcess4"/>
    <dgm:cxn modelId="{182E2EB1-8CA8-4B0D-A9CB-00645B409C39}" srcId="{F8DF9D09-1023-4B55-A92E-BF2F1365EF4D}" destId="{9D84ACF5-259B-4642-9524-5C026A5227EE}" srcOrd="1" destOrd="0" parTransId="{EBCC57B8-3889-4F7B-94C8-4437D5756450}" sibTransId="{E1FC62E9-4EF4-4DD9-8C62-138F508100D4}"/>
    <dgm:cxn modelId="{F8D04CB1-82ED-416E-8082-2BBFD13D2761}" type="presOf" srcId="{865A691F-F885-4774-A255-1EDF819B6645}" destId="{7886581C-1EB8-4A46-B8D9-28E364B3FE86}" srcOrd="1" destOrd="3" presId="urn:microsoft.com/office/officeart/2005/8/layout/hProcess4"/>
    <dgm:cxn modelId="{D2B802B5-02A3-4EFD-BED6-838CE317410E}" type="presOf" srcId="{865A691F-F885-4774-A255-1EDF819B6645}" destId="{51289716-2B95-4CCA-8FB9-006A6C4F8763}" srcOrd="0" destOrd="3" presId="urn:microsoft.com/office/officeart/2005/8/layout/hProcess4"/>
    <dgm:cxn modelId="{08C754B5-EA4E-426A-AE0F-90D9D4A0FBF5}" type="presOf" srcId="{8A4BC17E-CAC9-49C0-B0CC-C0762DA6FD66}" destId="{7886581C-1EB8-4A46-B8D9-28E364B3FE86}" srcOrd="1" destOrd="0" presId="urn:microsoft.com/office/officeart/2005/8/layout/hProcess4"/>
    <dgm:cxn modelId="{140965B7-392E-4BEE-B8E2-789145E75D12}" srcId="{44F6E2E5-81FF-4829-B767-90A4DF3BB5FE}" destId="{E2515166-EB7B-46BD-873E-BD432C14C1BF}" srcOrd="1" destOrd="0" parTransId="{F17CCB7A-AAB3-4511-823C-F025828113AC}" sibTransId="{39FD3F57-D88F-441A-B040-7766AD848BD7}"/>
    <dgm:cxn modelId="{3C176BB7-03CD-4D88-B44B-50782657DC27}" srcId="{F8DF9D09-1023-4B55-A92E-BF2F1365EF4D}" destId="{8D8CCB25-4A9A-49AB-847F-4E6F292A9029}" srcOrd="2" destOrd="0" parTransId="{C9EAD8C7-49EF-4CD0-8A16-38D71E762014}" sibTransId="{EEF245A8-36A3-451E-ADB7-1CA2C978F26B}"/>
    <dgm:cxn modelId="{634E75BD-E5BA-4C89-A1C0-1D81E7CFC279}" srcId="{6224C0AC-91CD-43C3-9A4A-025AE3FEE355}" destId="{041896CF-F322-4384-AFB5-A845A7F4FAE7}" srcOrd="0" destOrd="0" parTransId="{067F7CD5-9A74-4EA3-A7A5-BCED7E1C55C3}" sibTransId="{EB34527A-B3CB-4ADF-BC45-5CB3F0A327B0}"/>
    <dgm:cxn modelId="{D221E2C8-A15D-4BFA-9008-C18B3D806A37}" type="presOf" srcId="{EB34527A-B3CB-4ADF-BC45-5CB3F0A327B0}" destId="{297F9C52-896A-445E-990D-C05EB669CA12}" srcOrd="0" destOrd="0" presId="urn:microsoft.com/office/officeart/2005/8/layout/hProcess4"/>
    <dgm:cxn modelId="{0B3336CA-9DC4-4FA0-85BB-78C4330834FD}" type="presOf" srcId="{8A4BC17E-CAC9-49C0-B0CC-C0762DA6FD66}" destId="{51289716-2B95-4CCA-8FB9-006A6C4F8763}" srcOrd="0" destOrd="0" presId="urn:microsoft.com/office/officeart/2005/8/layout/hProcess4"/>
    <dgm:cxn modelId="{D5B3F5D6-A031-4327-AD4D-2BF5D4B6465E}" type="presOf" srcId="{DDEEDE03-6207-446B-B929-1267867A90FF}" destId="{51289716-2B95-4CCA-8FB9-006A6C4F8763}" srcOrd="0" destOrd="4" presId="urn:microsoft.com/office/officeart/2005/8/layout/hProcess4"/>
    <dgm:cxn modelId="{43A655DF-F0D6-4FCC-B2D6-BC69AF23217F}" srcId="{6224C0AC-91CD-43C3-9A4A-025AE3FEE355}" destId="{F8DF9D09-1023-4B55-A92E-BF2F1365EF4D}" srcOrd="2" destOrd="0" parTransId="{27936D0B-3D04-482F-BCB0-A4CDC9F57F16}" sibTransId="{15F8C0C5-0D86-43E9-B5BB-816BFDDD8601}"/>
    <dgm:cxn modelId="{0A7524E6-6638-4EB0-91BF-A3FE09B54D20}" type="presOf" srcId="{03BB75A4-9442-4883-A492-759D34AFB791}" destId="{4DBB69D9-6A7D-4CFA-B126-6F6835F6C756}" srcOrd="1" destOrd="3" presId="urn:microsoft.com/office/officeart/2005/8/layout/hProcess4"/>
    <dgm:cxn modelId="{FB7F0FE7-5534-4FEC-9B10-8A8E18CA54DD}" type="presOf" srcId="{DDEEDE03-6207-446B-B929-1267867A90FF}" destId="{7886581C-1EB8-4A46-B8D9-28E364B3FE86}" srcOrd="1" destOrd="4" presId="urn:microsoft.com/office/officeart/2005/8/layout/hProcess4"/>
    <dgm:cxn modelId="{6C52C7E8-5FB3-4498-A742-6C1697986455}" type="presOf" srcId="{BD17E34D-1687-4777-99C7-265241CB735C}" destId="{4DBB69D9-6A7D-4CFA-B126-6F6835F6C756}" srcOrd="1" destOrd="0" presId="urn:microsoft.com/office/officeart/2005/8/layout/hProcess4"/>
    <dgm:cxn modelId="{24AC32EA-024B-4BCC-80AA-B6333FE4363F}" srcId="{F8DF9D09-1023-4B55-A92E-BF2F1365EF4D}" destId="{A479D8D0-7BD6-433C-BBD9-391F4A50896E}" srcOrd="5" destOrd="0" parTransId="{B7A41B08-5316-4559-AEFE-F7A2A8573FD5}" sibTransId="{E732A471-6230-4782-B0E9-ED24D0A33D77}"/>
    <dgm:cxn modelId="{396D1FF3-9D59-463D-9CBE-2B0758E683F7}" srcId="{44F6E2E5-81FF-4829-B767-90A4DF3BB5FE}" destId="{2006EF78-1469-4657-B253-2AD248FAD2BB}" srcOrd="0" destOrd="0" parTransId="{2CF8AC89-0CA8-476C-869D-B1B1C761C6EF}" sibTransId="{6A97B71A-1C19-4EA4-9217-8BA933F1882D}"/>
    <dgm:cxn modelId="{EB17BCF3-78AF-410B-9F6F-87724194FFFC}" type="presOf" srcId="{03BB75A4-9442-4883-A492-759D34AFB791}" destId="{7618F454-0B7E-4211-B26C-887E1D82F15C}" srcOrd="0" destOrd="3" presId="urn:microsoft.com/office/officeart/2005/8/layout/hProcess4"/>
    <dgm:cxn modelId="{F670877A-B131-439B-84AD-74FD76F9F5BC}" type="presParOf" srcId="{BD4C571B-9737-4926-88F8-D6A637A2E389}" destId="{5483AC32-90BB-47B0-BDD1-32D43FBC72FB}" srcOrd="0" destOrd="0" presId="urn:microsoft.com/office/officeart/2005/8/layout/hProcess4"/>
    <dgm:cxn modelId="{85BBC3C0-407B-4BD4-B36C-AB41F7F1D0DC}" type="presParOf" srcId="{BD4C571B-9737-4926-88F8-D6A637A2E389}" destId="{82E75A79-D3BE-4586-9273-1475C5DD4D57}" srcOrd="1" destOrd="0" presId="urn:microsoft.com/office/officeart/2005/8/layout/hProcess4"/>
    <dgm:cxn modelId="{7A166211-73DA-41B1-B14B-7F454922F7E7}" type="presParOf" srcId="{BD4C571B-9737-4926-88F8-D6A637A2E389}" destId="{D6E81BDF-6D24-4706-BA3F-EB4940482DA8}" srcOrd="2" destOrd="0" presId="urn:microsoft.com/office/officeart/2005/8/layout/hProcess4"/>
    <dgm:cxn modelId="{1CA0007A-961B-425F-862B-D6C124C6671B}" type="presParOf" srcId="{D6E81BDF-6D24-4706-BA3F-EB4940482DA8}" destId="{F65A0B0A-8928-4735-B124-BFBD1AD0C64D}" srcOrd="0" destOrd="0" presId="urn:microsoft.com/office/officeart/2005/8/layout/hProcess4"/>
    <dgm:cxn modelId="{125A67F2-3BF6-44D6-B526-61D281308C93}" type="presParOf" srcId="{F65A0B0A-8928-4735-B124-BFBD1AD0C64D}" destId="{C7EDEB1A-B932-480D-9B61-01455F5AA342}" srcOrd="0" destOrd="0" presId="urn:microsoft.com/office/officeart/2005/8/layout/hProcess4"/>
    <dgm:cxn modelId="{8C35C598-30FA-4C36-B50F-2D48233FAD77}" type="presParOf" srcId="{F65A0B0A-8928-4735-B124-BFBD1AD0C64D}" destId="{51289716-2B95-4CCA-8FB9-006A6C4F8763}" srcOrd="1" destOrd="0" presId="urn:microsoft.com/office/officeart/2005/8/layout/hProcess4"/>
    <dgm:cxn modelId="{1BE7E346-C517-4A3E-BD76-48E09D3D56BE}" type="presParOf" srcId="{F65A0B0A-8928-4735-B124-BFBD1AD0C64D}" destId="{7886581C-1EB8-4A46-B8D9-28E364B3FE86}" srcOrd="2" destOrd="0" presId="urn:microsoft.com/office/officeart/2005/8/layout/hProcess4"/>
    <dgm:cxn modelId="{2E49F597-C622-40B0-9D60-47C93433C8A7}" type="presParOf" srcId="{F65A0B0A-8928-4735-B124-BFBD1AD0C64D}" destId="{3779415D-D6F8-401A-A9DC-37C2FCEA6849}" srcOrd="3" destOrd="0" presId="urn:microsoft.com/office/officeart/2005/8/layout/hProcess4"/>
    <dgm:cxn modelId="{0936A8CC-302D-460B-8572-C6413D47867F}" type="presParOf" srcId="{F65A0B0A-8928-4735-B124-BFBD1AD0C64D}" destId="{C90A0328-3D21-4C40-9A5D-FE1B681FBB27}" srcOrd="4" destOrd="0" presId="urn:microsoft.com/office/officeart/2005/8/layout/hProcess4"/>
    <dgm:cxn modelId="{BE2AE359-95E7-4CB5-9EDF-B2F858514402}" type="presParOf" srcId="{D6E81BDF-6D24-4706-BA3F-EB4940482DA8}" destId="{297F9C52-896A-445E-990D-C05EB669CA12}" srcOrd="1" destOrd="0" presId="urn:microsoft.com/office/officeart/2005/8/layout/hProcess4"/>
    <dgm:cxn modelId="{2A761F2A-8673-4FFB-B8C8-51B60C7E744F}" type="presParOf" srcId="{D6E81BDF-6D24-4706-BA3F-EB4940482DA8}" destId="{CC66E845-7AF4-4426-B05E-31E793B26B08}" srcOrd="2" destOrd="0" presId="urn:microsoft.com/office/officeart/2005/8/layout/hProcess4"/>
    <dgm:cxn modelId="{C0586360-3363-426D-9C92-A5EBA98ECF1D}" type="presParOf" srcId="{CC66E845-7AF4-4426-B05E-31E793B26B08}" destId="{5AFC9BD1-2851-4956-AD18-FFDFE2BCD500}" srcOrd="0" destOrd="0" presId="urn:microsoft.com/office/officeart/2005/8/layout/hProcess4"/>
    <dgm:cxn modelId="{B07B0601-B49D-49C6-83AA-79A23249D2F5}" type="presParOf" srcId="{CC66E845-7AF4-4426-B05E-31E793B26B08}" destId="{2AA28204-4D12-47F3-8ADC-9E525B714795}" srcOrd="1" destOrd="0" presId="urn:microsoft.com/office/officeart/2005/8/layout/hProcess4"/>
    <dgm:cxn modelId="{A3D2AF49-B13C-4513-A9B8-F37CCC5265FE}" type="presParOf" srcId="{CC66E845-7AF4-4426-B05E-31E793B26B08}" destId="{FC663CA2-3A4F-4FD6-9E36-26B1E946B7D1}" srcOrd="2" destOrd="0" presId="urn:microsoft.com/office/officeart/2005/8/layout/hProcess4"/>
    <dgm:cxn modelId="{7D8FFA89-4C0F-43B9-A582-BDA506D21682}" type="presParOf" srcId="{CC66E845-7AF4-4426-B05E-31E793B26B08}" destId="{CE4AA23D-5456-45B8-A400-6C5B3B355E54}" srcOrd="3" destOrd="0" presId="urn:microsoft.com/office/officeart/2005/8/layout/hProcess4"/>
    <dgm:cxn modelId="{A9D07799-D6FF-4C9C-A4F2-1F4A34AE4992}" type="presParOf" srcId="{CC66E845-7AF4-4426-B05E-31E793B26B08}" destId="{3BBC456B-80EA-4E61-9683-1648186307A9}" srcOrd="4" destOrd="0" presId="urn:microsoft.com/office/officeart/2005/8/layout/hProcess4"/>
    <dgm:cxn modelId="{5A5F02B7-20DB-4337-B3DC-99586ED2FF6A}" type="presParOf" srcId="{D6E81BDF-6D24-4706-BA3F-EB4940482DA8}" destId="{2022C126-269F-409E-AD07-89D9CE36A37D}" srcOrd="3" destOrd="0" presId="urn:microsoft.com/office/officeart/2005/8/layout/hProcess4"/>
    <dgm:cxn modelId="{1B8C791A-3519-44FC-BC02-94494EC70EDA}" type="presParOf" srcId="{D6E81BDF-6D24-4706-BA3F-EB4940482DA8}" destId="{84880526-102F-4EEC-94DD-9135F6DA3548}" srcOrd="4" destOrd="0" presId="urn:microsoft.com/office/officeart/2005/8/layout/hProcess4"/>
    <dgm:cxn modelId="{FD539DBB-C1D9-4CA4-8D50-2666911E16E0}" type="presParOf" srcId="{84880526-102F-4EEC-94DD-9135F6DA3548}" destId="{5232CCD2-5190-422B-AEBE-F4532B77B68B}" srcOrd="0" destOrd="0" presId="urn:microsoft.com/office/officeart/2005/8/layout/hProcess4"/>
    <dgm:cxn modelId="{65E29596-6651-43E7-BFC8-E78AE66D2206}" type="presParOf" srcId="{84880526-102F-4EEC-94DD-9135F6DA3548}" destId="{7618F454-0B7E-4211-B26C-887E1D82F15C}" srcOrd="1" destOrd="0" presId="urn:microsoft.com/office/officeart/2005/8/layout/hProcess4"/>
    <dgm:cxn modelId="{C1D48704-71FE-497C-B390-936C9FEB3B6E}" type="presParOf" srcId="{84880526-102F-4EEC-94DD-9135F6DA3548}" destId="{4DBB69D9-6A7D-4CFA-B126-6F6835F6C756}" srcOrd="2" destOrd="0" presId="urn:microsoft.com/office/officeart/2005/8/layout/hProcess4"/>
    <dgm:cxn modelId="{4E84A6BC-0E17-4988-B29D-8CAFBE21F953}" type="presParOf" srcId="{84880526-102F-4EEC-94DD-9135F6DA3548}" destId="{0392E956-8934-4DCF-8CBC-F733121DA6BA}" srcOrd="3" destOrd="0" presId="urn:microsoft.com/office/officeart/2005/8/layout/hProcess4"/>
    <dgm:cxn modelId="{815E704A-00C9-4803-AE0E-A5A4AD03E686}" type="presParOf" srcId="{84880526-102F-4EEC-94DD-9135F6DA3548}" destId="{3AF91CA5-9525-401A-82FD-DCE89136001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89716-2B95-4CCA-8FB9-006A6C4F8763}">
      <dsp:nvSpPr>
        <dsp:cNvPr id="0" name=""/>
        <dsp:cNvSpPr/>
      </dsp:nvSpPr>
      <dsp:spPr>
        <a:xfrm>
          <a:off x="2671503" y="426912"/>
          <a:ext cx="2372513" cy="1008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900" kern="1200" dirty="0">
            <a:latin typeface="Amasis MT Pro Light" panose="020403040500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900" kern="1200" dirty="0">
            <a:latin typeface="Amasis MT Pro Light" panose="020403040500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9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Amasis MT Pro Light" panose="02040304050005020304" pitchFamily="18" charset="0"/>
            </a:rPr>
            <a:t>Graduates - QQI, HEA, SOLAS</a:t>
          </a:r>
        </a:p>
      </dsp:txBody>
      <dsp:txXfrm>
        <a:off x="2694704" y="450113"/>
        <a:ext cx="2326111" cy="745748"/>
      </dsp:txXfrm>
    </dsp:sp>
    <dsp:sp modelId="{297F9C52-896A-445E-990D-C05EB669CA12}">
      <dsp:nvSpPr>
        <dsp:cNvPr id="0" name=""/>
        <dsp:cNvSpPr/>
      </dsp:nvSpPr>
      <dsp:spPr>
        <a:xfrm>
          <a:off x="6256891" y="760398"/>
          <a:ext cx="187455" cy="276416"/>
        </a:xfrm>
        <a:prstGeom prst="circularArrow">
          <a:avLst>
            <a:gd name="adj1" fmla="val 1919"/>
            <a:gd name="adj2" fmla="val 229470"/>
            <a:gd name="adj3" fmla="val 9923779"/>
            <a:gd name="adj4" fmla="val 16943287"/>
            <a:gd name="adj5" fmla="val 223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9415D-D6F8-401A-A9DC-37C2FCEA6849}">
      <dsp:nvSpPr>
        <dsp:cNvPr id="0" name=""/>
        <dsp:cNvSpPr/>
      </dsp:nvSpPr>
      <dsp:spPr>
        <a:xfrm>
          <a:off x="2681468" y="410301"/>
          <a:ext cx="2341727" cy="5993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>
              <a:latin typeface="Amasis MT Pro Light" panose="02040304050005020304" pitchFamily="18" charset="0"/>
            </a:rPr>
            <a:t>Further Education</a:t>
          </a:r>
        </a:p>
      </dsp:txBody>
      <dsp:txXfrm>
        <a:off x="2699023" y="427856"/>
        <a:ext cx="2306617" cy="564263"/>
      </dsp:txXfrm>
    </dsp:sp>
    <dsp:sp modelId="{2AA28204-4D12-47F3-8ADC-9E525B714795}">
      <dsp:nvSpPr>
        <dsp:cNvPr id="0" name=""/>
        <dsp:cNvSpPr/>
      </dsp:nvSpPr>
      <dsp:spPr>
        <a:xfrm>
          <a:off x="814936" y="1752028"/>
          <a:ext cx="1944964" cy="1683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masis MT Pro Light" panose="02040304050005020304" pitchFamily="18" charset="0"/>
            </a:rPr>
            <a:t>Further Education enrolments (QQI, HEA)</a:t>
          </a: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Amasis MT Pro Light" panose="02040304050005020304" pitchFamily="18" charset="0"/>
            </a:rPr>
            <a:t>Higher Education enrolments (HEA)</a:t>
          </a:r>
        </a:p>
      </dsp:txBody>
      <dsp:txXfrm>
        <a:off x="853674" y="2151478"/>
        <a:ext cx="1867488" cy="1245133"/>
      </dsp:txXfrm>
    </dsp:sp>
    <dsp:sp modelId="{2022C126-269F-409E-AD07-89D9CE36A37D}">
      <dsp:nvSpPr>
        <dsp:cNvPr id="0" name=""/>
        <dsp:cNvSpPr/>
      </dsp:nvSpPr>
      <dsp:spPr>
        <a:xfrm rot="21221505" flipV="1">
          <a:off x="7802790" y="345580"/>
          <a:ext cx="412004" cy="195302"/>
        </a:xfrm>
        <a:prstGeom prst="leftCircularArrow">
          <a:avLst>
            <a:gd name="adj1" fmla="val 1662"/>
            <a:gd name="adj2" fmla="val 197532"/>
            <a:gd name="adj3" fmla="val 19245422"/>
            <a:gd name="adj4" fmla="val 12193976"/>
            <a:gd name="adj5" fmla="val 1938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AA23D-5456-45B8-A400-6C5B3B355E54}">
      <dsp:nvSpPr>
        <dsp:cNvPr id="0" name=""/>
        <dsp:cNvSpPr/>
      </dsp:nvSpPr>
      <dsp:spPr>
        <a:xfrm>
          <a:off x="826896" y="1767780"/>
          <a:ext cx="1913554" cy="7214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 Light" panose="02040304050005020304" pitchFamily="18" charset="0"/>
            </a:rPr>
            <a:t>Re-enrolled in Education</a:t>
          </a:r>
        </a:p>
      </dsp:txBody>
      <dsp:txXfrm>
        <a:off x="848026" y="1788910"/>
        <a:ext cx="1871294" cy="679163"/>
      </dsp:txXfrm>
    </dsp:sp>
    <dsp:sp modelId="{7618F454-0B7E-4211-B26C-887E1D82F15C}">
      <dsp:nvSpPr>
        <dsp:cNvPr id="0" name=""/>
        <dsp:cNvSpPr/>
      </dsp:nvSpPr>
      <dsp:spPr>
        <a:xfrm>
          <a:off x="5305961" y="1543448"/>
          <a:ext cx="2040907" cy="1891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Amasis MT Pro Light" panose="02040304050005020304" pitchFamily="18" charset="0"/>
            </a:rPr>
            <a:t>Employment (Revenue)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Amasis MT Pro Light" panose="02040304050005020304" pitchFamily="18" charset="0"/>
            </a:rPr>
            <a:t>Self-Employment (Revenue)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Amasis MT Pro Light" panose="02040304050005020304" pitchFamily="18" charset="0"/>
            </a:rPr>
            <a:t>Social Transfers (Dept. Social Protection)</a:t>
          </a:r>
        </a:p>
      </dsp:txBody>
      <dsp:txXfrm>
        <a:off x="5349499" y="1586986"/>
        <a:ext cx="1953831" cy="1399418"/>
      </dsp:txXfrm>
    </dsp:sp>
    <dsp:sp modelId="{0392E956-8934-4DCF-8CBC-F733121DA6BA}">
      <dsp:nvSpPr>
        <dsp:cNvPr id="0" name=""/>
        <dsp:cNvSpPr/>
      </dsp:nvSpPr>
      <dsp:spPr>
        <a:xfrm>
          <a:off x="5307600" y="1614987"/>
          <a:ext cx="2033704" cy="6257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>
              <a:latin typeface="Amasis MT Pro Light" panose="02040304050005020304" pitchFamily="18" charset="0"/>
            </a:rPr>
            <a:t>Employment / Welfare</a:t>
          </a:r>
        </a:p>
      </dsp:txBody>
      <dsp:txXfrm>
        <a:off x="5325926" y="1633313"/>
        <a:ext cx="1997052" cy="589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546" cy="3397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778" y="0"/>
            <a:ext cx="4302545" cy="3397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27/06/2024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814"/>
            <a:ext cx="4302546" cy="3397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778" y="6456814"/>
            <a:ext cx="4302545" cy="3397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27/06/2024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5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195486"/>
            <a:ext cx="2834407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1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6" y="1067031"/>
            <a:ext cx="2834407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5" y="1276354"/>
            <a:ext cx="8207375" cy="266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342892" indent="-342892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  <a:lvl2pPr marL="742931" indent="-285743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2972" indent="-228594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160" indent="-228594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348" indent="-228594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752" y="2024261"/>
            <a:ext cx="7390011" cy="183157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Further Education Outcomes – Graduation Year 2021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9ADE4D-D2D8-4018-84A1-DACA62AFA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723878"/>
            <a:ext cx="4688940" cy="1393785"/>
          </a:xfrm>
        </p:spPr>
        <p:txBody>
          <a:bodyPr>
            <a:normAutofit/>
          </a:bodyPr>
          <a:lstStyle/>
          <a:p>
            <a:r>
              <a:rPr lang="en-IE" dirty="0"/>
              <a:t>Anais Colibaba</a:t>
            </a:r>
          </a:p>
          <a:p>
            <a:r>
              <a:rPr lang="en-IE" dirty="0"/>
              <a:t>Education Liaison Group Meeting</a:t>
            </a:r>
          </a:p>
          <a:p>
            <a:r>
              <a:rPr lang="en-IE" dirty="0"/>
              <a:t>27</a:t>
            </a:r>
            <a:r>
              <a:rPr lang="en-IE" baseline="30000" dirty="0"/>
              <a:t>th</a:t>
            </a:r>
            <a:r>
              <a:rPr lang="en-IE" dirty="0"/>
              <a:t> June 2024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0579" y="38925"/>
            <a:ext cx="8219256" cy="857250"/>
          </a:xfrm>
        </p:spPr>
        <p:txBody>
          <a:bodyPr/>
          <a:lstStyle/>
          <a:p>
            <a:pPr algn="r"/>
            <a:r>
              <a:rPr lang="en-US" b="0" dirty="0">
                <a:latin typeface="Amasis MT Pro Medium" panose="02040604050005020304" pitchFamily="18" charset="0"/>
              </a:rPr>
              <a:t>Outcome Definitions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311921-9089-406B-AFE0-2CBD9DDB6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64990"/>
              </p:ext>
            </p:extLst>
          </p:nvPr>
        </p:nvGraphicFramePr>
        <p:xfrm>
          <a:off x="1811215" y="896175"/>
          <a:ext cx="6287022" cy="303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522">
                  <a:extLst>
                    <a:ext uri="{9D8B030D-6E8A-4147-A177-3AD203B41FA5}">
                      <a16:colId xmlns:a16="http://schemas.microsoft.com/office/drawing/2014/main" val="3560452948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582627917"/>
                    </a:ext>
                  </a:extLst>
                </a:gridCol>
              </a:tblGrid>
              <a:tr h="371177">
                <a:tc>
                  <a:txBody>
                    <a:bodyPr/>
                    <a:lstStyle/>
                    <a:p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81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Education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Enrolled in education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4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Substantial Employment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Min. 12 weeks employment &amp; earning min. €100 per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4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Substantial Employment and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As above and enrolled in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39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Neither Employment nor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Don’t meet criteria above but captured in some data sources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1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Not Captured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latin typeface="Amasis MT Pro Light" panose="02040304050005020304" pitchFamily="18" charset="0"/>
                        </a:rPr>
                        <a:t>“Presumed” to have emigrated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15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8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EC3D-7D4A-E079-7763-BE01895D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414186" cy="857250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>
                <a:latin typeface="Amasis MT Pro Medium" panose="02040604050005020304" pitchFamily="18" charset="0"/>
              </a:rPr>
              <a:t>Outcomes one year after graduation</a:t>
            </a:r>
            <a:endParaRPr lang="en-IE" sz="3600" b="0" dirty="0">
              <a:solidFill>
                <a:srgbClr val="45C1C0"/>
              </a:solidFill>
              <a:latin typeface="Amasis MT Pro Medium" panose="020406040500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D02C6F-297F-06D6-0DDE-5992E8368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544108"/>
              </p:ext>
            </p:extLst>
          </p:nvPr>
        </p:nvGraphicFramePr>
        <p:xfrm>
          <a:off x="262270" y="1063229"/>
          <a:ext cx="8705884" cy="2963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254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EC3D-7D4A-E079-7763-BE01895D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06" y="111975"/>
            <a:ext cx="8414186" cy="537505"/>
          </a:xfrm>
        </p:spPr>
        <p:txBody>
          <a:bodyPr>
            <a:noAutofit/>
          </a:bodyPr>
          <a:lstStyle/>
          <a:p>
            <a:r>
              <a:rPr lang="en-IE" sz="2800" b="0" dirty="0">
                <a:solidFill>
                  <a:srgbClr val="45C1C0"/>
                </a:solidFill>
                <a:latin typeface="Amasis MT Pro Medium" panose="02040604050005020304" pitchFamily="18" charset="0"/>
              </a:rPr>
              <a:t>Outcomes of 2021 Graduates by Field of Study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B2AC094-A0A4-665A-09AD-589BDB21E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481328"/>
              </p:ext>
            </p:extLst>
          </p:nvPr>
        </p:nvGraphicFramePr>
        <p:xfrm>
          <a:off x="647006" y="537027"/>
          <a:ext cx="8086796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982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ABF2-CE88-47BE-9B6A-4F1FE3116180}"/>
              </a:ext>
            </a:extLst>
          </p:cNvPr>
          <p:cNvSpPr txBox="1">
            <a:spLocks/>
          </p:cNvSpPr>
          <p:nvPr/>
        </p:nvSpPr>
        <p:spPr>
          <a:xfrm>
            <a:off x="539551" y="1809750"/>
            <a:ext cx="7936233" cy="3138264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Substantial Employment Outcomes</a:t>
            </a:r>
          </a:p>
        </p:txBody>
      </p:sp>
    </p:spTree>
    <p:extLst>
      <p:ext uri="{BB962C8B-B14F-4D97-AF65-F5344CB8AC3E}">
        <p14:creationId xmlns:p14="http://schemas.microsoft.com/office/powerpoint/2010/main" val="296378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EC3D-7D4A-E079-7763-BE01895D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16" y="43608"/>
            <a:ext cx="8634080" cy="937021"/>
          </a:xfrm>
        </p:spPr>
        <p:txBody>
          <a:bodyPr>
            <a:noAutofit/>
          </a:bodyPr>
          <a:lstStyle/>
          <a:p>
            <a:pPr algn="ctr"/>
            <a:r>
              <a:rPr lang="en-IE" sz="2400" b="0" dirty="0">
                <a:solidFill>
                  <a:srgbClr val="45C1C0"/>
                </a:solidFill>
                <a:latin typeface="Amasis MT Pro Medium" panose="02040604050005020304" pitchFamily="18" charset="0"/>
              </a:rPr>
              <a:t>Graduates in Substantial Employment by </a:t>
            </a:r>
            <a:br>
              <a:rPr lang="en-IE" sz="2400" b="0" dirty="0">
                <a:solidFill>
                  <a:srgbClr val="45C1C0"/>
                </a:solidFill>
                <a:latin typeface="Amasis MT Pro Medium" panose="02040604050005020304" pitchFamily="18" charset="0"/>
              </a:rPr>
            </a:br>
            <a:r>
              <a:rPr lang="en-IE" sz="2400" b="0" dirty="0">
                <a:solidFill>
                  <a:srgbClr val="45C1C0"/>
                </a:solidFill>
                <a:latin typeface="Amasis MT Pro Medium" panose="02040604050005020304" pitchFamily="18" charset="0"/>
              </a:rPr>
              <a:t>Years since Graduation &amp; Year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6F69E7-775F-83C3-F896-C5049E804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465825"/>
              </p:ext>
            </p:extLst>
          </p:nvPr>
        </p:nvGraphicFramePr>
        <p:xfrm>
          <a:off x="863126" y="970482"/>
          <a:ext cx="7255379" cy="320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510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EC3D-7D4A-E079-7763-BE01895D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21624"/>
            <a:ext cx="8837280" cy="857250"/>
          </a:xfrm>
        </p:spPr>
        <p:txBody>
          <a:bodyPr>
            <a:noAutofit/>
          </a:bodyPr>
          <a:lstStyle/>
          <a:p>
            <a:pPr algn="ctr"/>
            <a:r>
              <a:rPr lang="en-IE" sz="20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2021 Graduates in Substantial Employment by Field of Study &amp; Sex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E9FDC0-9064-4A72-42E1-192287B34F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209973"/>
              </p:ext>
            </p:extLst>
          </p:nvPr>
        </p:nvGraphicFramePr>
        <p:xfrm>
          <a:off x="563959" y="802481"/>
          <a:ext cx="8016081" cy="353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85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0DF7-D260-2B58-7378-70B2E6EE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-7870"/>
            <a:ext cx="8595360" cy="574778"/>
          </a:xfrm>
        </p:spPr>
        <p:txBody>
          <a:bodyPr>
            <a:normAutofit fontScale="90000"/>
          </a:bodyPr>
          <a:lstStyle/>
          <a:p>
            <a:r>
              <a:rPr lang="en-IE" sz="32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Field of Study of 2021 Graduates by NACE Sector </a:t>
            </a:r>
            <a:endParaRPr lang="en-IE" b="0" dirty="0">
              <a:solidFill>
                <a:srgbClr val="007074"/>
              </a:solidFill>
              <a:latin typeface="Amasis MT Pro Medium" panose="020406040500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F3972E6-6F3B-B250-D489-D9A7B019D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052044"/>
              </p:ext>
            </p:extLst>
          </p:nvPr>
        </p:nvGraphicFramePr>
        <p:xfrm>
          <a:off x="-216611" y="171280"/>
          <a:ext cx="9283700" cy="436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930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8CEE-5EEF-2CE6-4109-6CA1FB9D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38" y="291115"/>
            <a:ext cx="8219256" cy="437560"/>
          </a:xfrm>
        </p:spPr>
        <p:txBody>
          <a:bodyPr>
            <a:noAutofit/>
          </a:bodyPr>
          <a:lstStyle/>
          <a:p>
            <a:pPr algn="ctr"/>
            <a:r>
              <a:rPr lang="en-IE" sz="24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Median</a:t>
            </a:r>
            <a:r>
              <a:rPr lang="en-IE" sz="28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 Weekly Income One Year After Graduation by Year &amp; Sex</a:t>
            </a:r>
            <a:endParaRPr lang="en-IE" sz="2800" dirty="0">
              <a:solidFill>
                <a:srgbClr val="007074"/>
              </a:solidFill>
              <a:latin typeface="Amasis MT Pro Medium" panose="020406040500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FCAE87-C344-3698-C9A7-C7EDC540D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968418"/>
              </p:ext>
            </p:extLst>
          </p:nvPr>
        </p:nvGraphicFramePr>
        <p:xfrm>
          <a:off x="1655762" y="830834"/>
          <a:ext cx="6162675" cy="348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125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5807C-77A6-5117-419A-FC31B3BA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42" y="120522"/>
            <a:ext cx="8219256" cy="51221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IE" sz="20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Median Weekly Income of 2016 Graduates by Field of Study &amp; Sex</a:t>
            </a:r>
            <a:endParaRPr lang="en-IE" sz="2000" dirty="0">
              <a:solidFill>
                <a:srgbClr val="007074"/>
              </a:solidFill>
              <a:latin typeface="Amasis MT Pro Medium" panose="020406040500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1812450-A689-DF5D-7159-F6CF3C349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345596"/>
              </p:ext>
            </p:extLst>
          </p:nvPr>
        </p:nvGraphicFramePr>
        <p:xfrm>
          <a:off x="330739" y="512322"/>
          <a:ext cx="8849179" cy="392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249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5807C-77A6-5117-419A-FC31B3BA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42" y="120522"/>
            <a:ext cx="8219256" cy="425578"/>
          </a:xfrm>
        </p:spPr>
        <p:txBody>
          <a:bodyPr>
            <a:noAutofit/>
          </a:bodyPr>
          <a:lstStyle/>
          <a:p>
            <a:pPr algn="ctr"/>
            <a:r>
              <a:rPr lang="en-IE" sz="20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Median Weekly Income of 2016 Graduates by Field of Study &amp; Sex</a:t>
            </a:r>
            <a:endParaRPr lang="en-IE" sz="2000" dirty="0">
              <a:solidFill>
                <a:srgbClr val="007074"/>
              </a:solidFill>
              <a:latin typeface="Amasis MT Pro Medium" panose="020406040500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1C45D6-F033-C683-17CA-EFA6ED3CF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810521"/>
              </p:ext>
            </p:extLst>
          </p:nvPr>
        </p:nvGraphicFramePr>
        <p:xfrm>
          <a:off x="-720969" y="296369"/>
          <a:ext cx="9736781" cy="404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2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C66D-80FE-B60A-271C-C785F03C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0" dirty="0">
                <a:latin typeface="Amasis MT Pro Medium" panose="020406040500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en-IE" sz="3600" b="0" dirty="0">
                <a:latin typeface="Amasis MT Pro Medium" panose="02040604050005020304" pitchFamily="18" charset="0"/>
              </a:rPr>
              <a:t> </a:t>
            </a:r>
            <a:r>
              <a:rPr lang="en-IE" sz="3600" b="0" dirty="0">
                <a:latin typeface="Amasis MT Pro Medium" panose="020406040500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Sources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0BD556-9ACA-4BB2-9CB4-6A574CFE98C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8430796"/>
              </p:ext>
            </p:extLst>
          </p:nvPr>
        </p:nvGraphicFramePr>
        <p:xfrm>
          <a:off x="457200" y="768350"/>
          <a:ext cx="8219256" cy="343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5AB4F7F-2F9A-741C-850C-4B7D9CC13D23}"/>
              </a:ext>
            </a:extLst>
          </p:cNvPr>
          <p:cNvSpPr/>
          <p:nvPr/>
        </p:nvSpPr>
        <p:spPr>
          <a:xfrm>
            <a:off x="3638550" y="3257550"/>
            <a:ext cx="1600200" cy="330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FCE70FD6-6B16-9DD7-3B44-27C8BA0FFBEB}"/>
              </a:ext>
            </a:extLst>
          </p:cNvPr>
          <p:cNvSpPr/>
          <p:nvPr/>
        </p:nvSpPr>
        <p:spPr>
          <a:xfrm rot="5400000">
            <a:off x="5626969" y="1218349"/>
            <a:ext cx="1135848" cy="1193025"/>
          </a:xfrm>
          <a:prstGeom prst="bentArrow">
            <a:avLst>
              <a:gd name="adj1" fmla="val 1754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234815AC-9C14-847E-974C-F398DF66DCD1}"/>
              </a:ext>
            </a:extLst>
          </p:cNvPr>
          <p:cNvSpPr/>
          <p:nvPr/>
        </p:nvSpPr>
        <p:spPr>
          <a:xfrm rot="5400000" flipV="1">
            <a:off x="1818504" y="1263200"/>
            <a:ext cx="1225550" cy="1193023"/>
          </a:xfrm>
          <a:prstGeom prst="bentArrow">
            <a:avLst>
              <a:gd name="adj1" fmla="val 1861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0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ABF2-CE88-47BE-9B6A-4F1FE3116180}"/>
              </a:ext>
            </a:extLst>
          </p:cNvPr>
          <p:cNvSpPr txBox="1">
            <a:spLocks/>
          </p:cNvSpPr>
          <p:nvPr/>
        </p:nvSpPr>
        <p:spPr>
          <a:xfrm>
            <a:off x="539551" y="1809750"/>
            <a:ext cx="7936233" cy="3138264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Education Outcomes</a:t>
            </a:r>
          </a:p>
        </p:txBody>
      </p:sp>
    </p:spTree>
    <p:extLst>
      <p:ext uri="{BB962C8B-B14F-4D97-AF65-F5344CB8AC3E}">
        <p14:creationId xmlns:p14="http://schemas.microsoft.com/office/powerpoint/2010/main" val="158679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EC3D-7D4A-E079-7763-BE01895D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1" y="205979"/>
            <a:ext cx="8744569" cy="830341"/>
          </a:xfrm>
        </p:spPr>
        <p:txBody>
          <a:bodyPr>
            <a:noAutofit/>
          </a:bodyPr>
          <a:lstStyle/>
          <a:p>
            <a:pPr algn="ctr"/>
            <a:r>
              <a:rPr lang="en-IE" sz="28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2016 Graduates in Further and Higher Education</a:t>
            </a:r>
            <a:br>
              <a:rPr lang="en-IE" sz="2800" b="0" dirty="0">
                <a:solidFill>
                  <a:srgbClr val="007074"/>
                </a:solidFill>
                <a:latin typeface="Amasis MT Pro Medium" panose="02040604050005020304" pitchFamily="18" charset="0"/>
              </a:rPr>
            </a:br>
            <a:r>
              <a:rPr lang="en-IE" sz="28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 by Years since Graduation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90EBCF-6EE6-B261-B8C1-91A133DA8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441736"/>
              </p:ext>
            </p:extLst>
          </p:nvPr>
        </p:nvGraphicFramePr>
        <p:xfrm>
          <a:off x="985837" y="1200149"/>
          <a:ext cx="7895893" cy="282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1956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EC3D-7D4A-E079-7763-BE01895D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1" y="205979"/>
            <a:ext cx="8744569" cy="830341"/>
          </a:xfrm>
        </p:spPr>
        <p:txBody>
          <a:bodyPr>
            <a:noAutofit/>
          </a:bodyPr>
          <a:lstStyle/>
          <a:p>
            <a:pPr algn="ctr"/>
            <a:r>
              <a:rPr lang="en-IE" sz="28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2021 Graduates in Further and Higher Education</a:t>
            </a:r>
            <a:br>
              <a:rPr lang="en-IE" sz="2800" b="0" dirty="0">
                <a:solidFill>
                  <a:srgbClr val="007074"/>
                </a:solidFill>
                <a:latin typeface="Amasis MT Pro Medium" panose="02040604050005020304" pitchFamily="18" charset="0"/>
              </a:rPr>
            </a:br>
            <a:r>
              <a:rPr lang="en-IE" sz="28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 by Field of Study</a:t>
            </a:r>
            <a:endParaRPr lang="en-IE" sz="2800" b="0" dirty="0">
              <a:solidFill>
                <a:srgbClr val="007074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86119C-6044-B9BA-B732-7A8FDB2DB7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579969"/>
              </p:ext>
            </p:extLst>
          </p:nvPr>
        </p:nvGraphicFramePr>
        <p:xfrm>
          <a:off x="515326" y="1036320"/>
          <a:ext cx="8113347" cy="327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5892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01DC-01B7-67B2-08C1-A9E01029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22089"/>
            <a:ext cx="8219256" cy="729274"/>
          </a:xfrm>
        </p:spPr>
        <p:txBody>
          <a:bodyPr>
            <a:noAutofit/>
          </a:bodyPr>
          <a:lstStyle/>
          <a:p>
            <a:pPr algn="ctr"/>
            <a:r>
              <a:rPr lang="en-IE" sz="24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2021Graduates going into Higher Education </a:t>
            </a:r>
            <a:br>
              <a:rPr lang="en-IE" sz="2400" b="0" dirty="0">
                <a:solidFill>
                  <a:srgbClr val="007074"/>
                </a:solidFill>
                <a:latin typeface="Amasis MT Pro Medium" panose="02040604050005020304" pitchFamily="18" charset="0"/>
              </a:rPr>
            </a:br>
            <a:r>
              <a:rPr lang="en-IE" sz="24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by Field of Study &amp; Sex</a:t>
            </a:r>
            <a:endParaRPr lang="en-IE" sz="2400" dirty="0">
              <a:solidFill>
                <a:srgbClr val="007074"/>
              </a:solidFill>
              <a:latin typeface="Amasis MT Pro Medium" panose="020406040500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0EEF43-8992-F7B3-52D7-3915C1AC0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796955"/>
              </p:ext>
            </p:extLst>
          </p:nvPr>
        </p:nvGraphicFramePr>
        <p:xfrm>
          <a:off x="564922" y="838498"/>
          <a:ext cx="8273042" cy="358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84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A3BB-5ADD-5FEF-EFB8-F1E7C3B8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41" y="98976"/>
            <a:ext cx="8219256" cy="943297"/>
          </a:xfrm>
        </p:spPr>
        <p:txBody>
          <a:bodyPr>
            <a:noAutofit/>
          </a:bodyPr>
          <a:lstStyle/>
          <a:p>
            <a:pPr algn="ctr"/>
            <a:r>
              <a:rPr lang="en-IE" sz="28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Field of Study of Graduates by Field of Study in Higher Education </a:t>
            </a:r>
            <a:endParaRPr lang="en-IE" sz="2800" dirty="0">
              <a:solidFill>
                <a:srgbClr val="007074"/>
              </a:solidFill>
              <a:latin typeface="Amasis MT Pro Medium" panose="020406040500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1534D8B-0845-F360-0463-33F2AC5A2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103633"/>
              </p:ext>
            </p:extLst>
          </p:nvPr>
        </p:nvGraphicFramePr>
        <p:xfrm>
          <a:off x="564922" y="931178"/>
          <a:ext cx="7852954" cy="340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85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F715-3A6D-858A-00B7-2F6F329E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569776" cy="857250"/>
          </a:xfrm>
        </p:spPr>
        <p:txBody>
          <a:bodyPr>
            <a:noAutofit/>
          </a:bodyPr>
          <a:lstStyle/>
          <a:p>
            <a:pPr algn="ctr"/>
            <a:r>
              <a:rPr lang="en-IE" sz="2400" b="0" dirty="0">
                <a:solidFill>
                  <a:srgbClr val="007074"/>
                </a:solidFill>
                <a:latin typeface="Amasis MT Pro Medium" panose="02040604050005020304" pitchFamily="18" charset="0"/>
              </a:rPr>
              <a:t>NFQ Level in 2021 Graduates by NFQ in Higher Education</a:t>
            </a:r>
            <a:endParaRPr lang="en-IE" sz="2400" dirty="0">
              <a:solidFill>
                <a:srgbClr val="007074"/>
              </a:solidFill>
              <a:latin typeface="Amasis MT Pro Medium" panose="020406040500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D147C6-30E1-BC3F-51BD-7D932C602F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82159"/>
              </p:ext>
            </p:extLst>
          </p:nvPr>
        </p:nvGraphicFramePr>
        <p:xfrm>
          <a:off x="991312" y="973647"/>
          <a:ext cx="6588141" cy="319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74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F6D2-E00F-4D81-9F1A-42ECE8C885AE}"/>
              </a:ext>
            </a:extLst>
          </p:cNvPr>
          <p:cNvSpPr txBox="1">
            <a:spLocks/>
          </p:cNvSpPr>
          <p:nvPr/>
        </p:nvSpPr>
        <p:spPr>
          <a:xfrm>
            <a:off x="539552" y="1809750"/>
            <a:ext cx="8065186" cy="3138264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Contact: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anais.colibaba@cso.ie</a:t>
            </a:r>
          </a:p>
        </p:txBody>
      </p:sp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6907-5402-8E0E-4E27-6C9CA730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0" dirty="0">
                <a:latin typeface="Amasis MT Pro Medium" panose="02040604050005020304" pitchFamily="18" charset="0"/>
              </a:rPr>
              <a:t>Timeline of Data Availability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BE76375-3AD1-2E23-92D8-50BF5186BC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3982"/>
              </p:ext>
            </p:extLst>
          </p:nvPr>
        </p:nvGraphicFramePr>
        <p:xfrm>
          <a:off x="1087544" y="1787785"/>
          <a:ext cx="6673556" cy="228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>
                  <a:extLst>
                    <a:ext uri="{9D8B030D-6E8A-4147-A177-3AD203B41FA5}">
                      <a16:colId xmlns:a16="http://schemas.microsoft.com/office/drawing/2014/main" val="658399972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1157581111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1123952201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1855532198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2629167430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1400841180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2833864727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3686778209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2196440981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1523761595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2972021591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110900981"/>
                    </a:ext>
                  </a:extLst>
                </a:gridCol>
                <a:gridCol w="519723">
                  <a:extLst>
                    <a:ext uri="{9D8B030D-6E8A-4147-A177-3AD203B41FA5}">
                      <a16:colId xmlns:a16="http://schemas.microsoft.com/office/drawing/2014/main" val="1077652618"/>
                    </a:ext>
                  </a:extLst>
                </a:gridCol>
              </a:tblGrid>
              <a:tr h="272303"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51519"/>
                  </a:ext>
                </a:extLst>
              </a:tr>
              <a:tr h="272303">
                <a:tc gridSpan="2">
                  <a:txBody>
                    <a:bodyPr/>
                    <a:lstStyle/>
                    <a:p>
                      <a:r>
                        <a:rPr lang="en-IE" sz="900" b="1" dirty="0">
                          <a:solidFill>
                            <a:schemeClr val="accent2"/>
                          </a:solidFill>
                        </a:rPr>
                        <a:t>Graduates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96992"/>
                  </a:ext>
                </a:extLst>
              </a:tr>
              <a:tr h="435685"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E" sz="900" b="1" dirty="0">
                          <a:solidFill>
                            <a:schemeClr val="accent3"/>
                          </a:solidFill>
                        </a:rPr>
                        <a:t>In Education (QQI, HEA)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aseline="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99806"/>
                  </a:ext>
                </a:extLst>
              </a:tr>
              <a:tr h="435685"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IE" sz="900" b="1" dirty="0">
                          <a:solidFill>
                            <a:schemeClr val="accent4"/>
                          </a:solidFill>
                        </a:rPr>
                        <a:t>Employment</a:t>
                      </a:r>
                    </a:p>
                    <a:p>
                      <a:r>
                        <a:rPr lang="en-IE" sz="900" b="1" dirty="0">
                          <a:solidFill>
                            <a:schemeClr val="accent4"/>
                          </a:solidFill>
                        </a:rPr>
                        <a:t>(Revenue)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sz="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972553"/>
                  </a:ext>
                </a:extLst>
              </a:tr>
              <a:tr h="435685">
                <a:tc>
                  <a:txBody>
                    <a:bodyPr/>
                    <a:lstStyle/>
                    <a:p>
                      <a:endParaRPr lang="en-IE" sz="9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b="1" dirty="0">
                          <a:solidFill>
                            <a:schemeClr val="accent4"/>
                          </a:solidFill>
                        </a:rPr>
                        <a:t>Self-Employment (Revenue)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13191"/>
                  </a:ext>
                </a:extLst>
              </a:tr>
              <a:tr h="435685">
                <a:tc>
                  <a:txBody>
                    <a:bodyPr/>
                    <a:lstStyle/>
                    <a:p>
                      <a:endParaRPr lang="en-IE" sz="9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b="1" dirty="0">
                          <a:solidFill>
                            <a:schemeClr val="accent4"/>
                          </a:solidFill>
                        </a:rPr>
                        <a:t>DSP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67290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8C9395-12D1-76EE-A462-D955D0A10C9E}"/>
              </a:ext>
            </a:extLst>
          </p:cNvPr>
          <p:cNvSpPr/>
          <p:nvPr/>
        </p:nvSpPr>
        <p:spPr>
          <a:xfrm>
            <a:off x="1087544" y="2210978"/>
            <a:ext cx="6151456" cy="1905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masis MT Pro Medium" panose="020406040500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7DFD1DB-0F66-E3CE-738E-2C2F3276AA33}"/>
              </a:ext>
            </a:extLst>
          </p:cNvPr>
          <p:cNvSpPr/>
          <p:nvPr/>
        </p:nvSpPr>
        <p:spPr>
          <a:xfrm>
            <a:off x="1538177" y="2683101"/>
            <a:ext cx="6172121" cy="1905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masis MT Pro Medium" panose="020406040500050203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A244C4E-A200-A86B-6DBA-A1B56E7A888B}"/>
              </a:ext>
            </a:extLst>
          </p:cNvPr>
          <p:cNvSpPr/>
          <p:nvPr/>
        </p:nvSpPr>
        <p:spPr>
          <a:xfrm>
            <a:off x="1538177" y="3095494"/>
            <a:ext cx="6172122" cy="1905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masis MT Pro Medium" panose="020406040500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74E702E-B57D-880B-02AF-4F6F49620205}"/>
              </a:ext>
            </a:extLst>
          </p:cNvPr>
          <p:cNvSpPr/>
          <p:nvPr/>
        </p:nvSpPr>
        <p:spPr>
          <a:xfrm>
            <a:off x="1538177" y="3538911"/>
            <a:ext cx="6172122" cy="1905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39D3620-E5B6-EFA9-B776-19B24364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68369"/>
            <a:ext cx="7759700" cy="920716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masis MT Pro Medium" panose="02040604050005020304" pitchFamily="18" charset="0"/>
              </a:rPr>
              <a:t>Graduation cohorts from 2010 to 2021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masis MT Pro Medium" panose="02040604050005020304" pitchFamily="18" charset="0"/>
              </a:rPr>
              <a:t>Outcomes available from 2011 to 2022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IE" dirty="0">
              <a:latin typeface="Amasis MT Pro Medium" panose="020406040500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CB9302C-C208-AC21-D869-0D1F8BD25C5D}"/>
              </a:ext>
            </a:extLst>
          </p:cNvPr>
          <p:cNvSpPr/>
          <p:nvPr/>
        </p:nvSpPr>
        <p:spPr>
          <a:xfrm>
            <a:off x="1538176" y="3925232"/>
            <a:ext cx="6172122" cy="21074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9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latin typeface="Amasis MT Pro Medium" panose="02040604050005020304" pitchFamily="18" charset="0"/>
              </a:rPr>
              <a:t>Cohort Definition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59582"/>
            <a:ext cx="7759700" cy="3024336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masis MT Pro Light" panose="02040304050005020304" pitchFamily="18" charset="0"/>
              </a:rPr>
              <a:t>Graduates from further education courses are considered, but not apprenticeships </a:t>
            </a:r>
          </a:p>
          <a:p>
            <a:pPr marL="0" indent="0">
              <a:spcBef>
                <a:spcPts val="500"/>
              </a:spcBef>
              <a:buNone/>
            </a:pPr>
            <a:endParaRPr lang="en-IE" dirty="0">
              <a:latin typeface="Amasis MT Pro Light" panose="02040304050005020304" pitchFamily="18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masis MT Pro Light" panose="02040304050005020304" pitchFamily="18" charset="0"/>
              </a:rPr>
              <a:t>Only one major award in a single year per graduate is recorded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IE" dirty="0">
              <a:latin typeface="Amasis MT Pro Light" panose="02040304050005020304" pitchFamily="18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masis MT Pro Light" panose="02040304050005020304" pitchFamily="18" charset="0"/>
              </a:rPr>
              <a:t>Only young graduates considered (15–25-year-olds)</a:t>
            </a:r>
          </a:p>
          <a:p>
            <a:pPr marL="0" indent="0">
              <a:spcBef>
                <a:spcPts val="500"/>
              </a:spcBef>
              <a:buNone/>
            </a:pPr>
            <a:endParaRPr lang="en-IE" dirty="0">
              <a:latin typeface="Amasis MT Pro Light" panose="02040304050005020304" pitchFamily="18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masis MT Pro Light" panose="02040304050005020304" pitchFamily="18" charset="0"/>
              </a:rPr>
              <a:t>Can only calculate outcomes for graduates with a PPSN</a:t>
            </a:r>
          </a:p>
          <a:p>
            <a:pPr lvl="1">
              <a:spcBef>
                <a:spcPts val="500"/>
              </a:spcBef>
              <a:buFont typeface="Courier New" panose="02070309020205020404" pitchFamily="49" charset="0"/>
              <a:buChar char="o"/>
            </a:pPr>
            <a:endParaRPr lang="en-US" dirty="0">
              <a:latin typeface="Amasis MT Pro Light" panose="02040304050005020304" pitchFamily="18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IE" dirty="0"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0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ABF2-CE88-47BE-9B6A-4F1FE3116180}"/>
              </a:ext>
            </a:extLst>
          </p:cNvPr>
          <p:cNvSpPr txBox="1">
            <a:spLocks/>
          </p:cNvSpPr>
          <p:nvPr/>
        </p:nvSpPr>
        <p:spPr>
          <a:xfrm>
            <a:off x="539551" y="1809750"/>
            <a:ext cx="7936233" cy="3138264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Number of Further Education Graduates</a:t>
            </a:r>
          </a:p>
        </p:txBody>
      </p:sp>
    </p:spTree>
    <p:extLst>
      <p:ext uri="{BB962C8B-B14F-4D97-AF65-F5344CB8AC3E}">
        <p14:creationId xmlns:p14="http://schemas.microsoft.com/office/powerpoint/2010/main" val="40103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EC3D-7D4A-E079-7763-BE01895D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27" y="5875"/>
            <a:ext cx="8219256" cy="857250"/>
          </a:xfrm>
        </p:spPr>
        <p:txBody>
          <a:bodyPr>
            <a:normAutofit/>
          </a:bodyPr>
          <a:lstStyle/>
          <a:p>
            <a:pPr algn="ctr"/>
            <a:r>
              <a:rPr lang="en-IE" sz="2800" b="0" dirty="0">
                <a:solidFill>
                  <a:srgbClr val="45C1C0"/>
                </a:solidFill>
                <a:latin typeface="Amasis MT Pro Medium" panose="02040604050005020304" pitchFamily="18" charset="0"/>
              </a:rPr>
              <a:t>Number of 2021 Graduates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088E6A-382A-177A-EF46-199D86BF2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807509"/>
              </p:ext>
            </p:extLst>
          </p:nvPr>
        </p:nvGraphicFramePr>
        <p:xfrm>
          <a:off x="706827" y="666574"/>
          <a:ext cx="7471498" cy="352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58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EC3D-7D4A-E079-7763-BE01895D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90" y="-142857"/>
            <a:ext cx="8414186" cy="857250"/>
          </a:xfrm>
        </p:spPr>
        <p:txBody>
          <a:bodyPr>
            <a:noAutofit/>
          </a:bodyPr>
          <a:lstStyle/>
          <a:p>
            <a:r>
              <a:rPr lang="en-IE" sz="2400" b="0" dirty="0">
                <a:solidFill>
                  <a:srgbClr val="45C1C0"/>
                </a:solidFill>
                <a:latin typeface="Amasis MT Pro Medium" panose="02040604050005020304" pitchFamily="18" charset="0"/>
              </a:rPr>
              <a:t>Number of Graduates by Field of Study &amp; Year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D327D8-540A-BB9C-FA04-EA81BF6FE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529889"/>
              </p:ext>
            </p:extLst>
          </p:nvPr>
        </p:nvGraphicFramePr>
        <p:xfrm>
          <a:off x="-1" y="95332"/>
          <a:ext cx="9144001" cy="414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696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F864-18D1-FB49-AD0C-55D884F2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44" y="-13440"/>
            <a:ext cx="8219256" cy="857250"/>
          </a:xfrm>
        </p:spPr>
        <p:txBody>
          <a:bodyPr>
            <a:normAutofit/>
          </a:bodyPr>
          <a:lstStyle/>
          <a:p>
            <a:r>
              <a:rPr lang="en-IE" sz="2800" b="0" dirty="0">
                <a:solidFill>
                  <a:srgbClr val="45C1C0"/>
                </a:solidFill>
                <a:latin typeface="Amasis MT Pro Medium" panose="02040604050005020304" pitchFamily="18" charset="0"/>
              </a:rPr>
              <a:t>Number of Graduates by Field of Study &amp; Sex</a:t>
            </a:r>
            <a:endParaRPr lang="en-IE" sz="2800" dirty="0">
              <a:latin typeface="Amasis MT Pro Medium" panose="02040604050005020304" pitchFamily="18" charset="0"/>
            </a:endParaRPr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FBFEF23D-DA69-784A-B2E4-1DB00EE6C5CB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695513365"/>
              </p:ext>
            </p:extLst>
          </p:nvPr>
        </p:nvGraphicFramePr>
        <p:xfrm>
          <a:off x="468313" y="826225"/>
          <a:ext cx="8411918" cy="335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684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ABF2-CE88-47BE-9B6A-4F1FE3116180}"/>
              </a:ext>
            </a:extLst>
          </p:cNvPr>
          <p:cNvSpPr txBox="1">
            <a:spLocks/>
          </p:cNvSpPr>
          <p:nvPr/>
        </p:nvSpPr>
        <p:spPr>
          <a:xfrm>
            <a:off x="539551" y="1809750"/>
            <a:ext cx="7936233" cy="3138264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995299622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SO Colour Scheme">
    <a:dk1>
      <a:srgbClr val="006168"/>
    </a:dk1>
    <a:lt1>
      <a:sysClr val="window" lastClr="FFFFFF"/>
    </a:lt1>
    <a:dk2>
      <a:srgbClr val="006F74"/>
    </a:dk2>
    <a:lt2>
      <a:srgbClr val="F8F8F8"/>
    </a:lt2>
    <a:accent1>
      <a:srgbClr val="45C1C0"/>
    </a:accent1>
    <a:accent2>
      <a:srgbClr val="FAA21B"/>
    </a:accent2>
    <a:accent3>
      <a:srgbClr val="5BC1A5"/>
    </a:accent3>
    <a:accent4>
      <a:srgbClr val="35456B"/>
    </a:accent4>
    <a:accent5>
      <a:srgbClr val="639FA2"/>
    </a:accent5>
    <a:accent6>
      <a:srgbClr val="9BBDBF"/>
    </a:accent6>
    <a:hlink>
      <a:srgbClr val="45C1C0"/>
    </a:hlink>
    <a:folHlink>
      <a:srgbClr val="45C1C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31644</TotalTime>
  <Words>453</Words>
  <Application>Microsoft Office PowerPoint</Application>
  <PresentationFormat>On-screen Show (16:9)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Amasis MT Pro Light</vt:lpstr>
      <vt:lpstr>Amasis MT Pro Medium</vt:lpstr>
      <vt:lpstr>Arial</vt:lpstr>
      <vt:lpstr>Calibri</vt:lpstr>
      <vt:lpstr>Courier New</vt:lpstr>
      <vt:lpstr>Roboto Black</vt:lpstr>
      <vt:lpstr>Roboto Light</vt:lpstr>
      <vt:lpstr>Roboto Slab</vt:lpstr>
      <vt:lpstr>Roboto Slab Light</vt:lpstr>
      <vt:lpstr>Rockwell</vt:lpstr>
      <vt:lpstr>CSO Standard Text 2</vt:lpstr>
      <vt:lpstr>Further Education Outcomes – Graduation Year 2021</vt:lpstr>
      <vt:lpstr>Data Sources</vt:lpstr>
      <vt:lpstr>Timeline of Data Availability</vt:lpstr>
      <vt:lpstr>Cohort Definition</vt:lpstr>
      <vt:lpstr>PowerPoint Presentation</vt:lpstr>
      <vt:lpstr>Number of 2021 Graduates</vt:lpstr>
      <vt:lpstr>Number of Graduates by Field of Study &amp; Year</vt:lpstr>
      <vt:lpstr>Number of Graduates by Field of Study &amp; Sex</vt:lpstr>
      <vt:lpstr>PowerPoint Presentation</vt:lpstr>
      <vt:lpstr>Outcome Definitions</vt:lpstr>
      <vt:lpstr>Outcomes one year after graduation</vt:lpstr>
      <vt:lpstr>Outcomes of 2021 Graduates by Field of Study </vt:lpstr>
      <vt:lpstr>PowerPoint Presentation</vt:lpstr>
      <vt:lpstr>Graduates in Substantial Employment by  Years since Graduation &amp; Year</vt:lpstr>
      <vt:lpstr>2021 Graduates in Substantial Employment by Field of Study &amp; Sex</vt:lpstr>
      <vt:lpstr>Field of Study of 2021 Graduates by NACE Sector </vt:lpstr>
      <vt:lpstr>Median Weekly Income One Year After Graduation by Year &amp; Sex</vt:lpstr>
      <vt:lpstr>Median Weekly Income of 2016 Graduates by Field of Study &amp; Sex</vt:lpstr>
      <vt:lpstr>Median Weekly Income of 2016 Graduates by Field of Study &amp; Sex</vt:lpstr>
      <vt:lpstr>PowerPoint Presentation</vt:lpstr>
      <vt:lpstr>2016 Graduates in Further and Higher Education  by Years since Graduation</vt:lpstr>
      <vt:lpstr>2021 Graduates in Further and Higher Education  by Field of Study</vt:lpstr>
      <vt:lpstr>2021Graduates going into Higher Education  by Field of Study &amp; Sex</vt:lpstr>
      <vt:lpstr>Field of Study of Graduates by Field of Study in Higher Education </vt:lpstr>
      <vt:lpstr>NFQ Level in 2021 Graduates by NFQ in Higher Education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Anais Colibaba</cp:lastModifiedBy>
  <cp:revision>308</cp:revision>
  <cp:lastPrinted>2023-09-14T09:49:07Z</cp:lastPrinted>
  <dcterms:created xsi:type="dcterms:W3CDTF">2017-12-13T09:54:14Z</dcterms:created>
  <dcterms:modified xsi:type="dcterms:W3CDTF">2024-06-27T11:29:50Z</dcterms:modified>
</cp:coreProperties>
</file>