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23" r:id="rId3"/>
    <p:sldId id="421" r:id="rId4"/>
    <p:sldId id="424" r:id="rId5"/>
    <p:sldId id="425" r:id="rId6"/>
    <p:sldId id="426" r:id="rId7"/>
    <p:sldId id="427" r:id="rId8"/>
    <p:sldId id="364" r:id="rId9"/>
    <p:sldId id="380" r:id="rId10"/>
    <p:sldId id="372" r:id="rId11"/>
    <p:sldId id="428" r:id="rId12"/>
    <p:sldId id="429" r:id="rId13"/>
    <p:sldId id="430" r:id="rId14"/>
    <p:sldId id="431" r:id="rId15"/>
    <p:sldId id="433" r:id="rId16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BC810D-54E1-4AB0-8D13-17335C44366D}">
          <p14:sldIdLst>
            <p14:sldId id="256"/>
            <p14:sldId id="423"/>
            <p14:sldId id="421"/>
            <p14:sldId id="424"/>
            <p14:sldId id="425"/>
            <p14:sldId id="426"/>
            <p14:sldId id="427"/>
            <p14:sldId id="364"/>
            <p14:sldId id="380"/>
            <p14:sldId id="372"/>
            <p14:sldId id="428"/>
            <p14:sldId id="429"/>
            <p14:sldId id="430"/>
            <p14:sldId id="431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n O'Dowd" initials="BO" lastIdx="1" clrIdx="0">
    <p:extLst>
      <p:ext uri="{19B8F6BF-5375-455C-9EA6-DF929625EA0E}">
        <p15:presenceInfo xmlns:p15="http://schemas.microsoft.com/office/powerpoint/2012/main" userId="S-1-5-21-861213250-793002640-1897138802-3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7CE"/>
    <a:srgbClr val="35456B"/>
    <a:srgbClr val="63A9A1"/>
    <a:srgbClr val="007074"/>
    <a:srgbClr val="02060E"/>
    <a:srgbClr val="DC4128"/>
    <a:srgbClr val="52A6BA"/>
    <a:srgbClr val="40A7CC"/>
    <a:srgbClr val="4BC1BB"/>
    <a:srgbClr val="49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6" autoAdjust="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1272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4C0AC-91CD-43C3-9A4A-025AE3FEE35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041896CF-F322-4384-AFB5-A845A7F4FAE7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IE" dirty="0">
              <a:latin typeface="Amasis MT Pro Light" panose="02040304050005020304" pitchFamily="18" charset="0"/>
            </a:rPr>
            <a:t>Apprenticeships</a:t>
          </a:r>
        </a:p>
      </dgm:t>
    </dgm:pt>
    <dgm:pt modelId="{067F7CD5-9A74-4EA3-A7A5-BCED7E1C55C3}" type="parTrans" cxnId="{634E75BD-E5BA-4C89-A1C0-1D81E7CFC279}">
      <dgm:prSet/>
      <dgm:spPr/>
      <dgm:t>
        <a:bodyPr/>
        <a:lstStyle/>
        <a:p>
          <a:endParaRPr lang="en-IE"/>
        </a:p>
      </dgm:t>
    </dgm:pt>
    <dgm:pt modelId="{EB34527A-B3CB-4ADF-BC45-5CB3F0A327B0}" type="sibTrans" cxnId="{634E75BD-E5BA-4C89-A1C0-1D81E7CFC279}">
      <dgm:prSet/>
      <dgm:spPr>
        <a:solidFill>
          <a:schemeClr val="tx1"/>
        </a:solidFill>
      </dgm:spPr>
      <dgm:t>
        <a:bodyPr/>
        <a:lstStyle/>
        <a:p>
          <a:endParaRPr lang="en-IE">
            <a:latin typeface="Amasis MT Pro Light" panose="02040304050005020304" pitchFamily="18" charset="0"/>
          </a:endParaRPr>
        </a:p>
      </dgm:t>
    </dgm:pt>
    <dgm:pt modelId="{44F6E2E5-81FF-4829-B767-90A4DF3BB5FE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IE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 Light" panose="02040304050005020304" pitchFamily="18" charset="0"/>
            </a:rPr>
            <a:t>Re-enrolled in Education</a:t>
          </a:r>
        </a:p>
      </dgm:t>
    </dgm:pt>
    <dgm:pt modelId="{672E9433-1D49-402E-AE33-97AC36611890}" type="parTrans" cxnId="{8151233A-3A2E-4651-9737-16B7AF1349A2}">
      <dgm:prSet/>
      <dgm:spPr/>
      <dgm:t>
        <a:bodyPr/>
        <a:lstStyle/>
        <a:p>
          <a:endParaRPr lang="en-IE"/>
        </a:p>
      </dgm:t>
    </dgm:pt>
    <dgm:pt modelId="{4704BB81-B2AB-4603-A75F-D95EABCF8CD3}" type="sibTrans" cxnId="{8151233A-3A2E-4651-9737-16B7AF1349A2}">
      <dgm:prSet/>
      <dgm:spPr>
        <a:solidFill>
          <a:schemeClr val="tx1"/>
        </a:solidFill>
      </dgm:spPr>
      <dgm:t>
        <a:bodyPr/>
        <a:lstStyle/>
        <a:p>
          <a:endParaRPr lang="en-IE">
            <a:latin typeface="Amasis MT Pro Light" panose="02040304050005020304" pitchFamily="18" charset="0"/>
          </a:endParaRPr>
        </a:p>
      </dgm:t>
    </dgm:pt>
    <dgm:pt modelId="{F8DF9D09-1023-4B55-A92E-BF2F1365EF4D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IE" dirty="0">
              <a:latin typeface="Amasis MT Pro Light" panose="02040304050005020304" pitchFamily="18" charset="0"/>
            </a:rPr>
            <a:t>Employment / Welfare</a:t>
          </a:r>
        </a:p>
      </dgm:t>
    </dgm:pt>
    <dgm:pt modelId="{27936D0B-3D04-482F-BCB0-A4CDC9F57F16}" type="parTrans" cxnId="{43A655DF-F0D6-4FCC-B2D6-BC69AF23217F}">
      <dgm:prSet/>
      <dgm:spPr/>
      <dgm:t>
        <a:bodyPr/>
        <a:lstStyle/>
        <a:p>
          <a:endParaRPr lang="en-IE"/>
        </a:p>
      </dgm:t>
    </dgm:pt>
    <dgm:pt modelId="{15F8C0C5-0D86-43E9-B5BB-816BFDDD8601}" type="sibTrans" cxnId="{43A655DF-F0D6-4FCC-B2D6-BC69AF23217F}">
      <dgm:prSet/>
      <dgm:spPr/>
      <dgm:t>
        <a:bodyPr/>
        <a:lstStyle/>
        <a:p>
          <a:endParaRPr lang="en-IE"/>
        </a:p>
      </dgm:t>
    </dgm:pt>
    <dgm:pt modelId="{D63624CA-932D-45CC-8216-74E40EDE0A76}">
      <dgm:prSet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Higher Education enrolments (HEA)</a:t>
          </a:r>
        </a:p>
      </dgm:t>
    </dgm:pt>
    <dgm:pt modelId="{26C3BF4A-7F72-4F1D-AD00-BCA3CA59DF75}" type="parTrans" cxnId="{D1E4374A-C41A-4561-AEF7-38036BB3A624}">
      <dgm:prSet/>
      <dgm:spPr/>
      <dgm:t>
        <a:bodyPr/>
        <a:lstStyle/>
        <a:p>
          <a:endParaRPr lang="en-IE"/>
        </a:p>
      </dgm:t>
    </dgm:pt>
    <dgm:pt modelId="{EF9F0363-7280-462E-93BC-1B07CCA72FE3}" type="sibTrans" cxnId="{D1E4374A-C41A-4561-AEF7-38036BB3A624}">
      <dgm:prSet/>
      <dgm:spPr/>
      <dgm:t>
        <a:bodyPr/>
        <a:lstStyle/>
        <a:p>
          <a:endParaRPr lang="en-IE"/>
        </a:p>
      </dgm:t>
    </dgm:pt>
    <dgm:pt modelId="{EC1AFC49-23A1-4295-B947-D917ABC7EF6B}">
      <dgm:prSet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Self-Employment (Revenue)</a:t>
          </a:r>
        </a:p>
      </dgm:t>
    </dgm:pt>
    <dgm:pt modelId="{7BFD8D88-B0B8-4166-85FD-59116E181978}" type="parTrans" cxnId="{E6065D64-4057-43E3-9EEE-6DEEEF3E2A1D}">
      <dgm:prSet/>
      <dgm:spPr/>
      <dgm:t>
        <a:bodyPr/>
        <a:lstStyle/>
        <a:p>
          <a:endParaRPr lang="en-IE"/>
        </a:p>
      </dgm:t>
    </dgm:pt>
    <dgm:pt modelId="{123716D1-6F97-44DD-929E-40A424E31505}" type="sibTrans" cxnId="{E6065D64-4057-43E3-9EEE-6DEEEF3E2A1D}">
      <dgm:prSet/>
      <dgm:spPr/>
      <dgm:t>
        <a:bodyPr/>
        <a:lstStyle/>
        <a:p>
          <a:endParaRPr lang="en-IE"/>
        </a:p>
      </dgm:t>
    </dgm:pt>
    <dgm:pt modelId="{A479D8D0-7BD6-433C-BBD9-391F4A50896E}">
      <dgm:prSet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Social Transfers (Dept. Social Protection)</a:t>
          </a:r>
        </a:p>
      </dgm:t>
    </dgm:pt>
    <dgm:pt modelId="{B7A41B08-5316-4559-AEFE-F7A2A8573FD5}" type="parTrans" cxnId="{24AC32EA-024B-4BCC-80AA-B6333FE4363F}">
      <dgm:prSet/>
      <dgm:spPr/>
      <dgm:t>
        <a:bodyPr/>
        <a:lstStyle/>
        <a:p>
          <a:endParaRPr lang="en-IE"/>
        </a:p>
      </dgm:t>
    </dgm:pt>
    <dgm:pt modelId="{E732A471-6230-4782-B0E9-ED24D0A33D77}" type="sibTrans" cxnId="{24AC32EA-024B-4BCC-80AA-B6333FE4363F}">
      <dgm:prSet/>
      <dgm:spPr/>
      <dgm:t>
        <a:bodyPr/>
        <a:lstStyle/>
        <a:p>
          <a:endParaRPr lang="en-IE"/>
        </a:p>
      </dgm:t>
    </dgm:pt>
    <dgm:pt modelId="{8A4BC17E-CAC9-49C0-B0CC-C0762DA6FD66}">
      <dgm:prSet phldrT="[Text]"/>
      <dgm:spPr/>
      <dgm:t>
        <a:bodyPr/>
        <a:lstStyle/>
        <a:p>
          <a:endParaRPr lang="en-IE" sz="900" dirty="0">
            <a:latin typeface="Amasis MT Pro Light" panose="02040304050005020304" pitchFamily="18" charset="0"/>
          </a:endParaRPr>
        </a:p>
      </dgm:t>
    </dgm:pt>
    <dgm:pt modelId="{4695E0A9-18E1-4642-AD51-75C951F3693E}" type="parTrans" cxnId="{61B7514D-ECE7-4D2A-BA50-2525C9EF95CE}">
      <dgm:prSet/>
      <dgm:spPr/>
      <dgm:t>
        <a:bodyPr/>
        <a:lstStyle/>
        <a:p>
          <a:endParaRPr lang="en-IE"/>
        </a:p>
      </dgm:t>
    </dgm:pt>
    <dgm:pt modelId="{3E283A4E-E3B0-4A9A-BF99-B99BCE29F371}" type="sibTrans" cxnId="{61B7514D-ECE7-4D2A-BA50-2525C9EF95CE}">
      <dgm:prSet/>
      <dgm:spPr/>
      <dgm:t>
        <a:bodyPr/>
        <a:lstStyle/>
        <a:p>
          <a:endParaRPr lang="en-IE"/>
        </a:p>
      </dgm:t>
    </dgm:pt>
    <dgm:pt modelId="{BD17E34D-1687-4777-99C7-265241CB735C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8DE4788F-0799-4E67-9DF9-63CEB1213D58}" type="parTrans" cxnId="{58612926-2C42-4370-87D6-C21584D80971}">
      <dgm:prSet/>
      <dgm:spPr/>
      <dgm:t>
        <a:bodyPr/>
        <a:lstStyle/>
        <a:p>
          <a:endParaRPr lang="en-IE"/>
        </a:p>
      </dgm:t>
    </dgm:pt>
    <dgm:pt modelId="{808B4BBF-F0F9-43C1-8B9D-AD202E1C53F2}" type="sibTrans" cxnId="{58612926-2C42-4370-87D6-C21584D80971}">
      <dgm:prSet/>
      <dgm:spPr/>
      <dgm:t>
        <a:bodyPr/>
        <a:lstStyle/>
        <a:p>
          <a:endParaRPr lang="en-IE"/>
        </a:p>
      </dgm:t>
    </dgm:pt>
    <dgm:pt modelId="{9D84ACF5-259B-4642-9524-5C026A5227EE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EBCC57B8-3889-4F7B-94C8-4437D5756450}" type="parTrans" cxnId="{182E2EB1-8CA8-4B0D-A9CB-00645B409C39}">
      <dgm:prSet/>
      <dgm:spPr/>
      <dgm:t>
        <a:bodyPr/>
        <a:lstStyle/>
        <a:p>
          <a:endParaRPr lang="en-IE"/>
        </a:p>
      </dgm:t>
    </dgm:pt>
    <dgm:pt modelId="{E1FC62E9-4EF4-4DD9-8C62-138F508100D4}" type="sibTrans" cxnId="{182E2EB1-8CA8-4B0D-A9CB-00645B409C39}">
      <dgm:prSet/>
      <dgm:spPr/>
      <dgm:t>
        <a:bodyPr/>
        <a:lstStyle/>
        <a:p>
          <a:endParaRPr lang="en-IE"/>
        </a:p>
      </dgm:t>
    </dgm:pt>
    <dgm:pt modelId="{854A45D4-1571-4C70-8063-AD105F93C1CD}">
      <dgm:prSet phldrT="[Text]"/>
      <dgm:spPr/>
      <dgm:t>
        <a:bodyPr/>
        <a:lstStyle/>
        <a:p>
          <a:endParaRPr lang="en-IE" sz="900" dirty="0">
            <a:latin typeface="Amasis MT Pro Light" panose="02040304050005020304" pitchFamily="18" charset="0"/>
          </a:endParaRPr>
        </a:p>
      </dgm:t>
    </dgm:pt>
    <dgm:pt modelId="{459C41A9-F8C6-4D5D-8561-16026966B8F7}" type="sibTrans" cxnId="{8F8BAB6B-E9AA-4492-85BF-24BD3AEDD976}">
      <dgm:prSet/>
      <dgm:spPr/>
      <dgm:t>
        <a:bodyPr/>
        <a:lstStyle/>
        <a:p>
          <a:endParaRPr lang="en-IE"/>
        </a:p>
      </dgm:t>
    </dgm:pt>
    <dgm:pt modelId="{D79DFB8C-8421-47C7-ABBC-6B389D294E5B}" type="parTrans" cxnId="{8F8BAB6B-E9AA-4492-85BF-24BD3AEDD976}">
      <dgm:prSet/>
      <dgm:spPr/>
      <dgm:t>
        <a:bodyPr/>
        <a:lstStyle/>
        <a:p>
          <a:endParaRPr lang="en-IE"/>
        </a:p>
      </dgm:t>
    </dgm:pt>
    <dgm:pt modelId="{DDEEDE03-6207-446B-B929-1267867A90FF}">
      <dgm:prSet phldrT="[Text]"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Qualified apprentices - QQI, SOLAS</a:t>
          </a:r>
        </a:p>
      </dgm:t>
    </dgm:pt>
    <dgm:pt modelId="{204A19C9-5C7E-446C-82AA-FB111A5206CA}" type="sibTrans" cxnId="{9300536F-F87F-43E8-804B-91026B59B4CD}">
      <dgm:prSet/>
      <dgm:spPr/>
      <dgm:t>
        <a:bodyPr/>
        <a:lstStyle/>
        <a:p>
          <a:endParaRPr lang="en-IE"/>
        </a:p>
      </dgm:t>
    </dgm:pt>
    <dgm:pt modelId="{24098D5E-7BCF-44A1-8AB0-D2AA089E8A5F}" type="parTrans" cxnId="{9300536F-F87F-43E8-804B-91026B59B4CD}">
      <dgm:prSet/>
      <dgm:spPr/>
      <dgm:t>
        <a:bodyPr/>
        <a:lstStyle/>
        <a:p>
          <a:endParaRPr lang="en-IE"/>
        </a:p>
      </dgm:t>
    </dgm:pt>
    <dgm:pt modelId="{8AF66E48-E7C6-4B52-95A0-E56E51CD8C9F}">
      <dgm:prSet phldrT="[Text]"/>
      <dgm:spPr/>
      <dgm:t>
        <a:bodyPr/>
        <a:lstStyle/>
        <a:p>
          <a:endParaRPr lang="en-IE" sz="900" dirty="0">
            <a:latin typeface="Amasis MT Pro Light" panose="02040304050005020304" pitchFamily="18" charset="0"/>
          </a:endParaRPr>
        </a:p>
      </dgm:t>
    </dgm:pt>
    <dgm:pt modelId="{AC540988-098B-400A-86AF-7524133AEB3E}" type="sibTrans" cxnId="{9DE01422-B761-4460-93A1-13442F8FA88B}">
      <dgm:prSet/>
      <dgm:spPr/>
      <dgm:t>
        <a:bodyPr/>
        <a:lstStyle/>
        <a:p>
          <a:endParaRPr lang="en-IE"/>
        </a:p>
      </dgm:t>
    </dgm:pt>
    <dgm:pt modelId="{3A569878-2DA3-4052-9920-9E2D5E64BC27}" type="parTrans" cxnId="{9DE01422-B761-4460-93A1-13442F8FA88B}">
      <dgm:prSet/>
      <dgm:spPr/>
      <dgm:t>
        <a:bodyPr/>
        <a:lstStyle/>
        <a:p>
          <a:endParaRPr lang="en-IE"/>
        </a:p>
      </dgm:t>
    </dgm:pt>
    <dgm:pt modelId="{2006EF78-1469-4657-B253-2AD248FAD2BB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2CF8AC89-0CA8-476C-869D-B1B1C761C6EF}" type="parTrans" cxnId="{396D1FF3-9D59-463D-9CBE-2B0758E683F7}">
      <dgm:prSet/>
      <dgm:spPr/>
      <dgm:t>
        <a:bodyPr/>
        <a:lstStyle/>
        <a:p>
          <a:endParaRPr lang="en-IE"/>
        </a:p>
      </dgm:t>
    </dgm:pt>
    <dgm:pt modelId="{6A97B71A-1C19-4EA4-9217-8BA933F1882D}" type="sibTrans" cxnId="{396D1FF3-9D59-463D-9CBE-2B0758E683F7}">
      <dgm:prSet/>
      <dgm:spPr/>
      <dgm:t>
        <a:bodyPr/>
        <a:lstStyle/>
        <a:p>
          <a:endParaRPr lang="en-IE"/>
        </a:p>
      </dgm:t>
    </dgm:pt>
    <dgm:pt modelId="{DC27EDE9-D526-423F-B783-22C50FC6928A}">
      <dgm:prSet custT="1"/>
      <dgm:spPr/>
      <dgm:t>
        <a:bodyPr/>
        <a:lstStyle/>
        <a:p>
          <a:r>
            <a:rPr lang="en-US" sz="1200" dirty="0">
              <a:latin typeface="Amasis MT Pro Light" panose="02040304050005020304" pitchFamily="18" charset="0"/>
            </a:rPr>
            <a:t>Further Education enrolments (QQI, HEA)</a:t>
          </a:r>
          <a:endParaRPr lang="en-IE" sz="1200" dirty="0">
            <a:latin typeface="Amasis MT Pro Light" panose="02040304050005020304" pitchFamily="18" charset="0"/>
          </a:endParaRPr>
        </a:p>
      </dgm:t>
    </dgm:pt>
    <dgm:pt modelId="{01B49205-3E81-4DAF-8731-785A015A6174}" type="parTrans" cxnId="{D1FC569F-15CE-46ED-805C-83622B4F6B61}">
      <dgm:prSet/>
      <dgm:spPr/>
      <dgm:t>
        <a:bodyPr/>
        <a:lstStyle/>
        <a:p>
          <a:endParaRPr lang="en-IE"/>
        </a:p>
      </dgm:t>
    </dgm:pt>
    <dgm:pt modelId="{55F21996-2E7E-436B-8099-401D6BF8D84C}" type="sibTrans" cxnId="{D1FC569F-15CE-46ED-805C-83622B4F6B61}">
      <dgm:prSet/>
      <dgm:spPr/>
      <dgm:t>
        <a:bodyPr/>
        <a:lstStyle/>
        <a:p>
          <a:endParaRPr lang="en-IE"/>
        </a:p>
      </dgm:t>
    </dgm:pt>
    <dgm:pt modelId="{865A691F-F885-4774-A255-1EDF819B6645}">
      <dgm:prSet phldrT="[Text]"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B9001F18-16A1-4889-86F3-8B6B6CFF401F}" type="parTrans" cxnId="{BB324C53-2D5B-4A08-931D-F31F3F786419}">
      <dgm:prSet/>
      <dgm:spPr/>
      <dgm:t>
        <a:bodyPr/>
        <a:lstStyle/>
        <a:p>
          <a:endParaRPr lang="en-IE"/>
        </a:p>
      </dgm:t>
    </dgm:pt>
    <dgm:pt modelId="{F75EDE75-8E44-4365-84D7-31AF145493A9}" type="sibTrans" cxnId="{BB324C53-2D5B-4A08-931D-F31F3F786419}">
      <dgm:prSet/>
      <dgm:spPr/>
      <dgm:t>
        <a:bodyPr/>
        <a:lstStyle/>
        <a:p>
          <a:endParaRPr lang="en-IE"/>
        </a:p>
      </dgm:t>
    </dgm:pt>
    <dgm:pt modelId="{E2515166-EB7B-46BD-873E-BD432C14C1BF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39FD3F57-D88F-441A-B040-7766AD848BD7}" type="sibTrans" cxnId="{140965B7-392E-4BEE-B8E2-789145E75D12}">
      <dgm:prSet/>
      <dgm:spPr/>
      <dgm:t>
        <a:bodyPr/>
        <a:lstStyle/>
        <a:p>
          <a:endParaRPr lang="en-IE"/>
        </a:p>
      </dgm:t>
    </dgm:pt>
    <dgm:pt modelId="{F17CCB7A-AAB3-4511-823C-F025828113AC}" type="parTrans" cxnId="{140965B7-392E-4BEE-B8E2-789145E75D12}">
      <dgm:prSet/>
      <dgm:spPr/>
      <dgm:t>
        <a:bodyPr/>
        <a:lstStyle/>
        <a:p>
          <a:endParaRPr lang="en-IE"/>
        </a:p>
      </dgm:t>
    </dgm:pt>
    <dgm:pt modelId="{8D8CCB25-4A9A-49AB-847F-4E6F292A9029}">
      <dgm:prSet custT="1"/>
      <dgm:spPr/>
      <dgm:t>
        <a:bodyPr/>
        <a:lstStyle/>
        <a:p>
          <a:endParaRPr lang="en-IE" sz="1200" dirty="0">
            <a:latin typeface="Amasis MT Pro Light" panose="02040304050005020304" pitchFamily="18" charset="0"/>
          </a:endParaRPr>
        </a:p>
      </dgm:t>
    </dgm:pt>
    <dgm:pt modelId="{C9EAD8C7-49EF-4CD0-8A16-38D71E762014}" type="parTrans" cxnId="{3C176BB7-03CD-4D88-B44B-50782657DC27}">
      <dgm:prSet/>
      <dgm:spPr/>
      <dgm:t>
        <a:bodyPr/>
        <a:lstStyle/>
        <a:p>
          <a:endParaRPr lang="en-IE"/>
        </a:p>
      </dgm:t>
    </dgm:pt>
    <dgm:pt modelId="{EEF245A8-36A3-451E-ADB7-1CA2C978F26B}" type="sibTrans" cxnId="{3C176BB7-03CD-4D88-B44B-50782657DC27}">
      <dgm:prSet/>
      <dgm:spPr/>
      <dgm:t>
        <a:bodyPr/>
        <a:lstStyle/>
        <a:p>
          <a:endParaRPr lang="en-IE"/>
        </a:p>
      </dgm:t>
    </dgm:pt>
    <dgm:pt modelId="{03BB75A4-9442-4883-A492-759D34AFB791}">
      <dgm:prSet custT="1"/>
      <dgm:spPr/>
      <dgm:t>
        <a:bodyPr/>
        <a:lstStyle/>
        <a:p>
          <a:r>
            <a:rPr lang="en-IE" sz="1200" dirty="0">
              <a:latin typeface="Amasis MT Pro Light" panose="02040304050005020304" pitchFamily="18" charset="0"/>
            </a:rPr>
            <a:t>Employment (Revenue)</a:t>
          </a:r>
        </a:p>
      </dgm:t>
    </dgm:pt>
    <dgm:pt modelId="{E49FB290-383F-4996-9F9F-8714F14C870E}" type="parTrans" cxnId="{F8EB7E1C-D05E-411D-99CA-08AE50399990}">
      <dgm:prSet/>
      <dgm:spPr/>
      <dgm:t>
        <a:bodyPr/>
        <a:lstStyle/>
        <a:p>
          <a:endParaRPr lang="en-IE"/>
        </a:p>
      </dgm:t>
    </dgm:pt>
    <dgm:pt modelId="{BA096716-0CB1-465C-92A6-F88F8C8DF756}" type="sibTrans" cxnId="{F8EB7E1C-D05E-411D-99CA-08AE50399990}">
      <dgm:prSet/>
      <dgm:spPr/>
      <dgm:t>
        <a:bodyPr/>
        <a:lstStyle/>
        <a:p>
          <a:endParaRPr lang="en-IE"/>
        </a:p>
      </dgm:t>
    </dgm:pt>
    <dgm:pt modelId="{BD4C571B-9737-4926-88F8-D6A637A2E389}" type="pres">
      <dgm:prSet presAssocID="{6224C0AC-91CD-43C3-9A4A-025AE3FEE355}" presName="Name0" presStyleCnt="0">
        <dgm:presLayoutVars>
          <dgm:dir/>
          <dgm:animLvl val="lvl"/>
          <dgm:resizeHandles val="exact"/>
        </dgm:presLayoutVars>
      </dgm:prSet>
      <dgm:spPr/>
    </dgm:pt>
    <dgm:pt modelId="{5483AC32-90BB-47B0-BDD1-32D43FBC72FB}" type="pres">
      <dgm:prSet presAssocID="{6224C0AC-91CD-43C3-9A4A-025AE3FEE355}" presName="tSp" presStyleCnt="0"/>
      <dgm:spPr/>
    </dgm:pt>
    <dgm:pt modelId="{82E75A79-D3BE-4586-9273-1475C5DD4D57}" type="pres">
      <dgm:prSet presAssocID="{6224C0AC-91CD-43C3-9A4A-025AE3FEE355}" presName="bSp" presStyleCnt="0"/>
      <dgm:spPr/>
    </dgm:pt>
    <dgm:pt modelId="{D6E81BDF-6D24-4706-BA3F-EB4940482DA8}" type="pres">
      <dgm:prSet presAssocID="{6224C0AC-91CD-43C3-9A4A-025AE3FEE355}" presName="process" presStyleCnt="0"/>
      <dgm:spPr/>
    </dgm:pt>
    <dgm:pt modelId="{F65A0B0A-8928-4735-B124-BFBD1AD0C64D}" type="pres">
      <dgm:prSet presAssocID="{041896CF-F322-4384-AFB5-A845A7F4FAE7}" presName="composite1" presStyleCnt="0"/>
      <dgm:spPr/>
    </dgm:pt>
    <dgm:pt modelId="{C7EDEB1A-B932-480D-9B61-01455F5AA342}" type="pres">
      <dgm:prSet presAssocID="{041896CF-F322-4384-AFB5-A845A7F4FAE7}" presName="dummyNode1" presStyleLbl="node1" presStyleIdx="0" presStyleCnt="3"/>
      <dgm:spPr/>
    </dgm:pt>
    <dgm:pt modelId="{51289716-2B95-4CCA-8FB9-006A6C4F8763}" type="pres">
      <dgm:prSet presAssocID="{041896CF-F322-4384-AFB5-A845A7F4FAE7}" presName="childNode1" presStyleLbl="bgAcc1" presStyleIdx="0" presStyleCnt="3" custScaleX="131416" custScaleY="77928" custLinFactX="30770" custLinFactNeighborX="100000" custLinFactNeighborY="-46733">
        <dgm:presLayoutVars>
          <dgm:bulletEnabled val="1"/>
        </dgm:presLayoutVars>
      </dgm:prSet>
      <dgm:spPr/>
    </dgm:pt>
    <dgm:pt modelId="{7886581C-1EB8-4A46-B8D9-28E364B3FE86}" type="pres">
      <dgm:prSet presAssocID="{041896CF-F322-4384-AFB5-A845A7F4FAE7}" presName="childNode1tx" presStyleLbl="bgAcc1" presStyleIdx="0" presStyleCnt="3">
        <dgm:presLayoutVars>
          <dgm:bulletEnabled val="1"/>
        </dgm:presLayoutVars>
      </dgm:prSet>
      <dgm:spPr/>
    </dgm:pt>
    <dgm:pt modelId="{3779415D-D6F8-401A-A9DC-37C2FCEA6849}" type="pres">
      <dgm:prSet presAssocID="{041896CF-F322-4384-AFB5-A845A7F4FAE7}" presName="parentNode1" presStyleLbl="node1" presStyleIdx="0" presStyleCnt="3" custScaleX="148978" custScaleY="95198" custLinFactX="28222" custLinFactY="-100000" custLinFactNeighborX="100000" custLinFactNeighborY="-168407">
        <dgm:presLayoutVars>
          <dgm:chMax val="1"/>
          <dgm:bulletEnabled val="1"/>
        </dgm:presLayoutVars>
      </dgm:prSet>
      <dgm:spPr/>
    </dgm:pt>
    <dgm:pt modelId="{C90A0328-3D21-4C40-9A5D-FE1B681FBB27}" type="pres">
      <dgm:prSet presAssocID="{041896CF-F322-4384-AFB5-A845A7F4FAE7}" presName="connSite1" presStyleCnt="0"/>
      <dgm:spPr/>
    </dgm:pt>
    <dgm:pt modelId="{297F9C52-896A-445E-990D-C05EB669CA12}" type="pres">
      <dgm:prSet presAssocID="{EB34527A-B3CB-4ADF-BC45-5CB3F0A327B0}" presName="Name9" presStyleLbl="sibTrans2D1" presStyleIdx="0" presStyleCnt="2" custScaleX="4168" custScaleY="6146" custLinFactNeighborX="65829" custLinFactNeighborY="-49275"/>
      <dgm:spPr/>
    </dgm:pt>
    <dgm:pt modelId="{CC66E845-7AF4-4426-B05E-31E793B26B08}" type="pres">
      <dgm:prSet presAssocID="{44F6E2E5-81FF-4829-B767-90A4DF3BB5FE}" presName="composite2" presStyleCnt="0"/>
      <dgm:spPr/>
    </dgm:pt>
    <dgm:pt modelId="{5AFC9BD1-2851-4956-AD18-FFDFE2BCD500}" type="pres">
      <dgm:prSet presAssocID="{44F6E2E5-81FF-4829-B767-90A4DF3BB5FE}" presName="dummyNode2" presStyleLbl="node1" presStyleIdx="0" presStyleCnt="3"/>
      <dgm:spPr/>
    </dgm:pt>
    <dgm:pt modelId="{2AA28204-4D12-47F3-8ADC-9E525B714795}" type="pres">
      <dgm:prSet presAssocID="{44F6E2E5-81FF-4829-B767-90A4DF3BB5FE}" presName="childNode2" presStyleLbl="bgAcc1" presStyleIdx="1" presStyleCnt="3" custScaleX="126085" custScaleY="117231" custLinFactX="-14845" custLinFactNeighborX="-100000" custLinFactNeighborY="52041">
        <dgm:presLayoutVars>
          <dgm:bulletEnabled val="1"/>
        </dgm:presLayoutVars>
      </dgm:prSet>
      <dgm:spPr/>
    </dgm:pt>
    <dgm:pt modelId="{FC663CA2-3A4F-4FD6-9E36-26B1E946B7D1}" type="pres">
      <dgm:prSet presAssocID="{44F6E2E5-81FF-4829-B767-90A4DF3BB5FE}" presName="childNode2tx" presStyleLbl="bgAcc1" presStyleIdx="1" presStyleCnt="3">
        <dgm:presLayoutVars>
          <dgm:bulletEnabled val="1"/>
        </dgm:presLayoutVars>
      </dgm:prSet>
      <dgm:spPr/>
    </dgm:pt>
    <dgm:pt modelId="{CE4AA23D-5456-45B8-A400-6C5B3B355E54}" type="pres">
      <dgm:prSet presAssocID="{44F6E2E5-81FF-4829-B767-90A4DF3BB5FE}" presName="parentNode2" presStyleLbl="node1" presStyleIdx="1" presStyleCnt="3" custScaleX="136882" custScaleY="145086" custLinFactX="-48157" custLinFactY="73612" custLinFactNeighborX="-100000" custLinFactNeighborY="100000">
        <dgm:presLayoutVars>
          <dgm:chMax val="0"/>
          <dgm:bulletEnabled val="1"/>
        </dgm:presLayoutVars>
      </dgm:prSet>
      <dgm:spPr/>
    </dgm:pt>
    <dgm:pt modelId="{3BBC456B-80EA-4E61-9683-1648186307A9}" type="pres">
      <dgm:prSet presAssocID="{44F6E2E5-81FF-4829-B767-90A4DF3BB5FE}" presName="connSite2" presStyleCnt="0"/>
      <dgm:spPr/>
    </dgm:pt>
    <dgm:pt modelId="{2022C126-269F-409E-AD07-89D9CE36A37D}" type="pres">
      <dgm:prSet presAssocID="{4704BB81-B2AB-4603-A75F-D95EABCF8CD3}" presName="Name18" presStyleLbl="sibTrans2D1" presStyleIdx="1" presStyleCnt="2" custAng="378495" custFlipVert="1" custScaleX="7932" custScaleY="3760" custLinFactNeighborX="75556" custLinFactNeighborY="-44514"/>
      <dgm:spPr/>
    </dgm:pt>
    <dgm:pt modelId="{84880526-102F-4EEC-94DD-9135F6DA3548}" type="pres">
      <dgm:prSet presAssocID="{F8DF9D09-1023-4B55-A92E-BF2F1365EF4D}" presName="composite1" presStyleCnt="0"/>
      <dgm:spPr/>
    </dgm:pt>
    <dgm:pt modelId="{5232CCD2-5190-422B-AEBE-F4532B77B68B}" type="pres">
      <dgm:prSet presAssocID="{F8DF9D09-1023-4B55-A92E-BF2F1365EF4D}" presName="dummyNode1" presStyleLbl="node1" presStyleIdx="1" presStyleCnt="3"/>
      <dgm:spPr/>
    </dgm:pt>
    <dgm:pt modelId="{7618F454-0B7E-4211-B26C-887E1D82F15C}" type="pres">
      <dgm:prSet presAssocID="{F8DF9D09-1023-4B55-A92E-BF2F1365EF4D}" presName="childNode1" presStyleLbl="bgAcc1" presStyleIdx="2" presStyleCnt="3" custScaleX="113644" custScaleY="117630" custLinFactNeighborX="-26127" custLinFactNeighborY="45834">
        <dgm:presLayoutVars>
          <dgm:bulletEnabled val="1"/>
        </dgm:presLayoutVars>
      </dgm:prSet>
      <dgm:spPr/>
    </dgm:pt>
    <dgm:pt modelId="{4DBB69D9-6A7D-4CFA-B126-6F6835F6C756}" type="pres">
      <dgm:prSet presAssocID="{F8DF9D09-1023-4B55-A92E-BF2F1365EF4D}" presName="childNode1tx" presStyleLbl="bgAcc1" presStyleIdx="2" presStyleCnt="3">
        <dgm:presLayoutVars>
          <dgm:bulletEnabled val="1"/>
        </dgm:presLayoutVars>
      </dgm:prSet>
      <dgm:spPr/>
    </dgm:pt>
    <dgm:pt modelId="{0392E956-8934-4DCF-8CBC-F733121DA6BA}" type="pres">
      <dgm:prSet presAssocID="{F8DF9D09-1023-4B55-A92E-BF2F1365EF4D}" presName="parentNode1" presStyleLbl="node1" presStyleIdx="2" presStyleCnt="3" custScaleX="129493" custScaleY="101326" custLinFactNeighborX="-48251" custLinFactNeighborY="-92447">
        <dgm:presLayoutVars>
          <dgm:chMax val="1"/>
          <dgm:bulletEnabled val="1"/>
        </dgm:presLayoutVars>
      </dgm:prSet>
      <dgm:spPr/>
    </dgm:pt>
    <dgm:pt modelId="{3AF91CA5-9525-401A-82FD-DCE89136001F}" type="pres">
      <dgm:prSet presAssocID="{F8DF9D09-1023-4B55-A92E-BF2F1365EF4D}" presName="connSite1" presStyleCnt="0"/>
      <dgm:spPr/>
    </dgm:pt>
  </dgm:ptLst>
  <dgm:cxnLst>
    <dgm:cxn modelId="{AA31C707-86DE-421D-ADF1-61D80733B0F2}" type="presOf" srcId="{6224C0AC-91CD-43C3-9A4A-025AE3FEE355}" destId="{BD4C571B-9737-4926-88F8-D6A637A2E389}" srcOrd="0" destOrd="0" presId="urn:microsoft.com/office/officeart/2005/8/layout/hProcess4"/>
    <dgm:cxn modelId="{5E487C17-5F4B-47C3-BCBE-7965C5B8A528}" type="presOf" srcId="{2006EF78-1469-4657-B253-2AD248FAD2BB}" destId="{2AA28204-4D12-47F3-8ADC-9E525B714795}" srcOrd="0" destOrd="0" presId="urn:microsoft.com/office/officeart/2005/8/layout/hProcess4"/>
    <dgm:cxn modelId="{F8EB7E1C-D05E-411D-99CA-08AE50399990}" srcId="{F8DF9D09-1023-4B55-A92E-BF2F1365EF4D}" destId="{03BB75A4-9442-4883-A492-759D34AFB791}" srcOrd="3" destOrd="0" parTransId="{E49FB290-383F-4996-9F9F-8714F14C870E}" sibTransId="{BA096716-0CB1-465C-92A6-F88F8C8DF756}"/>
    <dgm:cxn modelId="{893EA61C-8DBF-47FF-8560-6FDF078D4CDC}" type="presOf" srcId="{2006EF78-1469-4657-B253-2AD248FAD2BB}" destId="{FC663CA2-3A4F-4FD6-9E36-26B1E946B7D1}" srcOrd="1" destOrd="0" presId="urn:microsoft.com/office/officeart/2005/8/layout/hProcess4"/>
    <dgm:cxn modelId="{C387391E-C6F8-49DF-A5FF-711667A7ECFC}" type="presOf" srcId="{8AF66E48-E7C6-4B52-95A0-E56E51CD8C9F}" destId="{7886581C-1EB8-4A46-B8D9-28E364B3FE86}" srcOrd="1" destOrd="2" presId="urn:microsoft.com/office/officeart/2005/8/layout/hProcess4"/>
    <dgm:cxn modelId="{9DE01422-B761-4460-93A1-13442F8FA88B}" srcId="{041896CF-F322-4384-AFB5-A845A7F4FAE7}" destId="{8AF66E48-E7C6-4B52-95A0-E56E51CD8C9F}" srcOrd="2" destOrd="0" parTransId="{3A569878-2DA3-4052-9920-9E2D5E64BC27}" sibTransId="{AC540988-098B-400A-86AF-7524133AEB3E}"/>
    <dgm:cxn modelId="{AED81925-1567-4ADB-A77D-643711EFC3FE}" type="presOf" srcId="{9D84ACF5-259B-4642-9524-5C026A5227EE}" destId="{7618F454-0B7E-4211-B26C-887E1D82F15C}" srcOrd="0" destOrd="1" presId="urn:microsoft.com/office/officeart/2005/8/layout/hProcess4"/>
    <dgm:cxn modelId="{58612926-2C42-4370-87D6-C21584D80971}" srcId="{F8DF9D09-1023-4B55-A92E-BF2F1365EF4D}" destId="{BD17E34D-1687-4777-99C7-265241CB735C}" srcOrd="0" destOrd="0" parTransId="{8DE4788F-0799-4E67-9DF9-63CEB1213D58}" sibTransId="{808B4BBF-F0F9-43C1-8B9D-AD202E1C53F2}"/>
    <dgm:cxn modelId="{BC00B02B-F998-4812-8F1B-066D0CF7B106}" type="presOf" srcId="{8D8CCB25-4A9A-49AB-847F-4E6F292A9029}" destId="{4DBB69D9-6A7D-4CFA-B126-6F6835F6C756}" srcOrd="1" destOrd="2" presId="urn:microsoft.com/office/officeart/2005/8/layout/hProcess4"/>
    <dgm:cxn modelId="{BE67DE2E-ED55-4E0B-9DF8-F30AF4864489}" type="presOf" srcId="{4704BB81-B2AB-4603-A75F-D95EABCF8CD3}" destId="{2022C126-269F-409E-AD07-89D9CE36A37D}" srcOrd="0" destOrd="0" presId="urn:microsoft.com/office/officeart/2005/8/layout/hProcess4"/>
    <dgm:cxn modelId="{E052E937-2796-4549-B819-A43B9D77C473}" type="presOf" srcId="{F8DF9D09-1023-4B55-A92E-BF2F1365EF4D}" destId="{0392E956-8934-4DCF-8CBC-F733121DA6BA}" srcOrd="0" destOrd="0" presId="urn:microsoft.com/office/officeart/2005/8/layout/hProcess4"/>
    <dgm:cxn modelId="{8151233A-3A2E-4651-9737-16B7AF1349A2}" srcId="{6224C0AC-91CD-43C3-9A4A-025AE3FEE355}" destId="{44F6E2E5-81FF-4829-B767-90A4DF3BB5FE}" srcOrd="1" destOrd="0" parTransId="{672E9433-1D49-402E-AE33-97AC36611890}" sibTransId="{4704BB81-B2AB-4603-A75F-D95EABCF8CD3}"/>
    <dgm:cxn modelId="{84E8E03C-78EF-441B-8FC8-1EBEE0C09597}" type="presOf" srcId="{854A45D4-1571-4C70-8063-AD105F93C1CD}" destId="{7886581C-1EB8-4A46-B8D9-28E364B3FE86}" srcOrd="1" destOrd="1" presId="urn:microsoft.com/office/officeart/2005/8/layout/hProcess4"/>
    <dgm:cxn modelId="{E6065D64-4057-43E3-9EEE-6DEEEF3E2A1D}" srcId="{F8DF9D09-1023-4B55-A92E-BF2F1365EF4D}" destId="{EC1AFC49-23A1-4295-B947-D917ABC7EF6B}" srcOrd="4" destOrd="0" parTransId="{7BFD8D88-B0B8-4166-85FD-59116E181978}" sibTransId="{123716D1-6F97-44DD-929E-40A424E31505}"/>
    <dgm:cxn modelId="{A48C5565-F639-4C9B-872B-EC6B3C9EF78D}" type="presOf" srcId="{E2515166-EB7B-46BD-873E-BD432C14C1BF}" destId="{2AA28204-4D12-47F3-8ADC-9E525B714795}" srcOrd="0" destOrd="1" presId="urn:microsoft.com/office/officeart/2005/8/layout/hProcess4"/>
    <dgm:cxn modelId="{D1E4374A-C41A-4561-AEF7-38036BB3A624}" srcId="{44F6E2E5-81FF-4829-B767-90A4DF3BB5FE}" destId="{D63624CA-932D-45CC-8216-74E40EDE0A76}" srcOrd="3" destOrd="0" parTransId="{26C3BF4A-7F72-4F1D-AD00-BCA3CA59DF75}" sibTransId="{EF9F0363-7280-462E-93BC-1B07CCA72FE3}"/>
    <dgm:cxn modelId="{8F8BAB6B-E9AA-4492-85BF-24BD3AEDD976}" srcId="{041896CF-F322-4384-AFB5-A845A7F4FAE7}" destId="{854A45D4-1571-4C70-8063-AD105F93C1CD}" srcOrd="1" destOrd="0" parTransId="{D79DFB8C-8421-47C7-ABBC-6B389D294E5B}" sibTransId="{459C41A9-F8C6-4D5D-8561-16026966B8F7}"/>
    <dgm:cxn modelId="{4FCA7A6C-B52F-46D9-869E-7FF56D5E2B8A}" type="presOf" srcId="{E2515166-EB7B-46BD-873E-BD432C14C1BF}" destId="{FC663CA2-3A4F-4FD6-9E36-26B1E946B7D1}" srcOrd="1" destOrd="1" presId="urn:microsoft.com/office/officeart/2005/8/layout/hProcess4"/>
    <dgm:cxn modelId="{61B7514D-ECE7-4D2A-BA50-2525C9EF95CE}" srcId="{041896CF-F322-4384-AFB5-A845A7F4FAE7}" destId="{8A4BC17E-CAC9-49C0-B0CC-C0762DA6FD66}" srcOrd="0" destOrd="0" parTransId="{4695E0A9-18E1-4642-AD51-75C951F3693E}" sibTransId="{3E283A4E-E3B0-4A9A-BF99-B99BCE29F371}"/>
    <dgm:cxn modelId="{9300536F-F87F-43E8-804B-91026B59B4CD}" srcId="{041896CF-F322-4384-AFB5-A845A7F4FAE7}" destId="{DDEEDE03-6207-446B-B929-1267867A90FF}" srcOrd="4" destOrd="0" parTransId="{24098D5E-7BCF-44A1-8AB0-D2AA089E8A5F}" sibTransId="{204A19C9-5C7E-446C-82AA-FB111A5206CA}"/>
    <dgm:cxn modelId="{59762270-5831-4ECC-8776-B54FFFC07F92}" type="presOf" srcId="{D63624CA-932D-45CC-8216-74E40EDE0A76}" destId="{2AA28204-4D12-47F3-8ADC-9E525B714795}" srcOrd="0" destOrd="3" presId="urn:microsoft.com/office/officeart/2005/8/layout/hProcess4"/>
    <dgm:cxn modelId="{11DF5D52-1B6D-4AAB-8535-91A6FD314F89}" type="presOf" srcId="{EC1AFC49-23A1-4295-B947-D917ABC7EF6B}" destId="{4DBB69D9-6A7D-4CFA-B126-6F6835F6C756}" srcOrd="1" destOrd="4" presId="urn:microsoft.com/office/officeart/2005/8/layout/hProcess4"/>
    <dgm:cxn modelId="{BB324C53-2D5B-4A08-931D-F31F3F786419}" srcId="{041896CF-F322-4384-AFB5-A845A7F4FAE7}" destId="{865A691F-F885-4774-A255-1EDF819B6645}" srcOrd="3" destOrd="0" parTransId="{B9001F18-16A1-4889-86F3-8B6B6CFF401F}" sibTransId="{F75EDE75-8E44-4365-84D7-31AF145493A9}"/>
    <dgm:cxn modelId="{F36A3977-10BA-4564-A1A7-315B35CEBEB9}" type="presOf" srcId="{EC1AFC49-23A1-4295-B947-D917ABC7EF6B}" destId="{7618F454-0B7E-4211-B26C-887E1D82F15C}" srcOrd="0" destOrd="4" presId="urn:microsoft.com/office/officeart/2005/8/layout/hProcess4"/>
    <dgm:cxn modelId="{295F6E78-6CDC-436C-A955-335D0A2A4209}" type="presOf" srcId="{44F6E2E5-81FF-4829-B767-90A4DF3BB5FE}" destId="{CE4AA23D-5456-45B8-A400-6C5B3B355E54}" srcOrd="0" destOrd="0" presId="urn:microsoft.com/office/officeart/2005/8/layout/hProcess4"/>
    <dgm:cxn modelId="{F36C7F7A-F350-4B58-85DF-6BCF68126588}" type="presOf" srcId="{BD17E34D-1687-4777-99C7-265241CB735C}" destId="{7618F454-0B7E-4211-B26C-887E1D82F15C}" srcOrd="0" destOrd="0" presId="urn:microsoft.com/office/officeart/2005/8/layout/hProcess4"/>
    <dgm:cxn modelId="{E87FBC7F-68E9-47A8-9217-EEAE8170E44A}" type="presOf" srcId="{9D84ACF5-259B-4642-9524-5C026A5227EE}" destId="{4DBB69D9-6A7D-4CFA-B126-6F6835F6C756}" srcOrd="1" destOrd="1" presId="urn:microsoft.com/office/officeart/2005/8/layout/hProcess4"/>
    <dgm:cxn modelId="{3BB43083-89F0-4745-AB3E-852785A38382}" type="presOf" srcId="{854A45D4-1571-4C70-8063-AD105F93C1CD}" destId="{51289716-2B95-4CCA-8FB9-006A6C4F8763}" srcOrd="0" destOrd="1" presId="urn:microsoft.com/office/officeart/2005/8/layout/hProcess4"/>
    <dgm:cxn modelId="{90C8B284-A4B3-4312-BFBE-ADE177948B8D}" type="presOf" srcId="{041896CF-F322-4384-AFB5-A845A7F4FAE7}" destId="{3779415D-D6F8-401A-A9DC-37C2FCEA6849}" srcOrd="0" destOrd="0" presId="urn:microsoft.com/office/officeart/2005/8/layout/hProcess4"/>
    <dgm:cxn modelId="{EEBB9E85-9E38-47E5-ACFB-916EA9691321}" type="presOf" srcId="{DC27EDE9-D526-423F-B783-22C50FC6928A}" destId="{FC663CA2-3A4F-4FD6-9E36-26B1E946B7D1}" srcOrd="1" destOrd="2" presId="urn:microsoft.com/office/officeart/2005/8/layout/hProcess4"/>
    <dgm:cxn modelId="{41500097-8A45-4D1E-9E18-BC3EE8B8740B}" type="presOf" srcId="{8D8CCB25-4A9A-49AB-847F-4E6F292A9029}" destId="{7618F454-0B7E-4211-B26C-887E1D82F15C}" srcOrd="0" destOrd="2" presId="urn:microsoft.com/office/officeart/2005/8/layout/hProcess4"/>
    <dgm:cxn modelId="{52C4D698-ACB1-4075-BD2E-387D22A0CA2B}" type="presOf" srcId="{D63624CA-932D-45CC-8216-74E40EDE0A76}" destId="{FC663CA2-3A4F-4FD6-9E36-26B1E946B7D1}" srcOrd="1" destOrd="3" presId="urn:microsoft.com/office/officeart/2005/8/layout/hProcess4"/>
    <dgm:cxn modelId="{9E1D289E-1061-46F7-A2CD-DBFA0271642A}" type="presOf" srcId="{A479D8D0-7BD6-433C-BBD9-391F4A50896E}" destId="{7618F454-0B7E-4211-B26C-887E1D82F15C}" srcOrd="0" destOrd="5" presId="urn:microsoft.com/office/officeart/2005/8/layout/hProcess4"/>
    <dgm:cxn modelId="{D1FC569F-15CE-46ED-805C-83622B4F6B61}" srcId="{44F6E2E5-81FF-4829-B767-90A4DF3BB5FE}" destId="{DC27EDE9-D526-423F-B783-22C50FC6928A}" srcOrd="2" destOrd="0" parTransId="{01B49205-3E81-4DAF-8731-785A015A6174}" sibTransId="{55F21996-2E7E-436B-8099-401D6BF8D84C}"/>
    <dgm:cxn modelId="{B1CD1BA1-6FCD-4603-8BB8-245BBAF15235}" type="presOf" srcId="{8AF66E48-E7C6-4B52-95A0-E56E51CD8C9F}" destId="{51289716-2B95-4CCA-8FB9-006A6C4F8763}" srcOrd="0" destOrd="2" presId="urn:microsoft.com/office/officeart/2005/8/layout/hProcess4"/>
    <dgm:cxn modelId="{86B80AA2-8837-4300-A68D-86151F9B794B}" type="presOf" srcId="{DC27EDE9-D526-423F-B783-22C50FC6928A}" destId="{2AA28204-4D12-47F3-8ADC-9E525B714795}" srcOrd="0" destOrd="2" presId="urn:microsoft.com/office/officeart/2005/8/layout/hProcess4"/>
    <dgm:cxn modelId="{18166BA8-EC88-4447-A8BD-C04366EA62BC}" type="presOf" srcId="{A479D8D0-7BD6-433C-BBD9-391F4A50896E}" destId="{4DBB69D9-6A7D-4CFA-B126-6F6835F6C756}" srcOrd="1" destOrd="5" presId="urn:microsoft.com/office/officeart/2005/8/layout/hProcess4"/>
    <dgm:cxn modelId="{182E2EB1-8CA8-4B0D-A9CB-00645B409C39}" srcId="{F8DF9D09-1023-4B55-A92E-BF2F1365EF4D}" destId="{9D84ACF5-259B-4642-9524-5C026A5227EE}" srcOrd="1" destOrd="0" parTransId="{EBCC57B8-3889-4F7B-94C8-4437D5756450}" sibTransId="{E1FC62E9-4EF4-4DD9-8C62-138F508100D4}"/>
    <dgm:cxn modelId="{F8D04CB1-82ED-416E-8082-2BBFD13D2761}" type="presOf" srcId="{865A691F-F885-4774-A255-1EDF819B6645}" destId="{7886581C-1EB8-4A46-B8D9-28E364B3FE86}" srcOrd="1" destOrd="3" presId="urn:microsoft.com/office/officeart/2005/8/layout/hProcess4"/>
    <dgm:cxn modelId="{D2B802B5-02A3-4EFD-BED6-838CE317410E}" type="presOf" srcId="{865A691F-F885-4774-A255-1EDF819B6645}" destId="{51289716-2B95-4CCA-8FB9-006A6C4F8763}" srcOrd="0" destOrd="3" presId="urn:microsoft.com/office/officeart/2005/8/layout/hProcess4"/>
    <dgm:cxn modelId="{08C754B5-EA4E-426A-AE0F-90D9D4A0FBF5}" type="presOf" srcId="{8A4BC17E-CAC9-49C0-B0CC-C0762DA6FD66}" destId="{7886581C-1EB8-4A46-B8D9-28E364B3FE86}" srcOrd="1" destOrd="0" presId="urn:microsoft.com/office/officeart/2005/8/layout/hProcess4"/>
    <dgm:cxn modelId="{140965B7-392E-4BEE-B8E2-789145E75D12}" srcId="{44F6E2E5-81FF-4829-B767-90A4DF3BB5FE}" destId="{E2515166-EB7B-46BD-873E-BD432C14C1BF}" srcOrd="1" destOrd="0" parTransId="{F17CCB7A-AAB3-4511-823C-F025828113AC}" sibTransId="{39FD3F57-D88F-441A-B040-7766AD848BD7}"/>
    <dgm:cxn modelId="{3C176BB7-03CD-4D88-B44B-50782657DC27}" srcId="{F8DF9D09-1023-4B55-A92E-BF2F1365EF4D}" destId="{8D8CCB25-4A9A-49AB-847F-4E6F292A9029}" srcOrd="2" destOrd="0" parTransId="{C9EAD8C7-49EF-4CD0-8A16-38D71E762014}" sibTransId="{EEF245A8-36A3-451E-ADB7-1CA2C978F26B}"/>
    <dgm:cxn modelId="{634E75BD-E5BA-4C89-A1C0-1D81E7CFC279}" srcId="{6224C0AC-91CD-43C3-9A4A-025AE3FEE355}" destId="{041896CF-F322-4384-AFB5-A845A7F4FAE7}" srcOrd="0" destOrd="0" parTransId="{067F7CD5-9A74-4EA3-A7A5-BCED7E1C55C3}" sibTransId="{EB34527A-B3CB-4ADF-BC45-5CB3F0A327B0}"/>
    <dgm:cxn modelId="{D221E2C8-A15D-4BFA-9008-C18B3D806A37}" type="presOf" srcId="{EB34527A-B3CB-4ADF-BC45-5CB3F0A327B0}" destId="{297F9C52-896A-445E-990D-C05EB669CA12}" srcOrd="0" destOrd="0" presId="urn:microsoft.com/office/officeart/2005/8/layout/hProcess4"/>
    <dgm:cxn modelId="{0B3336CA-9DC4-4FA0-85BB-78C4330834FD}" type="presOf" srcId="{8A4BC17E-CAC9-49C0-B0CC-C0762DA6FD66}" destId="{51289716-2B95-4CCA-8FB9-006A6C4F8763}" srcOrd="0" destOrd="0" presId="urn:microsoft.com/office/officeart/2005/8/layout/hProcess4"/>
    <dgm:cxn modelId="{D5B3F5D6-A031-4327-AD4D-2BF5D4B6465E}" type="presOf" srcId="{DDEEDE03-6207-446B-B929-1267867A90FF}" destId="{51289716-2B95-4CCA-8FB9-006A6C4F8763}" srcOrd="0" destOrd="4" presId="urn:microsoft.com/office/officeart/2005/8/layout/hProcess4"/>
    <dgm:cxn modelId="{43A655DF-F0D6-4FCC-B2D6-BC69AF23217F}" srcId="{6224C0AC-91CD-43C3-9A4A-025AE3FEE355}" destId="{F8DF9D09-1023-4B55-A92E-BF2F1365EF4D}" srcOrd="2" destOrd="0" parTransId="{27936D0B-3D04-482F-BCB0-A4CDC9F57F16}" sibTransId="{15F8C0C5-0D86-43E9-B5BB-816BFDDD8601}"/>
    <dgm:cxn modelId="{0A7524E6-6638-4EB0-91BF-A3FE09B54D20}" type="presOf" srcId="{03BB75A4-9442-4883-A492-759D34AFB791}" destId="{4DBB69D9-6A7D-4CFA-B126-6F6835F6C756}" srcOrd="1" destOrd="3" presId="urn:microsoft.com/office/officeart/2005/8/layout/hProcess4"/>
    <dgm:cxn modelId="{FB7F0FE7-5534-4FEC-9B10-8A8E18CA54DD}" type="presOf" srcId="{DDEEDE03-6207-446B-B929-1267867A90FF}" destId="{7886581C-1EB8-4A46-B8D9-28E364B3FE86}" srcOrd="1" destOrd="4" presId="urn:microsoft.com/office/officeart/2005/8/layout/hProcess4"/>
    <dgm:cxn modelId="{6C52C7E8-5FB3-4498-A742-6C1697986455}" type="presOf" srcId="{BD17E34D-1687-4777-99C7-265241CB735C}" destId="{4DBB69D9-6A7D-4CFA-B126-6F6835F6C756}" srcOrd="1" destOrd="0" presId="urn:microsoft.com/office/officeart/2005/8/layout/hProcess4"/>
    <dgm:cxn modelId="{24AC32EA-024B-4BCC-80AA-B6333FE4363F}" srcId="{F8DF9D09-1023-4B55-A92E-BF2F1365EF4D}" destId="{A479D8D0-7BD6-433C-BBD9-391F4A50896E}" srcOrd="5" destOrd="0" parTransId="{B7A41B08-5316-4559-AEFE-F7A2A8573FD5}" sibTransId="{E732A471-6230-4782-B0E9-ED24D0A33D77}"/>
    <dgm:cxn modelId="{396D1FF3-9D59-463D-9CBE-2B0758E683F7}" srcId="{44F6E2E5-81FF-4829-B767-90A4DF3BB5FE}" destId="{2006EF78-1469-4657-B253-2AD248FAD2BB}" srcOrd="0" destOrd="0" parTransId="{2CF8AC89-0CA8-476C-869D-B1B1C761C6EF}" sibTransId="{6A97B71A-1C19-4EA4-9217-8BA933F1882D}"/>
    <dgm:cxn modelId="{EB17BCF3-78AF-410B-9F6F-87724194FFFC}" type="presOf" srcId="{03BB75A4-9442-4883-A492-759D34AFB791}" destId="{7618F454-0B7E-4211-B26C-887E1D82F15C}" srcOrd="0" destOrd="3" presId="urn:microsoft.com/office/officeart/2005/8/layout/hProcess4"/>
    <dgm:cxn modelId="{F670877A-B131-439B-84AD-74FD76F9F5BC}" type="presParOf" srcId="{BD4C571B-9737-4926-88F8-D6A637A2E389}" destId="{5483AC32-90BB-47B0-BDD1-32D43FBC72FB}" srcOrd="0" destOrd="0" presId="urn:microsoft.com/office/officeart/2005/8/layout/hProcess4"/>
    <dgm:cxn modelId="{85BBC3C0-407B-4BD4-B36C-AB41F7F1D0DC}" type="presParOf" srcId="{BD4C571B-9737-4926-88F8-D6A637A2E389}" destId="{82E75A79-D3BE-4586-9273-1475C5DD4D57}" srcOrd="1" destOrd="0" presId="urn:microsoft.com/office/officeart/2005/8/layout/hProcess4"/>
    <dgm:cxn modelId="{7A166211-73DA-41B1-B14B-7F454922F7E7}" type="presParOf" srcId="{BD4C571B-9737-4926-88F8-D6A637A2E389}" destId="{D6E81BDF-6D24-4706-BA3F-EB4940482DA8}" srcOrd="2" destOrd="0" presId="urn:microsoft.com/office/officeart/2005/8/layout/hProcess4"/>
    <dgm:cxn modelId="{1CA0007A-961B-425F-862B-D6C124C6671B}" type="presParOf" srcId="{D6E81BDF-6D24-4706-BA3F-EB4940482DA8}" destId="{F65A0B0A-8928-4735-B124-BFBD1AD0C64D}" srcOrd="0" destOrd="0" presId="urn:microsoft.com/office/officeart/2005/8/layout/hProcess4"/>
    <dgm:cxn modelId="{125A67F2-3BF6-44D6-B526-61D281308C93}" type="presParOf" srcId="{F65A0B0A-8928-4735-B124-BFBD1AD0C64D}" destId="{C7EDEB1A-B932-480D-9B61-01455F5AA342}" srcOrd="0" destOrd="0" presId="urn:microsoft.com/office/officeart/2005/8/layout/hProcess4"/>
    <dgm:cxn modelId="{8C35C598-30FA-4C36-B50F-2D48233FAD77}" type="presParOf" srcId="{F65A0B0A-8928-4735-B124-BFBD1AD0C64D}" destId="{51289716-2B95-4CCA-8FB9-006A6C4F8763}" srcOrd="1" destOrd="0" presId="urn:microsoft.com/office/officeart/2005/8/layout/hProcess4"/>
    <dgm:cxn modelId="{1BE7E346-C517-4A3E-BD76-48E09D3D56BE}" type="presParOf" srcId="{F65A0B0A-8928-4735-B124-BFBD1AD0C64D}" destId="{7886581C-1EB8-4A46-B8D9-28E364B3FE86}" srcOrd="2" destOrd="0" presId="urn:microsoft.com/office/officeart/2005/8/layout/hProcess4"/>
    <dgm:cxn modelId="{2E49F597-C622-40B0-9D60-47C93433C8A7}" type="presParOf" srcId="{F65A0B0A-8928-4735-B124-BFBD1AD0C64D}" destId="{3779415D-D6F8-401A-A9DC-37C2FCEA6849}" srcOrd="3" destOrd="0" presId="urn:microsoft.com/office/officeart/2005/8/layout/hProcess4"/>
    <dgm:cxn modelId="{0936A8CC-302D-460B-8572-C6413D47867F}" type="presParOf" srcId="{F65A0B0A-8928-4735-B124-BFBD1AD0C64D}" destId="{C90A0328-3D21-4C40-9A5D-FE1B681FBB27}" srcOrd="4" destOrd="0" presId="urn:microsoft.com/office/officeart/2005/8/layout/hProcess4"/>
    <dgm:cxn modelId="{BE2AE359-95E7-4CB5-9EDF-B2F858514402}" type="presParOf" srcId="{D6E81BDF-6D24-4706-BA3F-EB4940482DA8}" destId="{297F9C52-896A-445E-990D-C05EB669CA12}" srcOrd="1" destOrd="0" presId="urn:microsoft.com/office/officeart/2005/8/layout/hProcess4"/>
    <dgm:cxn modelId="{2A761F2A-8673-4FFB-B8C8-51B60C7E744F}" type="presParOf" srcId="{D6E81BDF-6D24-4706-BA3F-EB4940482DA8}" destId="{CC66E845-7AF4-4426-B05E-31E793B26B08}" srcOrd="2" destOrd="0" presId="urn:microsoft.com/office/officeart/2005/8/layout/hProcess4"/>
    <dgm:cxn modelId="{C0586360-3363-426D-9C92-A5EBA98ECF1D}" type="presParOf" srcId="{CC66E845-7AF4-4426-B05E-31E793B26B08}" destId="{5AFC9BD1-2851-4956-AD18-FFDFE2BCD500}" srcOrd="0" destOrd="0" presId="urn:microsoft.com/office/officeart/2005/8/layout/hProcess4"/>
    <dgm:cxn modelId="{B07B0601-B49D-49C6-83AA-79A23249D2F5}" type="presParOf" srcId="{CC66E845-7AF4-4426-B05E-31E793B26B08}" destId="{2AA28204-4D12-47F3-8ADC-9E525B714795}" srcOrd="1" destOrd="0" presId="urn:microsoft.com/office/officeart/2005/8/layout/hProcess4"/>
    <dgm:cxn modelId="{A3D2AF49-B13C-4513-A9B8-F37CCC5265FE}" type="presParOf" srcId="{CC66E845-7AF4-4426-B05E-31E793B26B08}" destId="{FC663CA2-3A4F-4FD6-9E36-26B1E946B7D1}" srcOrd="2" destOrd="0" presId="urn:microsoft.com/office/officeart/2005/8/layout/hProcess4"/>
    <dgm:cxn modelId="{7D8FFA89-4C0F-43B9-A582-BDA506D21682}" type="presParOf" srcId="{CC66E845-7AF4-4426-B05E-31E793B26B08}" destId="{CE4AA23D-5456-45B8-A400-6C5B3B355E54}" srcOrd="3" destOrd="0" presId="urn:microsoft.com/office/officeart/2005/8/layout/hProcess4"/>
    <dgm:cxn modelId="{A9D07799-D6FF-4C9C-A4F2-1F4A34AE4992}" type="presParOf" srcId="{CC66E845-7AF4-4426-B05E-31E793B26B08}" destId="{3BBC456B-80EA-4E61-9683-1648186307A9}" srcOrd="4" destOrd="0" presId="urn:microsoft.com/office/officeart/2005/8/layout/hProcess4"/>
    <dgm:cxn modelId="{5A5F02B7-20DB-4337-B3DC-99586ED2FF6A}" type="presParOf" srcId="{D6E81BDF-6D24-4706-BA3F-EB4940482DA8}" destId="{2022C126-269F-409E-AD07-89D9CE36A37D}" srcOrd="3" destOrd="0" presId="urn:microsoft.com/office/officeart/2005/8/layout/hProcess4"/>
    <dgm:cxn modelId="{1B8C791A-3519-44FC-BC02-94494EC70EDA}" type="presParOf" srcId="{D6E81BDF-6D24-4706-BA3F-EB4940482DA8}" destId="{84880526-102F-4EEC-94DD-9135F6DA3548}" srcOrd="4" destOrd="0" presId="urn:microsoft.com/office/officeart/2005/8/layout/hProcess4"/>
    <dgm:cxn modelId="{FD539DBB-C1D9-4CA4-8D50-2666911E16E0}" type="presParOf" srcId="{84880526-102F-4EEC-94DD-9135F6DA3548}" destId="{5232CCD2-5190-422B-AEBE-F4532B77B68B}" srcOrd="0" destOrd="0" presId="urn:microsoft.com/office/officeart/2005/8/layout/hProcess4"/>
    <dgm:cxn modelId="{65E29596-6651-43E7-BFC8-E78AE66D2206}" type="presParOf" srcId="{84880526-102F-4EEC-94DD-9135F6DA3548}" destId="{7618F454-0B7E-4211-B26C-887E1D82F15C}" srcOrd="1" destOrd="0" presId="urn:microsoft.com/office/officeart/2005/8/layout/hProcess4"/>
    <dgm:cxn modelId="{C1D48704-71FE-497C-B390-936C9FEB3B6E}" type="presParOf" srcId="{84880526-102F-4EEC-94DD-9135F6DA3548}" destId="{4DBB69D9-6A7D-4CFA-B126-6F6835F6C756}" srcOrd="2" destOrd="0" presId="urn:microsoft.com/office/officeart/2005/8/layout/hProcess4"/>
    <dgm:cxn modelId="{4E84A6BC-0E17-4988-B29D-8CAFBE21F953}" type="presParOf" srcId="{84880526-102F-4EEC-94DD-9135F6DA3548}" destId="{0392E956-8934-4DCF-8CBC-F733121DA6BA}" srcOrd="3" destOrd="0" presId="urn:microsoft.com/office/officeart/2005/8/layout/hProcess4"/>
    <dgm:cxn modelId="{815E704A-00C9-4803-AE0E-A5A4AD03E686}" type="presParOf" srcId="{84880526-102F-4EEC-94DD-9135F6DA3548}" destId="{3AF91CA5-9525-401A-82FD-DCE89136001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89716-2B95-4CCA-8FB9-006A6C4F8763}">
      <dsp:nvSpPr>
        <dsp:cNvPr id="0" name=""/>
        <dsp:cNvSpPr/>
      </dsp:nvSpPr>
      <dsp:spPr>
        <a:xfrm>
          <a:off x="2335581" y="456847"/>
          <a:ext cx="2344199" cy="1146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900" kern="1200" dirty="0">
            <a:latin typeface="Amasis MT Pro Light" panose="020403040500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900" kern="1200" dirty="0">
            <a:latin typeface="Amasis MT Pro Light" panose="020403040500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9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Qualified apprentices - QQI, SOLAS</a:t>
          </a:r>
        </a:p>
      </dsp:txBody>
      <dsp:txXfrm>
        <a:off x="2361966" y="483232"/>
        <a:ext cx="2291429" cy="848071"/>
      </dsp:txXfrm>
    </dsp:sp>
    <dsp:sp modelId="{297F9C52-896A-445E-990D-C05EB669CA12}">
      <dsp:nvSpPr>
        <dsp:cNvPr id="0" name=""/>
        <dsp:cNvSpPr/>
      </dsp:nvSpPr>
      <dsp:spPr>
        <a:xfrm>
          <a:off x="5717256" y="882288"/>
          <a:ext cx="156326" cy="230513"/>
        </a:xfrm>
        <a:prstGeom prst="circularArrow">
          <a:avLst>
            <a:gd name="adj1" fmla="val 2011"/>
            <a:gd name="adj2" fmla="val 241008"/>
            <a:gd name="adj3" fmla="val 9535640"/>
            <a:gd name="adj4" fmla="val 16543611"/>
            <a:gd name="adj5" fmla="val 2346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9415D-D6F8-401A-A9DC-37C2FCEA6849}">
      <dsp:nvSpPr>
        <dsp:cNvPr id="0" name=""/>
        <dsp:cNvSpPr/>
      </dsp:nvSpPr>
      <dsp:spPr>
        <a:xfrm>
          <a:off x="2324295" y="460758"/>
          <a:ext cx="2362195" cy="6002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latin typeface="Amasis MT Pro Light" panose="02040304050005020304" pitchFamily="18" charset="0"/>
            </a:rPr>
            <a:t>Apprenticeships</a:t>
          </a:r>
        </a:p>
      </dsp:txBody>
      <dsp:txXfrm>
        <a:off x="2341876" y="478339"/>
        <a:ext cx="2327033" cy="565100"/>
      </dsp:txXfrm>
    </dsp:sp>
    <dsp:sp modelId="{2AA28204-4D12-47F3-8ADC-9E525B714795}">
      <dsp:nvSpPr>
        <dsp:cNvPr id="0" name=""/>
        <dsp:cNvSpPr/>
      </dsp:nvSpPr>
      <dsp:spPr>
        <a:xfrm>
          <a:off x="963988" y="1691112"/>
          <a:ext cx="2249105" cy="172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masis MT Pro Light" panose="02040304050005020304" pitchFamily="18" charset="0"/>
            </a:rPr>
            <a:t>Further Education enrolments (QQI, HEA)</a:t>
          </a: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Higher Education enrolments (HEA)</a:t>
          </a:r>
        </a:p>
      </dsp:txBody>
      <dsp:txXfrm>
        <a:off x="1003680" y="2100399"/>
        <a:ext cx="2169721" cy="1275796"/>
      </dsp:txXfrm>
    </dsp:sp>
    <dsp:sp modelId="{2022C126-269F-409E-AD07-89D9CE36A37D}">
      <dsp:nvSpPr>
        <dsp:cNvPr id="0" name=""/>
        <dsp:cNvSpPr/>
      </dsp:nvSpPr>
      <dsp:spPr>
        <a:xfrm rot="21221505" flipV="1">
          <a:off x="7809626" y="393569"/>
          <a:ext cx="393128" cy="186354"/>
        </a:xfrm>
        <a:prstGeom prst="leftCircularArrow">
          <a:avLst>
            <a:gd name="adj1" fmla="val 1522"/>
            <a:gd name="adj2" fmla="val 180367"/>
            <a:gd name="adj3" fmla="val 19353924"/>
            <a:gd name="adj4" fmla="val 12285312"/>
            <a:gd name="adj5" fmla="val 1776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AA23D-5456-45B8-A400-6C5B3B355E54}">
      <dsp:nvSpPr>
        <dsp:cNvPr id="0" name=""/>
        <dsp:cNvSpPr/>
      </dsp:nvSpPr>
      <dsp:spPr>
        <a:xfrm>
          <a:off x="1000067" y="1689491"/>
          <a:ext cx="2170401" cy="9148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 Light" panose="02040304050005020304" pitchFamily="18" charset="0"/>
            </a:rPr>
            <a:t>Re-enrolled in Education</a:t>
          </a:r>
        </a:p>
      </dsp:txBody>
      <dsp:txXfrm>
        <a:off x="1026861" y="1716285"/>
        <a:ext cx="2116813" cy="861238"/>
      </dsp:txXfrm>
    </dsp:sp>
    <dsp:sp modelId="{7618F454-0B7E-4211-B26C-887E1D82F15C}">
      <dsp:nvSpPr>
        <dsp:cNvPr id="0" name=""/>
        <dsp:cNvSpPr/>
      </dsp:nvSpPr>
      <dsp:spPr>
        <a:xfrm>
          <a:off x="5412785" y="1525526"/>
          <a:ext cx="2027182" cy="1730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200" kern="1200" dirty="0">
            <a:latin typeface="Amasis MT Pro Light" panose="020403040500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Employment (Revenue)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Self-Employment (Revenue)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Amasis MT Pro Light" panose="02040304050005020304" pitchFamily="18" charset="0"/>
            </a:rPr>
            <a:t>Social Transfers (Dept. Social Protection)</a:t>
          </a:r>
        </a:p>
      </dsp:txBody>
      <dsp:txXfrm>
        <a:off x="5452612" y="1565353"/>
        <a:ext cx="1947528" cy="1280139"/>
      </dsp:txXfrm>
    </dsp:sp>
    <dsp:sp modelId="{0392E956-8934-4DCF-8CBC-F733121DA6BA}">
      <dsp:nvSpPr>
        <dsp:cNvPr id="0" name=""/>
        <dsp:cNvSpPr/>
      </dsp:nvSpPr>
      <dsp:spPr>
        <a:xfrm>
          <a:off x="5398040" y="1549775"/>
          <a:ext cx="2053241" cy="6389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latin typeface="Amasis MT Pro Light" panose="02040304050005020304" pitchFamily="18" charset="0"/>
            </a:rPr>
            <a:t>Employment / Welfare</a:t>
          </a:r>
        </a:p>
      </dsp:txBody>
      <dsp:txXfrm>
        <a:off x="5416753" y="1568488"/>
        <a:ext cx="2015815" cy="601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546" cy="339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778" y="0"/>
            <a:ext cx="4302545" cy="339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10/07/2025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814"/>
            <a:ext cx="4302546" cy="339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778" y="6456814"/>
            <a:ext cx="4302545" cy="339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10/07/2025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Consortia-led are more recent apprenticeships introduced in 2016. They were created as a response to industry needs with the first qualified apprentices in 2019.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643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823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apprentices remain in the system </a:t>
            </a:r>
            <a:r>
              <a:rPr lang="en-US" dirty="0">
                <a:sym typeface="Wingdings" panose="05000000000000000000" pitchFamily="2" charset="2"/>
              </a:rPr>
              <a:t> have not emigrated, are in the country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098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data can also be divided into ISCED codes, so we can look at outcomes by narrow ISCED codes. Around 93% engineering apprentices are in employment within two years after completion.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465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a huge increase in qualified apprentices in construction and industry sector.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614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5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195486"/>
            <a:ext cx="2834407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1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6" y="1067031"/>
            <a:ext cx="2834407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5" y="1276354"/>
            <a:ext cx="8207375" cy="266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342892" indent="-342892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  <a:lvl2pPr marL="742931" indent="-285743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2972" indent="-228594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160" indent="-228594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348" indent="-228594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752" y="2024261"/>
            <a:ext cx="7390011" cy="183157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Apprenticeship Outcomes – Qualification Year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9ADE4D-D2D8-4018-84A1-DACA62AFA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723878"/>
            <a:ext cx="4688940" cy="1393785"/>
          </a:xfrm>
        </p:spPr>
        <p:txBody>
          <a:bodyPr>
            <a:normAutofit/>
          </a:bodyPr>
          <a:lstStyle/>
          <a:p>
            <a:r>
              <a:rPr lang="en-IE" dirty="0"/>
              <a:t>Anais Colibaba</a:t>
            </a:r>
          </a:p>
          <a:p>
            <a:r>
              <a:rPr lang="en-IE" dirty="0"/>
              <a:t>Education Liaison Group Meeting</a:t>
            </a:r>
          </a:p>
          <a:p>
            <a:r>
              <a:rPr lang="en-IE" dirty="0"/>
              <a:t>11</a:t>
            </a:r>
            <a:r>
              <a:rPr lang="en-IE" baseline="30000" dirty="0"/>
              <a:t>th</a:t>
            </a:r>
            <a:r>
              <a:rPr lang="en-IE" dirty="0"/>
              <a:t> July 2025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ABF2-CE88-47BE-9B6A-4F1FE3116180}"/>
              </a:ext>
            </a:extLst>
          </p:cNvPr>
          <p:cNvSpPr txBox="1">
            <a:spLocks/>
          </p:cNvSpPr>
          <p:nvPr/>
        </p:nvSpPr>
        <p:spPr>
          <a:xfrm>
            <a:off x="539551" y="1809750"/>
            <a:ext cx="7936233" cy="3138264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Outcomes of Qualified Apprentices</a:t>
            </a:r>
          </a:p>
        </p:txBody>
      </p:sp>
    </p:spTree>
    <p:extLst>
      <p:ext uri="{BB962C8B-B14F-4D97-AF65-F5344CB8AC3E}">
        <p14:creationId xmlns:p14="http://schemas.microsoft.com/office/powerpoint/2010/main" val="40103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A311283-A588-4D40-E653-BF54DD2A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61" y="239718"/>
            <a:ext cx="3585645" cy="77728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Where do qualified apprentices end up?</a:t>
            </a:r>
          </a:p>
        </p:txBody>
      </p:sp>
      <p:pic>
        <p:nvPicPr>
          <p:cNvPr id="9" name="Content Placeholder 8" descr="A graph of a bar graph&#10;&#10;AI-generated content may be incorrect.">
            <a:extLst>
              <a:ext uri="{FF2B5EF4-FFF2-40B4-BE49-F238E27FC236}">
                <a16:creationId xmlns:a16="http://schemas.microsoft.com/office/drawing/2014/main" id="{16FFDAFA-B4EB-87F1-0977-2147B5EE2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1" y="259397"/>
            <a:ext cx="5111751" cy="3769915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E5C383-0F7C-C048-79E3-1FC30BB43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3240" y="1235645"/>
            <a:ext cx="2834407" cy="3007589"/>
          </a:xfrm>
        </p:spPr>
        <p:txBody>
          <a:bodyPr/>
          <a:lstStyle/>
          <a:p>
            <a:r>
              <a:rPr lang="en-US" b="0" i="0" dirty="0">
                <a:effectLst/>
                <a:latin typeface="+mn-lt"/>
              </a:rPr>
              <a:t>Between 2010 and 2020 ~ 40</a:t>
            </a:r>
            <a:r>
              <a:rPr lang="en-US" dirty="0">
                <a:latin typeface="+mn-lt"/>
              </a:rPr>
              <a:t>%</a:t>
            </a:r>
            <a:r>
              <a:rPr lang="en-US" b="0" i="0" dirty="0">
                <a:effectLst/>
                <a:latin typeface="+mn-lt"/>
              </a:rPr>
              <a:t> increase in the number of qualified apprentices going into employment within two years of completion</a:t>
            </a:r>
          </a:p>
          <a:p>
            <a:endParaRPr lang="en-US" dirty="0">
              <a:latin typeface="+mn-lt"/>
            </a:endParaRPr>
          </a:p>
          <a:p>
            <a:r>
              <a:rPr lang="en-US" b="0" i="0" dirty="0">
                <a:effectLst/>
                <a:latin typeface="+mn-lt"/>
              </a:rPr>
              <a:t>The numbers for Neither Employment nor Education or Not Captured dropped from ~ 40% to 7%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43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13E78D-FC67-3099-B25F-0A8D6B22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Outcomes by narrow ISCED code</a:t>
            </a:r>
            <a:endParaRPr lang="en-IE" dirty="0">
              <a:latin typeface="+mn-lt"/>
            </a:endParaRPr>
          </a:p>
        </p:txBody>
      </p:sp>
      <p:pic>
        <p:nvPicPr>
          <p:cNvPr id="8" name="Content Placeholder 7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6C2B1218-52F1-48FA-90D8-8FFBA3E14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4" y="1190754"/>
            <a:ext cx="7985351" cy="2761992"/>
          </a:xfrm>
        </p:spPr>
      </p:pic>
    </p:spTree>
    <p:extLst>
      <p:ext uri="{BB962C8B-B14F-4D97-AF65-F5344CB8AC3E}">
        <p14:creationId xmlns:p14="http://schemas.microsoft.com/office/powerpoint/2010/main" val="318377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0C9F-1D04-DD00-C897-5550FA05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40" y="205979"/>
            <a:ext cx="8219256" cy="50143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Number of Qualified Apprentices by NACE </a:t>
            </a:r>
            <a:endParaRPr lang="en-IE" dirty="0">
              <a:latin typeface="+mn-lt"/>
            </a:endParaRPr>
          </a:p>
        </p:txBody>
      </p:sp>
      <p:pic>
        <p:nvPicPr>
          <p:cNvPr id="5" name="Content Placeholder 4" descr="A graph with blue and green bars&#10;&#10;AI-generated content may be incorrect.">
            <a:extLst>
              <a:ext uri="{FF2B5EF4-FFF2-40B4-BE49-F238E27FC236}">
                <a16:creationId xmlns:a16="http://schemas.microsoft.com/office/drawing/2014/main" id="{4E322E86-CA38-AEBE-AFD3-A8B824E1D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6" y="662014"/>
            <a:ext cx="6666692" cy="3538900"/>
          </a:xfrm>
        </p:spPr>
      </p:pic>
    </p:spTree>
    <p:extLst>
      <p:ext uri="{BB962C8B-B14F-4D97-AF65-F5344CB8AC3E}">
        <p14:creationId xmlns:p14="http://schemas.microsoft.com/office/powerpoint/2010/main" val="1095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CF66-3A7A-1592-9DC1-0B0C325D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3" y="210920"/>
            <a:ext cx="8219256" cy="4818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Earnings</a:t>
            </a:r>
            <a:endParaRPr lang="en-IE" dirty="0">
              <a:latin typeface="+mn-lt"/>
            </a:endParaRPr>
          </a:p>
        </p:txBody>
      </p:sp>
      <p:pic>
        <p:nvPicPr>
          <p:cNvPr id="5" name="Content Placeholder 4" descr="A graph with blue rectangular bars&#10;&#10;AI-generated content may be incorrect.">
            <a:extLst>
              <a:ext uri="{FF2B5EF4-FFF2-40B4-BE49-F238E27FC236}">
                <a16:creationId xmlns:a16="http://schemas.microsoft.com/office/drawing/2014/main" id="{A55B1034-CB14-BCA0-4A78-C0DB2E9DD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41" y="687827"/>
            <a:ext cx="4702803" cy="350103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77004A-9D2C-D14C-7250-6CAB08B95821}"/>
              </a:ext>
            </a:extLst>
          </p:cNvPr>
          <p:cNvSpPr txBox="1"/>
          <p:nvPr/>
        </p:nvSpPr>
        <p:spPr>
          <a:xfrm>
            <a:off x="314528" y="1182352"/>
            <a:ext cx="33257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Slight decrease for those who qualified in 2018 over those who qualified in 2017, from </a:t>
            </a:r>
            <a:r>
              <a:rPr lang="en-US" b="0" i="0" dirty="0">
                <a:solidFill>
                  <a:schemeClr val="bg1"/>
                </a:solidFill>
                <a:effectLst/>
              </a:rPr>
              <a:t>€845 to €815.</a:t>
            </a:r>
            <a:endParaRPr lang="en-US" dirty="0">
              <a:solidFill>
                <a:schemeClr val="bg1"/>
              </a:solidFill>
            </a:endParaRPr>
          </a:p>
          <a:p>
            <a:endParaRPr lang="en-US" b="0" i="0" dirty="0">
              <a:solidFill>
                <a:schemeClr val="bg1"/>
              </a:solidFill>
              <a:effectLst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</a:rPr>
              <a:t>In 2020 the median weekly earnings after two years was €935, €90 more than in 2019.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91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ABF2-CE88-47BE-9B6A-4F1FE3116180}"/>
              </a:ext>
            </a:extLst>
          </p:cNvPr>
          <p:cNvSpPr txBox="1">
            <a:spLocks/>
          </p:cNvSpPr>
          <p:nvPr/>
        </p:nvSpPr>
        <p:spPr>
          <a:xfrm>
            <a:off x="539551" y="1809750"/>
            <a:ext cx="7936233" cy="3138264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Thank you!</a:t>
            </a:r>
          </a:p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Questions?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anais.colibaba@cso.ie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7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4903-E1BE-2A86-AB98-8CE6631E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Apprenticeships?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EC26-3576-3DA9-83BA-43E3BE2E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04799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1" i="1" dirty="0">
                <a:solidFill>
                  <a:schemeClr val="bg2"/>
                </a:solidFill>
                <a:effectLst/>
                <a:cs typeface="Roboto Light" panose="02000000000000000000" pitchFamily="2" charset="0"/>
              </a:rPr>
              <a:t>Apprenticeships</a:t>
            </a:r>
          </a:p>
          <a:p>
            <a:pPr lvl="1"/>
            <a:r>
              <a:rPr lang="en-US" i="1" dirty="0">
                <a:solidFill>
                  <a:schemeClr val="bg2"/>
                </a:solidFill>
                <a:effectLst/>
                <a:cs typeface="Roboto Light" panose="02000000000000000000" pitchFamily="2" charset="0"/>
              </a:rPr>
              <a:t>provide education and training in a craft trade or profession. </a:t>
            </a:r>
          </a:p>
          <a:p>
            <a:pPr lvl="1"/>
            <a:r>
              <a:rPr lang="en-US" i="1" dirty="0">
                <a:solidFill>
                  <a:schemeClr val="bg2"/>
                </a:solidFill>
                <a:effectLst/>
                <a:cs typeface="Roboto Light" panose="02000000000000000000" pitchFamily="2" charset="0"/>
              </a:rPr>
              <a:t>consist of on-the-job employer-based training and off-the-job training</a:t>
            </a:r>
          </a:p>
          <a:p>
            <a:endParaRPr lang="en-US" dirty="0">
              <a:cs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cs typeface="Roboto Light" panose="02000000000000000000" pitchFamily="2" charset="0"/>
              </a:rPr>
              <a:t>Two types of apprenticeships</a:t>
            </a:r>
            <a:r>
              <a:rPr lang="en-US" dirty="0">
                <a:cs typeface="Roboto Light" panose="02000000000000000000" pitchFamily="2" charset="0"/>
              </a:rPr>
              <a:t>:</a:t>
            </a:r>
          </a:p>
          <a:p>
            <a:pPr lvl="2"/>
            <a:r>
              <a:rPr lang="en-US" b="1" dirty="0">
                <a:cs typeface="Roboto Light" panose="02000000000000000000" pitchFamily="2" charset="0"/>
              </a:rPr>
              <a:t>CRAFT (Traditional)</a:t>
            </a:r>
            <a:r>
              <a:rPr lang="en-US" dirty="0">
                <a:cs typeface="Roboto Light" panose="02000000000000000000" pitchFamily="2" charset="0"/>
              </a:rPr>
              <a:t> </a:t>
            </a:r>
            <a:r>
              <a:rPr lang="en-US" dirty="0">
                <a:cs typeface="Roboto Light" panose="02000000000000000000" pitchFamily="2" charset="0"/>
                <a:sym typeface="Wingdings" panose="05000000000000000000" pitchFamily="2" charset="2"/>
              </a:rPr>
              <a:t> carpentry, plumbing, electrical, pipefitting, motor mechanics</a:t>
            </a:r>
          </a:p>
          <a:p>
            <a:pPr lvl="2"/>
            <a:r>
              <a:rPr lang="en-US" b="1" dirty="0">
                <a:cs typeface="Roboto Light" panose="02000000000000000000" pitchFamily="2" charset="0"/>
              </a:rPr>
              <a:t>CONSORTIA-led</a:t>
            </a:r>
            <a:r>
              <a:rPr lang="en-US" dirty="0">
                <a:cs typeface="Roboto Light" panose="02000000000000000000" pitchFamily="2" charset="0"/>
              </a:rPr>
              <a:t>  </a:t>
            </a:r>
            <a:r>
              <a:rPr lang="en-US" b="1" dirty="0">
                <a:cs typeface="Roboto Light" panose="02000000000000000000" pitchFamily="2" charset="0"/>
              </a:rPr>
              <a:t>(Recent)</a:t>
            </a:r>
            <a:r>
              <a:rPr lang="en-US" dirty="0">
                <a:cs typeface="Roboto Light" panose="02000000000000000000" pitchFamily="2" charset="0"/>
              </a:rPr>
              <a:t> </a:t>
            </a:r>
            <a:r>
              <a:rPr lang="en-US" dirty="0">
                <a:cs typeface="Roboto Ligh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cs typeface="Roboto Light" panose="02000000000000000000" pitchFamily="2" charset="0"/>
                <a:sym typeface="Wingdings" panose="05000000000000000000" pitchFamily="2" charset="2"/>
              </a:rPr>
              <a:t> accounting technician, laboratory analyst, manufacturing engineering</a:t>
            </a:r>
          </a:p>
        </p:txBody>
      </p:sp>
    </p:spTree>
    <p:extLst>
      <p:ext uri="{BB962C8B-B14F-4D97-AF65-F5344CB8AC3E}">
        <p14:creationId xmlns:p14="http://schemas.microsoft.com/office/powerpoint/2010/main" val="25675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75D4CD-90B4-ED9D-D890-C3BD7D95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/>
          <a:lstStyle/>
          <a:p>
            <a:pPr algn="ctr"/>
            <a:r>
              <a:rPr lang="en-US" dirty="0"/>
              <a:t>Apprenticeships –  Hot Topic</a:t>
            </a:r>
          </a:p>
        </p:txBody>
      </p:sp>
      <p:pic>
        <p:nvPicPr>
          <p:cNvPr id="6" name="Picture 5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9497A5FC-C966-E990-3CCA-B96B1AC09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9723"/>
            <a:ext cx="2369137" cy="2124054"/>
          </a:xfrm>
          <a:prstGeom prst="rect">
            <a:avLst/>
          </a:prstGeom>
        </p:spPr>
      </p:pic>
      <p:pic>
        <p:nvPicPr>
          <p:cNvPr id="11" name="Picture 10" descr="A yellow hard hat on a brick wall&#10;&#10;AI-generated content may be incorrect.">
            <a:extLst>
              <a:ext uri="{FF2B5EF4-FFF2-40B4-BE49-F238E27FC236}">
                <a16:creationId xmlns:a16="http://schemas.microsoft.com/office/drawing/2014/main" id="{B1694115-9F02-1B0D-B18A-47ACD23E2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63" y="1539311"/>
            <a:ext cx="2883473" cy="1977849"/>
          </a:xfrm>
          <a:prstGeom prst="rect">
            <a:avLst/>
          </a:prstGeom>
        </p:spPr>
      </p:pic>
      <p:pic>
        <p:nvPicPr>
          <p:cNvPr id="13" name="Picture 12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39D9F6A7-196D-9807-3476-ECAD9A7C4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94" y="1152614"/>
            <a:ext cx="2704757" cy="28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E3D2-03A9-27F3-93F9-90C1657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65" y="0"/>
            <a:ext cx="8219256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	SOLAS &amp; National Apprentice Office	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4567A-25E1-F22E-BBD1-749DA6CE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53" y="803399"/>
            <a:ext cx="6098067" cy="3094054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/>
              <a:t>SOLAS</a:t>
            </a:r>
            <a:r>
              <a:rPr lang="en-US" sz="1800" dirty="0"/>
              <a:t>  offers craft apprenticeships which are delivered by a range of collaborating providers (ETBs, IoTs and TU).</a:t>
            </a:r>
            <a:r>
              <a:rPr lang="en-US" sz="1400" dirty="0"/>
              <a:t> </a:t>
            </a:r>
            <a:endParaRPr lang="en-US" sz="1800" dirty="0"/>
          </a:p>
          <a:p>
            <a:r>
              <a:rPr lang="en-US" sz="1900" dirty="0"/>
              <a:t>Responsibilities include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	 </a:t>
            </a:r>
            <a:r>
              <a:rPr lang="en-US" sz="1600" dirty="0"/>
              <a:t>designation of statutory apprenticeships</a:t>
            </a:r>
          </a:p>
          <a:p>
            <a:pPr marL="0" indent="0">
              <a:buNone/>
            </a:pPr>
            <a:r>
              <a:rPr lang="en-US" sz="1600" dirty="0"/>
              <a:t> 	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approval of employers 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	</a:t>
            </a:r>
            <a:r>
              <a:rPr lang="en-US" sz="1600" dirty="0"/>
              <a:t> registration of apprentices</a:t>
            </a:r>
            <a:endParaRPr lang="en-US" sz="20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In response to “Action Plan for Apprenticeship 2021 – 2025” </a:t>
            </a:r>
            <a:r>
              <a:rPr lang="en-US" sz="1800" b="1" dirty="0">
                <a:sym typeface="Wingdings" panose="05000000000000000000" pitchFamily="2" charset="2"/>
              </a:rPr>
              <a:t>SOLAS</a:t>
            </a:r>
            <a:r>
              <a:rPr lang="en-US" sz="1800" dirty="0">
                <a:sym typeface="Wingdings" panose="05000000000000000000" pitchFamily="2" charset="2"/>
              </a:rPr>
              <a:t> and </a:t>
            </a:r>
            <a:r>
              <a:rPr lang="en-US" sz="1800" b="1" dirty="0">
                <a:sym typeface="Wingdings" panose="05000000000000000000" pitchFamily="2" charset="2"/>
              </a:rPr>
              <a:t>HEA</a:t>
            </a:r>
            <a:r>
              <a:rPr lang="en-US" sz="1800" dirty="0">
                <a:sym typeface="Wingdings" panose="05000000000000000000" pitchFamily="2" charset="2"/>
              </a:rPr>
              <a:t> established National Apprenticeship Office (</a:t>
            </a:r>
            <a:r>
              <a:rPr lang="en-US" sz="1800" b="1" dirty="0">
                <a:sym typeface="Wingdings" panose="05000000000000000000" pitchFamily="2" charset="2"/>
              </a:rPr>
              <a:t>NAO</a:t>
            </a:r>
            <a:r>
              <a:rPr lang="en-US" sz="1800" dirty="0">
                <a:sym typeface="Wingdings" panose="05000000000000000000" pitchFamily="2" charset="2"/>
              </a:rPr>
              <a:t>).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07E96E-B234-E760-C384-909207759C64}"/>
              </a:ext>
            </a:extLst>
          </p:cNvPr>
          <p:cNvSpPr/>
          <p:nvPr/>
        </p:nvSpPr>
        <p:spPr>
          <a:xfrm>
            <a:off x="5941165" y="1559243"/>
            <a:ext cx="1653702" cy="15823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SOLAS</a:t>
            </a:r>
            <a:endParaRPr lang="en-I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882144-76BB-CD94-017E-83D279B93F1E}"/>
              </a:ext>
            </a:extLst>
          </p:cNvPr>
          <p:cNvSpPr/>
          <p:nvPr/>
        </p:nvSpPr>
        <p:spPr>
          <a:xfrm>
            <a:off x="7090745" y="1598419"/>
            <a:ext cx="1653702" cy="15823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EA269-9E53-767E-4794-A18CEBF3CAB8}"/>
              </a:ext>
            </a:extLst>
          </p:cNvPr>
          <p:cNvSpPr txBox="1"/>
          <p:nvPr/>
        </p:nvSpPr>
        <p:spPr>
          <a:xfrm rot="18631580">
            <a:off x="6056177" y="21693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SOLAS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BEF6F-80CE-F5FE-1050-EB67A10BADDE}"/>
              </a:ext>
            </a:extLst>
          </p:cNvPr>
          <p:cNvSpPr txBox="1"/>
          <p:nvPr/>
        </p:nvSpPr>
        <p:spPr>
          <a:xfrm rot="2874778">
            <a:off x="7732771" y="2204936"/>
            <a:ext cx="62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HEA</a:t>
            </a: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63A7B-1CC5-BE60-B3A2-9EEA9BFACA27}"/>
              </a:ext>
            </a:extLst>
          </p:cNvPr>
          <p:cNvSpPr txBox="1"/>
          <p:nvPr/>
        </p:nvSpPr>
        <p:spPr>
          <a:xfrm>
            <a:off x="7044761" y="2187205"/>
            <a:ext cx="69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NAO</a:t>
            </a:r>
            <a:endParaRPr lang="en-I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4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EE39-09C3-9729-F85D-4C98F8CA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60145"/>
            <a:ext cx="8219256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Craft Apprenticeship Data Sources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EE5A-756D-75E4-6D45-DFF81170C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65" y="919141"/>
            <a:ext cx="9215336" cy="652813"/>
          </a:xfrm>
        </p:spPr>
        <p:txBody>
          <a:bodyPr>
            <a:normAutofit/>
          </a:bodyPr>
          <a:lstStyle/>
          <a:p>
            <a:pPr marL="457188" lvl="1" indent="0">
              <a:buNone/>
            </a:pPr>
            <a:r>
              <a:rPr lang="en-US" sz="1700" dirty="0"/>
              <a:t>Quality &amp; Qualifications Ireland (QQI) graduates dataset &amp; Apprentices Registration dataset</a:t>
            </a:r>
            <a:endParaRPr lang="en-US" sz="1700" b="1" dirty="0"/>
          </a:p>
          <a:p>
            <a:pPr marL="457188" lvl="1" indent="0">
              <a:buNone/>
            </a:pPr>
            <a:endParaRPr lang="en-US" sz="2000" b="1" dirty="0"/>
          </a:p>
          <a:p>
            <a:pPr marL="457188" lvl="1" indent="0">
              <a:buNone/>
            </a:pPr>
            <a:endParaRPr lang="en-US" sz="2000" b="1" dirty="0"/>
          </a:p>
          <a:p>
            <a:pPr marL="457188" lvl="1" indent="0">
              <a:buNone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8B34A-5232-4F7A-F30B-452C74AA0C0E}"/>
              </a:ext>
            </a:extLst>
          </p:cNvPr>
          <p:cNvSpPr/>
          <p:nvPr/>
        </p:nvSpPr>
        <p:spPr>
          <a:xfrm>
            <a:off x="1595336" y="2673653"/>
            <a:ext cx="1142996" cy="3595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SOLAS  </a:t>
            </a:r>
            <a:endParaRPr lang="en-IE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FC9EF5-68A0-A359-C379-0EA946553952}"/>
              </a:ext>
            </a:extLst>
          </p:cNvPr>
          <p:cNvCxnSpPr>
            <a:cxnSpLocks/>
          </p:cNvCxnSpPr>
          <p:nvPr/>
        </p:nvCxnSpPr>
        <p:spPr>
          <a:xfrm>
            <a:off x="2907433" y="2050639"/>
            <a:ext cx="3351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31B1E1-E626-8E07-7C13-B41ECF5A48A2}"/>
              </a:ext>
            </a:extLst>
          </p:cNvPr>
          <p:cNvCxnSpPr>
            <a:cxnSpLocks/>
          </p:cNvCxnSpPr>
          <p:nvPr/>
        </p:nvCxnSpPr>
        <p:spPr>
          <a:xfrm>
            <a:off x="2842377" y="2930080"/>
            <a:ext cx="46826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0A64AE-EB4B-00D9-703F-DBD9E18582B2}"/>
              </a:ext>
            </a:extLst>
          </p:cNvPr>
          <p:cNvSpPr/>
          <p:nvPr/>
        </p:nvSpPr>
        <p:spPr>
          <a:xfrm>
            <a:off x="3414242" y="1778433"/>
            <a:ext cx="2049616" cy="5357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Filter for ‘Craft’ in award titles.</a:t>
            </a:r>
            <a:endParaRPr lang="en-IE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5D664E-4C89-5D21-0B93-4F455D250416}"/>
              </a:ext>
            </a:extLst>
          </p:cNvPr>
          <p:cNvCxnSpPr>
            <a:cxnSpLocks/>
          </p:cNvCxnSpPr>
          <p:nvPr/>
        </p:nvCxnSpPr>
        <p:spPr>
          <a:xfrm>
            <a:off x="4439050" y="2339333"/>
            <a:ext cx="0" cy="3343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F155D98-7D6B-99ED-1031-53B7E3E057F6}"/>
              </a:ext>
            </a:extLst>
          </p:cNvPr>
          <p:cNvSpPr/>
          <p:nvPr/>
        </p:nvSpPr>
        <p:spPr>
          <a:xfrm>
            <a:off x="1600345" y="1870863"/>
            <a:ext cx="1202842" cy="359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QQI</a:t>
            </a:r>
            <a:endParaRPr lang="en-IE" sz="16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B41CC67-1E59-7AC2-2257-140A2F616DA7}"/>
              </a:ext>
            </a:extLst>
          </p:cNvPr>
          <p:cNvSpPr/>
          <p:nvPr/>
        </p:nvSpPr>
        <p:spPr>
          <a:xfrm>
            <a:off x="3356049" y="2698837"/>
            <a:ext cx="2477309" cy="7245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Add new variables on: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apprentice employer &amp;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apprentice county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D55078-25F9-4681-5465-0208DC95C98B}"/>
              </a:ext>
            </a:extLst>
          </p:cNvPr>
          <p:cNvCxnSpPr>
            <a:cxnSpLocks/>
          </p:cNvCxnSpPr>
          <p:nvPr/>
        </p:nvCxnSpPr>
        <p:spPr>
          <a:xfrm>
            <a:off x="4552545" y="3477469"/>
            <a:ext cx="0" cy="3343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0B522C9-3AD5-D112-BBB1-1067BB0AB302}"/>
              </a:ext>
            </a:extLst>
          </p:cNvPr>
          <p:cNvSpPr txBox="1"/>
          <p:nvPr/>
        </p:nvSpPr>
        <p:spPr>
          <a:xfrm>
            <a:off x="2803187" y="3802921"/>
            <a:ext cx="507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craft qualified apprentice dataset </a:t>
            </a:r>
            <a:endParaRPr lang="en-IE" sz="1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3277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6FD2-EB76-194A-D088-858BBA02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Consortia-led Apprenticeship Data Sources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1FBA-CE23-1E1A-2980-5260AB12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32" y="963941"/>
            <a:ext cx="6161856" cy="1730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How do we identify the consortia-led apprentices?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/>
              <a:t>SOLAS Apprentices Registration dataset</a:t>
            </a:r>
          </a:p>
          <a:p>
            <a:pPr marL="0" indent="0">
              <a:buNone/>
            </a:pPr>
            <a:r>
              <a:rPr lang="en-US" sz="1600" dirty="0" err="1">
                <a:sym typeface="Wingdings" panose="05000000000000000000" pitchFamily="2" charset="2"/>
              </a:rPr>
              <a:t>status_description</a:t>
            </a:r>
            <a:r>
              <a:rPr lang="en-US" sz="1600" dirty="0">
                <a:sym typeface="Wingdings" panose="05000000000000000000" pitchFamily="2" charset="2"/>
              </a:rPr>
              <a:t> = “Completed </a:t>
            </a:r>
            <a:r>
              <a:rPr lang="en-US" sz="1600" dirty="0" err="1">
                <a:sym typeface="Wingdings" panose="05000000000000000000" pitchFamily="2" charset="2"/>
              </a:rPr>
              <a:t>programme</a:t>
            </a:r>
            <a:r>
              <a:rPr lang="en-US" sz="1600" dirty="0">
                <a:sym typeface="Wingdings" panose="05000000000000000000" pitchFamily="2" charset="2"/>
              </a:rPr>
              <a:t> successfully</a:t>
            </a:r>
            <a:r>
              <a:rPr lang="en-US" dirty="0">
                <a:sym typeface="Wingdings" panose="05000000000000000000" pitchFamily="2" charset="2"/>
              </a:rPr>
              <a:t>”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DF6C9-029D-23CC-7E3E-71CA5CC86E8B}"/>
              </a:ext>
            </a:extLst>
          </p:cNvPr>
          <p:cNvSpPr txBox="1"/>
          <p:nvPr/>
        </p:nvSpPr>
        <p:spPr>
          <a:xfrm>
            <a:off x="3765772" y="2793496"/>
            <a:ext cx="498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“enriched” QQI qualified apprentice dataset</a:t>
            </a:r>
          </a:p>
          <a:p>
            <a:r>
              <a:rPr lang="en-US" dirty="0">
                <a:solidFill>
                  <a:schemeClr val="bg1"/>
                </a:solidFill>
              </a:rPr>
              <a:t>		(craft)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FB8BE-BB42-F6A1-ECC8-44669ED02CB5}"/>
              </a:ext>
            </a:extLst>
          </p:cNvPr>
          <p:cNvSpPr txBox="1"/>
          <p:nvPr/>
        </p:nvSpPr>
        <p:spPr>
          <a:xfrm>
            <a:off x="662202" y="2878499"/>
            <a:ext cx="2680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Filtered SOLAS dataset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(consortia-led)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FA4D35-8445-9D2E-6EEF-2A7281FFC72B}"/>
              </a:ext>
            </a:extLst>
          </p:cNvPr>
          <p:cNvSpPr txBox="1"/>
          <p:nvPr/>
        </p:nvSpPr>
        <p:spPr>
          <a:xfrm>
            <a:off x="2757746" y="3649171"/>
            <a:ext cx="33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 qualified apprentices dataset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B05AB6-75B3-46F6-FEA7-F3A66ED5B02F}"/>
              </a:ext>
            </a:extLst>
          </p:cNvPr>
          <p:cNvCxnSpPr>
            <a:cxnSpLocks/>
          </p:cNvCxnSpPr>
          <p:nvPr/>
        </p:nvCxnSpPr>
        <p:spPr>
          <a:xfrm>
            <a:off x="2873161" y="3204182"/>
            <a:ext cx="384389" cy="3206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62994D-C7D2-D13E-7056-4AC475C8FE7A}"/>
              </a:ext>
            </a:extLst>
          </p:cNvPr>
          <p:cNvCxnSpPr>
            <a:cxnSpLocks/>
          </p:cNvCxnSpPr>
          <p:nvPr/>
        </p:nvCxnSpPr>
        <p:spPr>
          <a:xfrm flipH="1">
            <a:off x="5064057" y="3175854"/>
            <a:ext cx="402584" cy="3826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AD56244-138F-D4E5-8AF4-6D4F7CF37FF4}"/>
              </a:ext>
            </a:extLst>
          </p:cNvPr>
          <p:cNvSpPr/>
          <p:nvPr/>
        </p:nvSpPr>
        <p:spPr>
          <a:xfrm>
            <a:off x="2627082" y="3579211"/>
            <a:ext cx="3481129" cy="50925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058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94F5-5CB3-2622-DB1D-F8496BB6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19" y="55040"/>
            <a:ext cx="8219256" cy="857250"/>
          </a:xfrm>
        </p:spPr>
        <p:txBody>
          <a:bodyPr/>
          <a:lstStyle/>
          <a:p>
            <a:pPr algn="ctr"/>
            <a:r>
              <a:rPr lang="en-US" b="0" dirty="0"/>
              <a:t>Apprenticeship</a:t>
            </a:r>
            <a:r>
              <a:rPr lang="en-US" dirty="0"/>
              <a:t> types - a rethink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C8FC10-70CC-81E8-094E-32A5FADF5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202" y="1059068"/>
            <a:ext cx="2230260" cy="15519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800" b="1" dirty="0">
                <a:latin typeface="+mn-lt"/>
              </a:rPr>
              <a:t>             </a:t>
            </a:r>
            <a:r>
              <a:rPr lang="en-US" sz="6400" b="1" dirty="0">
                <a:latin typeface="+mn-lt"/>
              </a:rPr>
              <a:t>Craft</a:t>
            </a:r>
            <a:r>
              <a:rPr lang="en-US" sz="6400" dirty="0">
                <a:latin typeface="+mn-lt"/>
              </a:rPr>
              <a:t> </a:t>
            </a:r>
            <a:endParaRPr lang="en-US" sz="38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3800" dirty="0">
                <a:latin typeface="+mn-lt"/>
              </a:rPr>
              <a:t>Printing  &amp; Paper Industry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800" dirty="0">
                <a:latin typeface="+mn-lt"/>
              </a:rPr>
              <a:t>Motor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800" dirty="0">
                <a:latin typeface="+mn-lt"/>
              </a:rPr>
              <a:t>Engineering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800" dirty="0">
                <a:latin typeface="+mn-lt"/>
              </a:rPr>
              <a:t>Electrical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800" dirty="0">
                <a:latin typeface="+mn-lt"/>
              </a:rPr>
              <a:t>Construction</a:t>
            </a:r>
          </a:p>
          <a:p>
            <a:pPr marL="0" indent="0">
              <a:buNone/>
            </a:pPr>
            <a:endParaRPr lang="en-IE" sz="6400" b="1" dirty="0">
              <a:latin typeface="+mn-lt"/>
            </a:endParaRPr>
          </a:p>
          <a:p>
            <a:pPr marL="0" indent="0">
              <a:buNone/>
            </a:pPr>
            <a:r>
              <a:rPr lang="en-IE" sz="6400" b="1" dirty="0">
                <a:latin typeface="+mn-lt"/>
              </a:rPr>
              <a:t>Consortia-led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3800" dirty="0">
                <a:latin typeface="+mn-lt"/>
              </a:rPr>
              <a:t>Biopharma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3800" dirty="0">
                <a:latin typeface="+mn-lt"/>
              </a:rPr>
              <a:t>Construction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3800" dirty="0">
                <a:latin typeface="+mn-lt"/>
              </a:rPr>
              <a:t>Electrical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3800" dirty="0">
                <a:latin typeface="+mn-lt"/>
              </a:rPr>
              <a:t> Finance  …</a:t>
            </a:r>
          </a:p>
          <a:p>
            <a:pPr>
              <a:buFont typeface="Courier New" panose="02070309020205020404" pitchFamily="49" charset="0"/>
              <a:buChar char="o"/>
            </a:pPr>
            <a:endParaRPr lang="en-IE" sz="38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IE" sz="1400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E67970-EF09-FD90-784C-BA4736E2F908}"/>
              </a:ext>
            </a:extLst>
          </p:cNvPr>
          <p:cNvSpPr/>
          <p:nvPr/>
        </p:nvSpPr>
        <p:spPr>
          <a:xfrm>
            <a:off x="436119" y="2708875"/>
            <a:ext cx="2762655" cy="17278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A09365-E477-A41F-564B-D60DBB908715}"/>
              </a:ext>
            </a:extLst>
          </p:cNvPr>
          <p:cNvSpPr/>
          <p:nvPr/>
        </p:nvSpPr>
        <p:spPr>
          <a:xfrm>
            <a:off x="436119" y="961216"/>
            <a:ext cx="2845343" cy="18033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41C0C-AD58-F4A9-71BA-BA3310F88E40}"/>
              </a:ext>
            </a:extLst>
          </p:cNvPr>
          <p:cNvSpPr txBox="1"/>
          <p:nvPr/>
        </p:nvSpPr>
        <p:spPr>
          <a:xfrm>
            <a:off x="4902743" y="897321"/>
            <a:ext cx="40402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Apprenticeships by ISCED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(broad, narrow and detailed)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IE" sz="1200" dirty="0">
                <a:solidFill>
                  <a:schemeClr val="bg1"/>
                </a:solidFill>
              </a:rPr>
              <a:t>‘Plumbing’ </a:t>
            </a:r>
            <a:r>
              <a:rPr lang="en-IE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</a:p>
          <a:p>
            <a:endParaRPr lang="en-IE" sz="1200" dirty="0">
              <a:solidFill>
                <a:schemeClr val="bg1"/>
              </a:solidFill>
            </a:endParaRPr>
          </a:p>
          <a:p>
            <a:r>
              <a:rPr lang="en-IE" sz="1200" dirty="0">
                <a:solidFill>
                  <a:schemeClr val="bg1"/>
                </a:solidFill>
              </a:rPr>
              <a:t>Detailed ISCED 0732</a:t>
            </a:r>
          </a:p>
          <a:p>
            <a:r>
              <a:rPr lang="en-IE" sz="1200" dirty="0">
                <a:solidFill>
                  <a:schemeClr val="bg1"/>
                </a:solidFill>
              </a:rPr>
              <a:t>(Building &amp; Civil Engineering)</a:t>
            </a:r>
          </a:p>
          <a:p>
            <a:endParaRPr lang="en-IE" sz="1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IE" sz="1200" dirty="0">
                <a:solidFill>
                  <a:schemeClr val="bg1"/>
                </a:solidFill>
                <a:sym typeface="Wingdings" panose="05000000000000000000" pitchFamily="2" charset="2"/>
              </a:rPr>
              <a:t>Narrow ISCED 073 </a:t>
            </a:r>
          </a:p>
          <a:p>
            <a:r>
              <a:rPr lang="en-IE" sz="1200" dirty="0">
                <a:solidFill>
                  <a:schemeClr val="bg1"/>
                </a:solidFill>
                <a:sym typeface="Wingdings" panose="05000000000000000000" pitchFamily="2" charset="2"/>
              </a:rPr>
              <a:t>(Architecture &amp; Construction)</a:t>
            </a:r>
          </a:p>
          <a:p>
            <a:endParaRPr lang="en-IE" sz="1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IE" sz="1200" dirty="0">
                <a:solidFill>
                  <a:schemeClr val="bg1"/>
                </a:solidFill>
                <a:sym typeface="Wingdings" panose="05000000000000000000" pitchFamily="2" charset="2"/>
              </a:rPr>
              <a:t>Broad ISCED 07</a:t>
            </a:r>
          </a:p>
          <a:p>
            <a:r>
              <a:rPr lang="en-IE" sz="1200" dirty="0">
                <a:solidFill>
                  <a:schemeClr val="bg1"/>
                </a:solidFill>
                <a:sym typeface="Wingdings" panose="05000000000000000000" pitchFamily="2" charset="2"/>
              </a:rPr>
              <a:t>(Engineering, Manufacturing &amp; Construction)</a:t>
            </a:r>
          </a:p>
          <a:p>
            <a:endParaRPr lang="en-IE" sz="1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IE" sz="1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IE" sz="1200" dirty="0">
                <a:solidFill>
                  <a:schemeClr val="bg1"/>
                </a:solidFill>
                <a:sym typeface="Wingdings" panose="05000000000000000000" pitchFamily="2" charset="2"/>
              </a:rPr>
              <a:t>- Dept. of Education &amp; SOLAS assisted with the ISCED recoding</a:t>
            </a:r>
          </a:p>
          <a:p>
            <a:r>
              <a:rPr lang="en-IE" sz="12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E949C40-8151-FF20-F571-9361059738B7}"/>
              </a:ext>
            </a:extLst>
          </p:cNvPr>
          <p:cNvSpPr/>
          <p:nvPr/>
        </p:nvSpPr>
        <p:spPr>
          <a:xfrm>
            <a:off x="3709480" y="2221149"/>
            <a:ext cx="700392" cy="291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828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C66D-80FE-B60A-271C-C785F03C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3600" b="0" dirty="0"/>
              <a:t>Apprenticeship Outcomes Data Sources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0BD556-9ACA-4BB2-9CB4-6A574CFE98C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6207345"/>
              </p:ext>
            </p:extLst>
          </p:nvPr>
        </p:nvGraphicFramePr>
        <p:xfrm>
          <a:off x="457200" y="768350"/>
          <a:ext cx="8219256" cy="343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5AB4F7F-2F9A-741C-850C-4B7D9CC13D23}"/>
              </a:ext>
            </a:extLst>
          </p:cNvPr>
          <p:cNvSpPr/>
          <p:nvPr/>
        </p:nvSpPr>
        <p:spPr>
          <a:xfrm>
            <a:off x="3771900" y="2990007"/>
            <a:ext cx="1600200" cy="330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FCE70FD6-6B16-9DD7-3B44-27C8BA0FFBEB}"/>
              </a:ext>
            </a:extLst>
          </p:cNvPr>
          <p:cNvSpPr/>
          <p:nvPr/>
        </p:nvSpPr>
        <p:spPr>
          <a:xfrm rot="5400000">
            <a:off x="5144238" y="1263199"/>
            <a:ext cx="1135848" cy="1193025"/>
          </a:xfrm>
          <a:prstGeom prst="bentArrow">
            <a:avLst>
              <a:gd name="adj1" fmla="val 1754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234815AC-9C14-847E-974C-F398DF66DCD1}"/>
              </a:ext>
            </a:extLst>
          </p:cNvPr>
          <p:cNvSpPr/>
          <p:nvPr/>
        </p:nvSpPr>
        <p:spPr>
          <a:xfrm rot="5400000" flipV="1">
            <a:off x="1766458" y="1404950"/>
            <a:ext cx="1135847" cy="999226"/>
          </a:xfrm>
          <a:prstGeom prst="bentArrow">
            <a:avLst>
              <a:gd name="adj1" fmla="val 1861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0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6907-5402-8E0E-4E27-6C9CA730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0" dirty="0">
                <a:solidFill>
                  <a:schemeClr val="accent1"/>
                </a:solidFill>
              </a:rPr>
              <a:t>Timeline</a:t>
            </a:r>
            <a:r>
              <a:rPr lang="en-IE" b="0" dirty="0"/>
              <a:t> of Data Availability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BE76375-3AD1-2E23-92D8-50BF5186BC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4346990"/>
              </p:ext>
            </p:extLst>
          </p:nvPr>
        </p:nvGraphicFramePr>
        <p:xfrm>
          <a:off x="935498" y="1689078"/>
          <a:ext cx="6393823" cy="252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67">
                  <a:extLst>
                    <a:ext uri="{9D8B030D-6E8A-4147-A177-3AD203B41FA5}">
                      <a16:colId xmlns:a16="http://schemas.microsoft.com/office/drawing/2014/main" val="658399972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1157581111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1123952201"/>
                    </a:ext>
                  </a:extLst>
                </a:gridCol>
                <a:gridCol w="500010">
                  <a:extLst>
                    <a:ext uri="{9D8B030D-6E8A-4147-A177-3AD203B41FA5}">
                      <a16:colId xmlns:a16="http://schemas.microsoft.com/office/drawing/2014/main" val="1855532198"/>
                    </a:ext>
                  </a:extLst>
                </a:gridCol>
                <a:gridCol w="495866">
                  <a:extLst>
                    <a:ext uri="{9D8B030D-6E8A-4147-A177-3AD203B41FA5}">
                      <a16:colId xmlns:a16="http://schemas.microsoft.com/office/drawing/2014/main" val="2629167430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1400841180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2833864727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3686778209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2196440981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1523761595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2972021591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110900981"/>
                    </a:ext>
                  </a:extLst>
                </a:gridCol>
                <a:gridCol w="497938">
                  <a:extLst>
                    <a:ext uri="{9D8B030D-6E8A-4147-A177-3AD203B41FA5}">
                      <a16:colId xmlns:a16="http://schemas.microsoft.com/office/drawing/2014/main" val="2775537257"/>
                    </a:ext>
                  </a:extLst>
                </a:gridCol>
              </a:tblGrid>
              <a:tr h="259720"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900" dirty="0"/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2022</a:t>
                      </a:r>
                      <a:endParaRPr lang="en-IE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51519"/>
                  </a:ext>
                </a:extLst>
              </a:tr>
              <a:tr h="348859"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accent2"/>
                          </a:solidFill>
                        </a:rPr>
                        <a:t>Q</a:t>
                      </a:r>
                      <a:r>
                        <a:rPr lang="en-IE" sz="900" b="1" dirty="0" err="1">
                          <a:solidFill>
                            <a:schemeClr val="accent2"/>
                          </a:solidFill>
                        </a:rPr>
                        <a:t>ualified</a:t>
                      </a:r>
                      <a:r>
                        <a:rPr lang="en-IE" sz="900" b="1" dirty="0">
                          <a:solidFill>
                            <a:schemeClr val="accent2"/>
                          </a:solidFill>
                        </a:rPr>
                        <a:t> apprentices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96992"/>
                  </a:ext>
                </a:extLst>
              </a:tr>
              <a:tr h="479681"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E" sz="900" b="1" dirty="0">
                          <a:solidFill>
                            <a:schemeClr val="accent3"/>
                          </a:solidFill>
                        </a:rPr>
                        <a:t>              </a:t>
                      </a:r>
                    </a:p>
                    <a:p>
                      <a:r>
                        <a:rPr lang="en-IE" sz="900" b="1" dirty="0">
                          <a:solidFill>
                            <a:schemeClr val="accent3"/>
                          </a:solidFill>
                        </a:rPr>
                        <a:t>In Education            (QQI, SOLAS)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IE" sz="900" baseline="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99806"/>
                  </a:ext>
                </a:extLst>
              </a:tr>
              <a:tr h="415552"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IE" sz="900" b="1" dirty="0">
                          <a:solidFill>
                            <a:schemeClr val="accent4"/>
                          </a:solidFill>
                        </a:rPr>
                        <a:t>Employment</a:t>
                      </a:r>
                    </a:p>
                    <a:p>
                      <a:r>
                        <a:rPr lang="en-IE" sz="900" b="1" dirty="0">
                          <a:solidFill>
                            <a:schemeClr val="accent4"/>
                          </a:solidFill>
                        </a:rPr>
                        <a:t>(Revenue)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sz="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972553"/>
                  </a:ext>
                </a:extLst>
              </a:tr>
              <a:tr h="415552">
                <a:tc>
                  <a:txBody>
                    <a:bodyPr/>
                    <a:lstStyle/>
                    <a:p>
                      <a:endParaRPr lang="en-IE" sz="9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b="1" dirty="0">
                          <a:solidFill>
                            <a:schemeClr val="accent4"/>
                          </a:solidFill>
                        </a:rPr>
                        <a:t>Self-Employment (Revenue)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13191"/>
                  </a:ext>
                </a:extLst>
              </a:tr>
              <a:tr h="479681">
                <a:tc>
                  <a:txBody>
                    <a:bodyPr/>
                    <a:lstStyle/>
                    <a:p>
                      <a:endParaRPr lang="en-IE" sz="9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1" dirty="0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b="1" dirty="0">
                          <a:solidFill>
                            <a:schemeClr val="accent4"/>
                          </a:solidFill>
                        </a:rPr>
                        <a:t>DSP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67290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8C9395-12D1-76EE-A462-D955D0A10C9E}"/>
              </a:ext>
            </a:extLst>
          </p:cNvPr>
          <p:cNvSpPr/>
          <p:nvPr/>
        </p:nvSpPr>
        <p:spPr>
          <a:xfrm>
            <a:off x="1142547" y="2272884"/>
            <a:ext cx="5223877" cy="1905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7DFD1DB-0F66-E3CE-738E-2C2F3276AA33}"/>
              </a:ext>
            </a:extLst>
          </p:cNvPr>
          <p:cNvSpPr/>
          <p:nvPr/>
        </p:nvSpPr>
        <p:spPr>
          <a:xfrm>
            <a:off x="1989893" y="2749803"/>
            <a:ext cx="5491474" cy="1905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A244C4E-A200-A86B-6DBA-A1B56E7A888B}"/>
              </a:ext>
            </a:extLst>
          </p:cNvPr>
          <p:cNvSpPr/>
          <p:nvPr/>
        </p:nvSpPr>
        <p:spPr>
          <a:xfrm>
            <a:off x="1989894" y="3226722"/>
            <a:ext cx="5491473" cy="1905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74E702E-B57D-880B-02AF-4F6F49620205}"/>
              </a:ext>
            </a:extLst>
          </p:cNvPr>
          <p:cNvSpPr/>
          <p:nvPr/>
        </p:nvSpPr>
        <p:spPr>
          <a:xfrm>
            <a:off x="1989895" y="3587117"/>
            <a:ext cx="5491473" cy="1905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39D3620-E5B6-EFA9-B776-19B24364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68369"/>
            <a:ext cx="7759700" cy="920716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Qualified cohorts from 2010 to 2020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Outcomes available from 2012 to 2022</a:t>
            </a:r>
          </a:p>
          <a:p>
            <a:pPr marL="0" indent="0">
              <a:spcBef>
                <a:spcPts val="500"/>
              </a:spcBef>
              <a:buNone/>
            </a:pPr>
            <a:endParaRPr lang="en-IE" dirty="0">
              <a:latin typeface="Amasis MT Pro Medium" panose="020406040500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CB9302C-C208-AC21-D869-0D1F8BD25C5D}"/>
              </a:ext>
            </a:extLst>
          </p:cNvPr>
          <p:cNvSpPr/>
          <p:nvPr/>
        </p:nvSpPr>
        <p:spPr>
          <a:xfrm>
            <a:off x="1989894" y="3959315"/>
            <a:ext cx="5491473" cy="21074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93836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32656</TotalTime>
  <Words>624</Words>
  <Application>Microsoft Office PowerPoint</Application>
  <PresentationFormat>On-screen Show (16:9)</PresentationFormat>
  <Paragraphs>138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Amasis MT Pro Light</vt:lpstr>
      <vt:lpstr>Amasis MT Pro Medium</vt:lpstr>
      <vt:lpstr>Arial</vt:lpstr>
      <vt:lpstr>Courier New</vt:lpstr>
      <vt:lpstr>Roboto Black</vt:lpstr>
      <vt:lpstr>Roboto Light</vt:lpstr>
      <vt:lpstr>Roboto Slab</vt:lpstr>
      <vt:lpstr>Roboto Slab Light</vt:lpstr>
      <vt:lpstr>Wingdings</vt:lpstr>
      <vt:lpstr>CSO Standard Text 2</vt:lpstr>
      <vt:lpstr>Apprenticeship Outcomes – Qualification Year 2020</vt:lpstr>
      <vt:lpstr>What Are Apprenticeships?</vt:lpstr>
      <vt:lpstr>Apprenticeships –  Hot Topic</vt:lpstr>
      <vt:lpstr> SOLAS &amp; National Apprentice Office </vt:lpstr>
      <vt:lpstr>Craft Apprenticeship Data Sources</vt:lpstr>
      <vt:lpstr>Consortia-led Apprenticeship Data Sources</vt:lpstr>
      <vt:lpstr>Apprenticeship types - a rethink</vt:lpstr>
      <vt:lpstr>Apprenticeship Outcomes Data Sources</vt:lpstr>
      <vt:lpstr>Timeline of Data Availability</vt:lpstr>
      <vt:lpstr>PowerPoint Presentation</vt:lpstr>
      <vt:lpstr>Where do qualified apprentices end up?</vt:lpstr>
      <vt:lpstr>Outcomes by narrow ISCED code</vt:lpstr>
      <vt:lpstr>Number of Qualified Apprentices by NACE </vt:lpstr>
      <vt:lpstr>Earnings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Anais Colibaba</cp:lastModifiedBy>
  <cp:revision>321</cp:revision>
  <cp:lastPrinted>2023-09-14T09:49:07Z</cp:lastPrinted>
  <dcterms:created xsi:type="dcterms:W3CDTF">2017-12-13T09:54:14Z</dcterms:created>
  <dcterms:modified xsi:type="dcterms:W3CDTF">2025-07-10T23:49:16Z</dcterms:modified>
</cp:coreProperties>
</file>