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71" r:id="rId4"/>
    <p:sldId id="284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5" r:id="rId18"/>
    <p:sldId id="264" r:id="rId19"/>
    <p:sldId id="263" r:id="rId20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A6BA"/>
    <a:srgbClr val="40A7CC"/>
    <a:srgbClr val="4BC1BB"/>
    <a:srgbClr val="3EC7CE"/>
    <a:srgbClr val="63A9A1"/>
    <a:srgbClr val="49B4C3"/>
    <a:srgbClr val="57A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596" autoAdjust="0"/>
    <p:restoredTop sz="94660"/>
  </p:normalViewPr>
  <p:slideViewPr>
    <p:cSldViewPr>
      <p:cViewPr varScale="1">
        <p:scale>
          <a:sx n="142" d="100"/>
          <a:sy n="142" d="100"/>
        </p:scale>
        <p:origin x="312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6" cy="496174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GB" dirty="0">
              <a:latin typeface="Roboto Slab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744" y="0"/>
            <a:ext cx="2946345" cy="496174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FAB6C422-590E-9E48-81E4-DE38BE76C08D}" type="datetimeFigureOut">
              <a:rPr lang="en-GB" smtClean="0">
                <a:latin typeface="Roboto Slab Light"/>
              </a:rPr>
              <a:pPr/>
              <a:t>19/11/2019</a:t>
            </a:fld>
            <a:endParaRPr lang="en-GB" dirty="0">
              <a:latin typeface="Roboto Slab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879"/>
            <a:ext cx="2946346" cy="496174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GB" dirty="0">
              <a:latin typeface="Roboto Slab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744" y="9428879"/>
            <a:ext cx="2946345" cy="496174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6E2EBEBA-3409-0F4E-B713-CAADD7383708}" type="slidenum">
              <a:rPr lang="en-GB" smtClean="0">
                <a:latin typeface="Roboto Slab Light"/>
              </a:rPr>
              <a:pPr/>
              <a:t>‹#›</a:t>
            </a:fld>
            <a:endParaRPr lang="en-GB" dirty="0">
              <a:latin typeface="Roboto Slab Light"/>
            </a:endParaRPr>
          </a:p>
        </p:txBody>
      </p:sp>
    </p:spTree>
    <p:extLst>
      <p:ext uri="{BB962C8B-B14F-4D97-AF65-F5344CB8AC3E}">
        <p14:creationId xmlns:p14="http://schemas.microsoft.com/office/powerpoint/2010/main" val="1441881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>
                <a:latin typeface="Roboto Slab Light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>
                <a:latin typeface="Roboto Slab Light"/>
              </a:defRPr>
            </a:lvl1pPr>
          </a:lstStyle>
          <a:p>
            <a:fld id="{5EB32EF4-9F0D-4B18-BFD1-268924FFDE11}" type="datetimeFigureOut">
              <a:rPr lang="en-IE" smtClean="0"/>
              <a:pPr/>
              <a:t>19/11/2019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>
                <a:latin typeface="Roboto Slab Light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>
                <a:latin typeface="Roboto Slab Light"/>
              </a:defRPr>
            </a:lvl1pPr>
          </a:lstStyle>
          <a:p>
            <a:fld id="{5641690F-5CE8-4B96-9588-F78D757180BA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22235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GVC compulsory under FRIBS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13012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Conduct pilot to establish feasibility of a more detailed report+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96311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2126057"/>
          </a:xfrm>
        </p:spPr>
        <p:txBody>
          <a:bodyPr tIns="0" bIns="0" anchor="t" anchorCtr="0">
            <a:normAutofit/>
          </a:bodyPr>
          <a:lstStyle>
            <a:lvl1pPr>
              <a:lnSpc>
                <a:spcPts val="4600"/>
              </a:lnSpc>
              <a:defRPr sz="4400" b="0" i="0" baseline="0">
                <a:solidFill>
                  <a:schemeClr val="tx1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3795886"/>
            <a:ext cx="4032448" cy="1098426"/>
          </a:xfr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buNone/>
              <a:defRPr sz="2000" b="1" i="0" baseline="0">
                <a:solidFill>
                  <a:schemeClr val="accent1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 Title</a:t>
            </a:r>
          </a:p>
          <a:p>
            <a:r>
              <a:rPr lang="en-US" dirty="0"/>
              <a:t>The quick brown fox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1372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out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2"/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76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48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142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No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9994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2"/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68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2834406" cy="871538"/>
          </a:xfrm>
        </p:spPr>
        <p:txBody>
          <a:bodyPr anchor="t" anchorCtr="0"/>
          <a:lstStyle>
            <a:lvl1pPr algn="l">
              <a:defRPr sz="2000" b="1">
                <a:solidFill>
                  <a:schemeClr val="accent5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3879128"/>
          </a:xfrm>
        </p:spPr>
        <p:txBody>
          <a:bodyPr/>
          <a:lstStyle>
            <a:lvl1pPr marL="0" indent="0" algn="l">
              <a:buNone/>
              <a:defRPr sz="3200" b="1">
                <a:solidFill>
                  <a:srgbClr val="45C1C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1067027"/>
            <a:ext cx="2834406" cy="3007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12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92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238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9073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2385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1037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58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31591"/>
            <a:ext cx="4038600" cy="2880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31591"/>
            <a:ext cx="4038600" cy="2880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12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452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rgbClr val="639FA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452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92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8313" y="1276350"/>
            <a:ext cx="8207375" cy="26638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3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57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205979"/>
            <a:ext cx="821925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2811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210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i="0" kern="1200">
          <a:solidFill>
            <a:schemeClr val="accent1"/>
          </a:solidFill>
          <a:latin typeface="Cambria" panose="02040503050406030204" pitchFamily="18" charset="0"/>
          <a:ea typeface="+mj-ea"/>
          <a:cs typeface="Cambria" panose="02040503050406030204" pitchFamily="18" charset="0"/>
        </a:defRPr>
      </a:lvl1pPr>
    </p:titleStyle>
    <p:bodyStyle>
      <a:lvl1pPr marL="342900" indent="-3429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lang="en-US" sz="2400" kern="1200" dirty="0">
          <a:solidFill>
            <a:schemeClr val="bg1"/>
          </a:solidFill>
          <a:latin typeface="Cambria" panose="02040503050406030204" pitchFamily="18" charset="0"/>
          <a:ea typeface="+mj-ea"/>
          <a:cs typeface="+mj-cs"/>
        </a:defRPr>
      </a:lvl1pPr>
      <a:lvl2pPr marL="742950" indent="-28575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24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20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16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12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ESLG Canvass results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November 2019</a:t>
            </a:r>
          </a:p>
        </p:txBody>
      </p:sp>
    </p:spTree>
    <p:extLst>
      <p:ext uri="{BB962C8B-B14F-4D97-AF65-F5344CB8AC3E}">
        <p14:creationId xmlns:p14="http://schemas.microsoft.com/office/powerpoint/2010/main" val="4211829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55005-F92A-4611-ABDE-DC7724D0E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Granularity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C3E5E-0A98-4D67-98ED-4E10AED34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Examine the confidentiality challenges – 2020.</a:t>
            </a:r>
          </a:p>
          <a:p>
            <a:r>
              <a:rPr lang="en-IE" dirty="0"/>
              <a:t>Develop statistical products or breakdowns with more granularity - 2021.</a:t>
            </a:r>
          </a:p>
          <a:p>
            <a:r>
              <a:rPr lang="en-IE" dirty="0"/>
              <a:t>Include a county map interface on Business Demography - 2020.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9A34D-9BEE-44D4-92AB-8206D59BF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686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A434E-BE30-48C6-85AA-F719C06CD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Employer-employee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89CD4-25D2-4E86-9DD9-1ECA1588C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Examine existing survey sources and administrative data - 2021.</a:t>
            </a:r>
          </a:p>
          <a:p>
            <a:r>
              <a:rPr lang="en-IE" dirty="0"/>
              <a:t>Provide statistics such as age, gender, qualifications, etc classified by enterprise characteristics –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BD9A7-CD82-4345-BB8D-7B4A6B9E7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234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31F15-A8C2-4F2B-9FFB-8D12B6D5E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Thematic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30372-19CC-4787-A398-C94E77726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New thematic reports on High Growth enterprises, SME’s, Construction -2020.</a:t>
            </a:r>
          </a:p>
          <a:p>
            <a:r>
              <a:rPr lang="en-IE" dirty="0"/>
              <a:t>Repeat Gender Balance in Business survey – 2021 &amp; 2023.</a:t>
            </a:r>
          </a:p>
          <a:p>
            <a:r>
              <a:rPr lang="en-IE" dirty="0"/>
              <a:t>Identify further thematic themes – 2021.</a:t>
            </a:r>
          </a:p>
          <a:p>
            <a:r>
              <a:rPr lang="en-IE" dirty="0"/>
              <a:t>Establish regular publication lifecycle of thematic business reports –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D6FA6-9713-4E87-897B-984B648F8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870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1A3B6-7CF6-499C-A103-73F3C4F6D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Linkage of Trade and Business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DE4D7-79F7-4147-A853-AE49BAB88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New release on Exporting Enterprises published 13/11/19.</a:t>
            </a:r>
          </a:p>
          <a:p>
            <a:r>
              <a:rPr lang="en-IE" dirty="0"/>
              <a:t>Further develop data linkage to provide internal database - 2021.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628A1-434D-415A-AC32-B5BB37D70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007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AB54B-4F6B-485D-95BA-771E57B80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Services Sector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E6E21-6EAC-4014-9396-0619B463A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Develop monthly production volume index for services – Q1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FCDE5-3C45-4426-B9C5-1F6F2B342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795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0042-1338-4C1B-BF39-7F0B59BE6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Digital Economy and Online Sales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89291-0989-47F5-8B2D-13CAD9D31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Examine the potential of credit card data for statistical purposes – 2021.</a:t>
            </a:r>
          </a:p>
          <a:p>
            <a:r>
              <a:rPr lang="en-IE" dirty="0"/>
              <a:t>Examine the potential of other sources in conjunction with the CSO Digital Economy Coherence Board - 2020.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AA994-5752-403E-82BC-66A48FF68B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454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DB7E7-DD20-40D5-A391-91E90FF2E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Cost of Doing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1607D-6B9C-4354-94F3-1992653A0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Conduct pilot – Q1 2020.</a:t>
            </a:r>
          </a:p>
          <a:p>
            <a:r>
              <a:rPr lang="en-IE" dirty="0"/>
              <a:t>Introduce regular collection of business insurance quotations data – Q1 2020.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6BC9C-AE23-43CE-9119-167E28910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946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607A3-E076-4ADC-8E40-D05EA509E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Longer Term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4D10F-67E3-4E80-B510-D7C902AE8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Business Register Development project.</a:t>
            </a:r>
          </a:p>
          <a:p>
            <a:r>
              <a:rPr lang="en-IE" dirty="0"/>
              <a:t>Business Statistics Data Warehouse.</a:t>
            </a:r>
          </a:p>
          <a:p>
            <a:r>
              <a:rPr lang="en-IE" dirty="0"/>
              <a:t>Review of Questionnaires – Modules.</a:t>
            </a:r>
          </a:p>
          <a:p>
            <a:r>
              <a:rPr lang="en-IE" dirty="0"/>
              <a:t>Metrics on use of Administrative data.</a:t>
            </a:r>
          </a:p>
          <a:p>
            <a:r>
              <a:rPr lang="en-IE" dirty="0"/>
              <a:t>Online Collection Portal for Business Statistics.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3D7AF-E0A5-4FAA-A959-CC8321F2B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226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casual-adult-female-writing-notes-on-notepad-PL9RULC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0" b="15180"/>
          <a:stretch>
            <a:fillRect/>
          </a:stretch>
        </p:blipFill>
        <p:spPr/>
      </p:pic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086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450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Canvass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Issued in July 2019.</a:t>
            </a:r>
          </a:p>
          <a:p>
            <a:r>
              <a:rPr lang="en-US" dirty="0"/>
              <a:t>Total of 26 responses.</a:t>
            </a:r>
          </a:p>
          <a:p>
            <a:r>
              <a:rPr lang="en-US" dirty="0"/>
              <a:t>On behalf of 21 organisations.</a:t>
            </a:r>
          </a:p>
          <a:p>
            <a:r>
              <a:rPr lang="en-US" dirty="0"/>
              <a:t>50 specific requests. 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926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EBED9-53D1-4C0C-8F4E-EFF213858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Canvass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7DF54-79A8-4BB9-B856-7DA0A5FCB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What CSO business statistics do you currently use?</a:t>
            </a:r>
          </a:p>
          <a:p>
            <a:r>
              <a:rPr lang="en-IE" dirty="0"/>
              <a:t>What key indicators would you like to see added?</a:t>
            </a:r>
          </a:p>
          <a:p>
            <a:r>
              <a:rPr lang="en-IE" dirty="0"/>
              <a:t>What new topics or subjects that CSO do not currently ask or data gaps?</a:t>
            </a:r>
          </a:p>
          <a:p>
            <a:r>
              <a:rPr lang="en-IE" dirty="0"/>
              <a:t>Whether CSO Business Statistics data as currently delivered meet the needs of your organisation?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53F13-7760-475A-ABEC-8F4A7B51CC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76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03F2D2-A96B-4355-8201-BA0EFE062D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Canvass results and Key Themes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226B5-DC11-4238-AC04-F3573DC4AE8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35938" y="4767263"/>
            <a:ext cx="1008062" cy="274637"/>
          </a:xfrm>
        </p:spPr>
        <p:txBody>
          <a:bodyPr/>
          <a:lstStyle/>
          <a:p>
            <a:fld id="{F074DFA7-C613-284F-BE8A-46920CEE104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21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354F7-0965-4CE0-9336-CB4358B78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Canvass Results – Key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2450F-5926-458C-B683-083800BCA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Globalisation.</a:t>
            </a:r>
          </a:p>
          <a:p>
            <a:r>
              <a:rPr lang="en-IE" dirty="0"/>
              <a:t>Granularity of Business Statistics Outputs.</a:t>
            </a:r>
          </a:p>
          <a:p>
            <a:r>
              <a:rPr lang="en-IE" dirty="0"/>
              <a:t>Potential of employer-employee data linkage.</a:t>
            </a:r>
          </a:p>
          <a:p>
            <a:r>
              <a:rPr lang="en-IE" dirty="0"/>
              <a:t>Thematic Reports.</a:t>
            </a:r>
          </a:p>
          <a:p>
            <a:r>
              <a:rPr lang="en-IE" dirty="0"/>
              <a:t>Linkage of Trade and Business Data.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09105-65DA-4DA8-B8A5-F6853019C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585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0BF4F-E024-409A-885C-9955FE672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Canvass Results – Key Themes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04DED-D0CE-41D2-A869-AAF41DEE3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Services sector.</a:t>
            </a:r>
          </a:p>
          <a:p>
            <a:r>
              <a:rPr lang="en-IE" dirty="0"/>
              <a:t>Digital Economy and Online Sales.</a:t>
            </a:r>
          </a:p>
          <a:p>
            <a:r>
              <a:rPr lang="en-IE" dirty="0"/>
              <a:t>Cost of doing business.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AE790-93A5-453F-A850-3A1399982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166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6124E-6DB3-4303-AE48-B6E3511D18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What Next – Actions from current work programme and canvass (short to medium term)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D4B10-FDBA-43B1-A0ED-4235CA4F3B8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200150"/>
            <a:ext cx="8229600" cy="2811463"/>
          </a:xfrm>
        </p:spPr>
        <p:txBody>
          <a:bodyPr/>
          <a:lstStyle/>
          <a:p>
            <a:pPr lvl="1"/>
            <a:endParaRPr lang="en-IE" sz="2000" dirty="0"/>
          </a:p>
          <a:p>
            <a:pPr lvl="1"/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CD21E-EE89-4E9A-A055-E53F4F3BF53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35938" y="4767263"/>
            <a:ext cx="1008062" cy="274637"/>
          </a:xfrm>
        </p:spPr>
        <p:txBody>
          <a:bodyPr/>
          <a:lstStyle/>
          <a:p>
            <a:fld id="{F074DFA7-C613-284F-BE8A-46920CEE104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116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4BBA1-7493-4114-BDE8-8BBA11C49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FRIBS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6EA42-8E19-4F72-BCE3-55FA31588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Ensure compliance – Jan 2021.</a:t>
            </a:r>
          </a:p>
          <a:p>
            <a:r>
              <a:rPr lang="en-IE" dirty="0"/>
              <a:t>Collect data on private Health, Education and Culture. Sectors in ASI – 2020</a:t>
            </a:r>
          </a:p>
          <a:p>
            <a:r>
              <a:rPr lang="en-IE" dirty="0"/>
              <a:t>Develop monthly production volume index for services – Q1 2021.</a:t>
            </a:r>
          </a:p>
          <a:p>
            <a:r>
              <a:rPr lang="en-IE" dirty="0"/>
              <a:t>Prepare for exchange of microdata – Q1 2022.</a:t>
            </a:r>
          </a:p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7FC9D-EF1F-4D32-A51D-AE2E981AF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216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15359-862D-45C5-A709-F628DA4DF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Globalisation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C6B6A-E49A-42F9-911B-343760A54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Implement ESRG recommendations – 12/2019.</a:t>
            </a:r>
          </a:p>
          <a:p>
            <a:r>
              <a:rPr lang="en-IE" dirty="0"/>
              <a:t>Collect domestic breakdown of turnover – 2020.</a:t>
            </a:r>
          </a:p>
          <a:p>
            <a:r>
              <a:rPr lang="en-IE" dirty="0"/>
              <a:t>Implement new survey on Global Value Chains – 2021.</a:t>
            </a:r>
          </a:p>
          <a:p>
            <a:r>
              <a:rPr lang="en-IE" dirty="0"/>
              <a:t>Continue to work with Eurostat on developing statistics on MNE’s – ongoing.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DCCB0-5205-4C77-845B-93EE95B16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101383"/>
      </p:ext>
    </p:extLst>
  </p:cSld>
  <p:clrMapOvr>
    <a:masterClrMapping/>
  </p:clrMapOvr>
</p:sld>
</file>

<file path=ppt/theme/theme1.xml><?xml version="1.0" encoding="utf-8"?>
<a:theme xmlns:a="http://schemas.openxmlformats.org/drawingml/2006/main" name="CSO Standard Text 2">
  <a:themeElements>
    <a:clrScheme name="CSO Colours">
      <a:dk1>
        <a:srgbClr val="006168"/>
      </a:dk1>
      <a:lt1>
        <a:sysClr val="window" lastClr="FFFFFF"/>
      </a:lt1>
      <a:dk2>
        <a:srgbClr val="006F74"/>
      </a:dk2>
      <a:lt2>
        <a:srgbClr val="F8F8F8"/>
      </a:lt2>
      <a:accent1>
        <a:srgbClr val="45C1C0"/>
      </a:accent1>
      <a:accent2>
        <a:srgbClr val="FAA21B"/>
      </a:accent2>
      <a:accent3>
        <a:srgbClr val="5BC1A5"/>
      </a:accent3>
      <a:accent4>
        <a:srgbClr val="35456B"/>
      </a:accent4>
      <a:accent5>
        <a:srgbClr val="639FA2"/>
      </a:accent5>
      <a:accent6>
        <a:srgbClr val="9BBDBF"/>
      </a:accent6>
      <a:hlink>
        <a:srgbClr val="45C1C0"/>
      </a:hlink>
      <a:folHlink>
        <a:srgbClr val="45C1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</TotalTime>
  <Words>493</Words>
  <Application>Microsoft Office PowerPoint</Application>
  <PresentationFormat>On-screen Show (16:9)</PresentationFormat>
  <Paragraphs>84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Cambria</vt:lpstr>
      <vt:lpstr>Roboto Slab Light</vt:lpstr>
      <vt:lpstr>Roboto Slab Regular</vt:lpstr>
      <vt:lpstr>CSO Standard Text 2</vt:lpstr>
      <vt:lpstr>ESLG Canvass results</vt:lpstr>
      <vt:lpstr>Canvass</vt:lpstr>
      <vt:lpstr>Canvass Questions</vt:lpstr>
      <vt:lpstr>Canvass results and Key Themes</vt:lpstr>
      <vt:lpstr>Canvass Results – Key Themes</vt:lpstr>
      <vt:lpstr>Canvass Results – Key Themes continued</vt:lpstr>
      <vt:lpstr>What Next – Actions from current work programme and canvass (short to medium term)</vt:lpstr>
      <vt:lpstr>FRIBS </vt:lpstr>
      <vt:lpstr>Globalisation</vt:lpstr>
      <vt:lpstr>Granularity</vt:lpstr>
      <vt:lpstr>Employer-employee data</vt:lpstr>
      <vt:lpstr>Thematic Reports</vt:lpstr>
      <vt:lpstr>Linkage of Trade and Business Statistics</vt:lpstr>
      <vt:lpstr>Services Sector </vt:lpstr>
      <vt:lpstr>Digital Economy and Online Sales</vt:lpstr>
      <vt:lpstr>Cost of Doing Business</vt:lpstr>
      <vt:lpstr>Longer Term Actions</vt:lpstr>
      <vt:lpstr>PowerPoint Presentation</vt:lpstr>
      <vt:lpstr>PowerPoint Presentation</vt:lpstr>
    </vt:vector>
  </TitlesOfParts>
  <Company>Central Statistics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Lester</dc:creator>
  <cp:lastModifiedBy>Patrick Kelleher</cp:lastModifiedBy>
  <cp:revision>127</cp:revision>
  <cp:lastPrinted>2019-11-18T09:37:29Z</cp:lastPrinted>
  <dcterms:created xsi:type="dcterms:W3CDTF">2017-12-13T09:54:14Z</dcterms:created>
  <dcterms:modified xsi:type="dcterms:W3CDTF">2019-11-19T11:35:19Z</dcterms:modified>
</cp:coreProperties>
</file>