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65" r:id="rId3"/>
    <p:sldId id="294" r:id="rId4"/>
    <p:sldId id="355" r:id="rId5"/>
    <p:sldId id="353" r:id="rId6"/>
    <p:sldId id="351" r:id="rId7"/>
    <p:sldId id="297" r:id="rId8"/>
    <p:sldId id="329" r:id="rId9"/>
    <p:sldId id="326" r:id="rId10"/>
    <p:sldId id="338" r:id="rId11"/>
    <p:sldId id="360" r:id="rId12"/>
    <p:sldId id="362" r:id="rId13"/>
    <p:sldId id="361" r:id="rId14"/>
    <p:sldId id="332" r:id="rId15"/>
    <p:sldId id="356" r:id="rId16"/>
    <p:sldId id="363" r:id="rId17"/>
    <p:sldId id="357" r:id="rId18"/>
    <p:sldId id="358" r:id="rId19"/>
    <p:sldId id="359" r:id="rId20"/>
    <p:sldId id="335" r:id="rId21"/>
    <p:sldId id="364" r:id="rId22"/>
    <p:sldId id="365" r:id="rId23"/>
    <p:sldId id="263" r:id="rId2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6BA"/>
    <a:srgbClr val="40A7CC"/>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p:cViewPr varScale="1">
        <p:scale>
          <a:sx n="150" d="100"/>
          <a:sy n="150" d="100"/>
        </p:scale>
        <p:origin x="444" y="13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FAB6C422-590E-9E48-81E4-DE38BE76C08D}" type="datetimeFigureOut">
              <a:rPr lang="en-GB" smtClean="0">
                <a:latin typeface="Roboto Slab Light"/>
              </a:rPr>
              <a:pPr/>
              <a:t>18/11/2019</a:t>
            </a:fld>
            <a:endParaRPr lang="en-GB" dirty="0">
              <a:latin typeface="Roboto Slab Light"/>
            </a:endParaRPr>
          </a:p>
        </p:txBody>
      </p:sp>
      <p:sp>
        <p:nvSpPr>
          <p:cNvPr id="4" name="Footer Placeholder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Roboto Slab Light"/>
              </a:defRPr>
            </a:lvl1pPr>
          </a:lstStyle>
          <a:p>
            <a:fld id="{5EB32EF4-9F0D-4B18-BFD1-268924FFDE11}" type="datetimeFigureOut">
              <a:rPr lang="en-IE" smtClean="0"/>
              <a:pPr/>
              <a:t>18/11/2019</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en-IE"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spcBef>
          <a:spcPct val="0"/>
        </a:spcBef>
        <a:buNone/>
        <a:defRPr sz="3200" b="1" i="0" kern="120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Light" panose="02000000000000000000" pitchFamily="2" charset="0"/>
          <a:ea typeface="Roboto Light" panose="02000000000000000000" pitchFamily="2" charset="0"/>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solidFill>
                  <a:schemeClr val="tx2"/>
                </a:solidFill>
                <a:latin typeface="Times New Roman" panose="02020603050405020304" pitchFamily="18" charset="0"/>
                <a:cs typeface="Times New Roman" panose="02020603050405020304" pitchFamily="18" charset="0"/>
              </a:rPr>
              <a:t>Enterprise Statistics Liaison Group 2019</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b="0" dirty="0">
                <a:solidFill>
                  <a:schemeClr val="tx1">
                    <a:lumMod val="95000"/>
                  </a:schemeClr>
                </a:solidFill>
                <a:latin typeface="Times New Roman" panose="02020603050405020304" pitchFamily="18" charset="0"/>
                <a:cs typeface="Times New Roman" panose="02020603050405020304" pitchFamily="18" charset="0"/>
              </a:rPr>
              <a:t>Recent Developments &amp; Planned New Activities</a:t>
            </a: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8"/>
            <a:ext cx="8219256" cy="1213643"/>
          </a:xfrm>
        </p:spPr>
        <p:txBody>
          <a:bodyPr>
            <a:normAutofit/>
          </a:bodyPr>
          <a:lstStyle/>
          <a:p>
            <a:br>
              <a:rPr lang="en-US" b="0" dirty="0"/>
            </a:br>
            <a:endParaRPr lang="en-US"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a:xfrm>
            <a:off x="457200" y="205978"/>
            <a:ext cx="8229600" cy="3805933"/>
          </a:xfrm>
        </p:spPr>
        <p:txBody>
          <a:bodyPr>
            <a:noAutofit/>
          </a:bodyPr>
          <a:lstStyle/>
          <a:p>
            <a:pPr marL="0" indent="0">
              <a:buNone/>
            </a:pPr>
            <a:endParaRPr lang="en-IE" sz="1600" dirty="0">
              <a:latin typeface="Arial" panose="020B0604020202020204" pitchFamily="34" charset="0"/>
              <a:cs typeface="Arial" panose="020B0604020202020204" pitchFamily="34" charset="0"/>
            </a:endParaRPr>
          </a:p>
          <a:p>
            <a:pPr marL="0" indent="0" algn="ctr">
              <a:buNone/>
            </a:pPr>
            <a:r>
              <a:rPr lang="en-IE" b="1" dirty="0">
                <a:solidFill>
                  <a:schemeClr val="bg1">
                    <a:lumMod val="50000"/>
                  </a:schemeClr>
                </a:solidFill>
                <a:latin typeface="Times New Roman" panose="02020603050405020304" pitchFamily="18" charset="0"/>
                <a:cs typeface="Times New Roman" panose="02020603050405020304" pitchFamily="18" charset="0"/>
              </a:rPr>
              <a:t>Business Based Social Surveys</a:t>
            </a:r>
          </a:p>
          <a:p>
            <a:pPr marL="0" indent="0">
              <a:buNone/>
            </a:pPr>
            <a:endParaRPr lang="en-IE" sz="1600" b="1" dirty="0">
              <a:solidFill>
                <a:schemeClr val="bg1">
                  <a:lumMod val="50000"/>
                </a:schemeClr>
              </a:solidFill>
              <a:latin typeface="Arial" panose="020B0604020202020204" pitchFamily="34" charset="0"/>
              <a:cs typeface="Arial" panose="020B0604020202020204" pitchFamily="34" charset="0"/>
            </a:endParaRPr>
          </a:p>
          <a:p>
            <a:pPr>
              <a:buFont typeface="+mj-lt"/>
              <a:buAutoNum type="arabicPeriod"/>
            </a:pPr>
            <a:r>
              <a:rPr lang="en-IE" sz="1600" b="1" dirty="0">
                <a:solidFill>
                  <a:schemeClr val="bg1">
                    <a:lumMod val="50000"/>
                  </a:schemeClr>
                </a:solidFill>
                <a:latin typeface="Times New Roman" panose="02020603050405020304" pitchFamily="18" charset="0"/>
                <a:cs typeface="Times New Roman" panose="02020603050405020304" pitchFamily="18" charset="0"/>
              </a:rPr>
              <a:t>Structure of Earnings Survey to be repeated annually.</a:t>
            </a:r>
          </a:p>
          <a:p>
            <a:pPr>
              <a:buFont typeface="+mj-lt"/>
              <a:buAutoNum type="arabicPeriod"/>
            </a:pPr>
            <a:endParaRPr lang="en-IE" sz="1600" b="1" dirty="0">
              <a:solidFill>
                <a:schemeClr val="bg1">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en-IE" sz="1600" b="1" dirty="0">
                <a:solidFill>
                  <a:schemeClr val="bg1">
                    <a:lumMod val="50000"/>
                  </a:schemeClr>
                </a:solidFill>
                <a:latin typeface="Times New Roman" panose="02020603050405020304" pitchFamily="18" charset="0"/>
                <a:cs typeface="Times New Roman" panose="02020603050405020304" pitchFamily="18" charset="0"/>
              </a:rPr>
              <a:t>2020 Job Vacancy Survey Quarterly &amp; follow-up Annual Occupational Breakdown Survey</a:t>
            </a:r>
          </a:p>
          <a:p>
            <a:pPr>
              <a:buFont typeface="+mj-lt"/>
              <a:buAutoNum type="arabicPeriod"/>
            </a:pPr>
            <a:endParaRPr lang="en-IE" sz="1600" b="1" dirty="0">
              <a:solidFill>
                <a:schemeClr val="bg1">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en-IE" sz="1600" b="1" dirty="0">
                <a:solidFill>
                  <a:schemeClr val="bg1">
                    <a:lumMod val="50000"/>
                  </a:schemeClr>
                </a:solidFill>
                <a:latin typeface="Times New Roman" panose="02020603050405020304" pitchFamily="18" charset="0"/>
                <a:cs typeface="Times New Roman" panose="02020603050405020304" pitchFamily="18" charset="0"/>
              </a:rPr>
              <a:t>Continuing Vocational Training Survey 2020 – collected in 2021</a:t>
            </a:r>
          </a:p>
        </p:txBody>
      </p:sp>
    </p:spTree>
    <p:extLst>
      <p:ext uri="{BB962C8B-B14F-4D97-AF65-F5344CB8AC3E}">
        <p14:creationId xmlns:p14="http://schemas.microsoft.com/office/powerpoint/2010/main" val="266629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219256" cy="781596"/>
          </a:xfrm>
        </p:spPr>
        <p:txBody>
          <a:bodyPr>
            <a:normAutofit fontScale="90000"/>
          </a:bodyPr>
          <a:lstStyle/>
          <a:p>
            <a:pPr algn="ctr"/>
            <a:r>
              <a:rPr lang="en-US" sz="1800" dirty="0">
                <a:solidFill>
                  <a:schemeClr val="accent4"/>
                </a:solidFill>
                <a:latin typeface="Times New Roman" panose="02020603050405020304" pitchFamily="18" charset="0"/>
                <a:cs typeface="Times New Roman" panose="02020603050405020304" pitchFamily="18" charset="0"/>
              </a:rPr>
              <a:t>Continuing Vocational Training Survey CVTS 2020 (2021)</a:t>
            </a:r>
            <a:br>
              <a:rPr lang="en-US" b="0" dirty="0"/>
            </a:br>
            <a:endParaRPr lang="en-US"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a:xfrm>
            <a:off x="457200" y="1707653"/>
            <a:ext cx="8229600" cy="2304257"/>
          </a:xfrm>
        </p:spPr>
        <p:txBody>
          <a:bodyPr>
            <a:noAutofit/>
          </a:bodyPr>
          <a:lstStyle/>
          <a:p>
            <a:pPr marL="0" indent="0">
              <a:buNone/>
            </a:pPr>
            <a:endParaRPr lang="en-US" sz="1600" dirty="0"/>
          </a:p>
          <a:p>
            <a:pPr marL="0" indent="0">
              <a:buNone/>
            </a:pPr>
            <a:r>
              <a:rPr lang="en-US" sz="1400" dirty="0">
                <a:solidFill>
                  <a:schemeClr val="bg1">
                    <a:lumMod val="50000"/>
                  </a:schemeClr>
                </a:solidFill>
              </a:rPr>
              <a:t>The Continuing Vocational Training Survey (CVTS) is an enterprise survey which is part of the EU statistics on lifelong learning. The survey covers the following topics: </a:t>
            </a:r>
          </a:p>
          <a:p>
            <a:r>
              <a:rPr lang="en-US" sz="1200" dirty="0">
                <a:solidFill>
                  <a:schemeClr val="bg1">
                    <a:lumMod val="50000"/>
                  </a:schemeClr>
                </a:solidFill>
              </a:rPr>
              <a:t>Continuing vocational training, skills supply and demand, training needs</a:t>
            </a:r>
          </a:p>
          <a:p>
            <a:r>
              <a:rPr lang="en-US" sz="1200" dirty="0">
                <a:solidFill>
                  <a:schemeClr val="bg1">
                    <a:lumMod val="50000"/>
                  </a:schemeClr>
                </a:solidFill>
              </a:rPr>
              <a:t>Measurement of the form, content and volume of continuing training</a:t>
            </a:r>
          </a:p>
          <a:p>
            <a:r>
              <a:rPr lang="en-US" sz="1200" dirty="0">
                <a:solidFill>
                  <a:schemeClr val="bg1">
                    <a:lumMod val="50000"/>
                  </a:schemeClr>
                </a:solidFill>
              </a:rPr>
              <a:t>The enterprises own training resources and the use of external training providers</a:t>
            </a:r>
          </a:p>
          <a:p>
            <a:r>
              <a:rPr lang="en-US" sz="1200" dirty="0">
                <a:solidFill>
                  <a:schemeClr val="bg1">
                    <a:lumMod val="50000"/>
                  </a:schemeClr>
                </a:solidFill>
              </a:rPr>
              <a:t>The costs of continuing training</a:t>
            </a:r>
          </a:p>
          <a:p>
            <a:r>
              <a:rPr lang="en-US" sz="1200" dirty="0">
                <a:solidFill>
                  <a:schemeClr val="bg1">
                    <a:lumMod val="50000"/>
                  </a:schemeClr>
                </a:solidFill>
              </a:rPr>
              <a:t>Initial vocational training</a:t>
            </a:r>
          </a:p>
          <a:p>
            <a:pPr marL="0" indent="0">
              <a:buNone/>
            </a:pPr>
            <a:endParaRPr lang="en-US" sz="1400" dirty="0"/>
          </a:p>
          <a:p>
            <a:pPr marL="0" indent="0">
              <a:buNone/>
            </a:pPr>
            <a:endParaRPr lang="en-IE" sz="1600" dirty="0">
              <a:latin typeface="Arial" panose="020B0604020202020204" pitchFamily="34" charset="0"/>
              <a:cs typeface="Arial" panose="020B0604020202020204" pitchFamily="34" charset="0"/>
            </a:endParaRPr>
          </a:p>
        </p:txBody>
      </p:sp>
      <p:pic>
        <p:nvPicPr>
          <p:cNvPr id="4098" name="Picture 2" descr="over-qualification of workers mismatch between skills supply and demand">
            <a:extLst>
              <a:ext uri="{FF2B5EF4-FFF2-40B4-BE49-F238E27FC236}">
                <a16:creationId xmlns:a16="http://schemas.microsoft.com/office/drawing/2014/main" id="{D8BB91AD-C706-4CC9-81D6-E0025F62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60090"/>
            <a:ext cx="2880320" cy="14355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97540F6E-0692-4373-AFAC-398E41BD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60090"/>
            <a:ext cx="3384376" cy="143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5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8"/>
            <a:ext cx="8219256" cy="1213643"/>
          </a:xfrm>
        </p:spPr>
        <p:txBody>
          <a:bodyPr>
            <a:normAutofit/>
          </a:bodyPr>
          <a:lstStyle/>
          <a:p>
            <a:pPr algn="ctr"/>
            <a:r>
              <a:rPr lang="en-US" sz="1800" dirty="0">
                <a:solidFill>
                  <a:schemeClr val="bg1">
                    <a:lumMod val="50000"/>
                  </a:schemeClr>
                </a:solidFill>
                <a:latin typeface="Times New Roman" panose="02020603050405020304" pitchFamily="18" charset="0"/>
                <a:cs typeface="Times New Roman" panose="02020603050405020304" pitchFamily="18" charset="0"/>
              </a:rPr>
              <a:t>Continuing Vocational Training Survey CVTS 2020 (2021)</a:t>
            </a:r>
            <a:br>
              <a:rPr lang="en-US" b="0" dirty="0">
                <a:solidFill>
                  <a:schemeClr val="bg1">
                    <a:lumMod val="50000"/>
                  </a:schemeClr>
                </a:solidFill>
              </a:rPr>
            </a:br>
            <a:endParaRPr lang="en-US" sz="2800" dirty="0">
              <a:solidFill>
                <a:schemeClr val="bg1">
                  <a:lumMod val="50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a:xfrm>
            <a:off x="457200" y="1059583"/>
            <a:ext cx="8229600" cy="2952328"/>
          </a:xfrm>
        </p:spPr>
        <p:txBody>
          <a:bodyPr>
            <a:noAutofit/>
          </a:bodyPr>
          <a:lstStyle/>
          <a:p>
            <a:pPr marL="0" indent="0" algn="ctr">
              <a:buNone/>
            </a:pPr>
            <a:r>
              <a:rPr lang="en-IE" sz="1600" dirty="0">
                <a:solidFill>
                  <a:schemeClr val="bg1">
                    <a:lumMod val="50000"/>
                  </a:schemeClr>
                </a:solidFill>
                <a:latin typeface="Times New Roman" panose="02020603050405020304" pitchFamily="18" charset="0"/>
                <a:cs typeface="Times New Roman" panose="02020603050405020304" pitchFamily="18" charset="0"/>
              </a:rPr>
              <a:t>+ OECD Employer Module on Skills Gaps - piggy back onto the CVTS</a:t>
            </a:r>
          </a:p>
          <a:p>
            <a:pPr marL="0" indent="0" algn="ctr">
              <a:buNone/>
            </a:pPr>
            <a:endParaRPr lang="en-IE" sz="1600" dirty="0">
              <a:solidFill>
                <a:schemeClr val="bg1">
                  <a:lumMod val="50000"/>
                </a:schemeClr>
              </a:solidFill>
              <a:latin typeface="Times New Roman" panose="02020603050405020304" pitchFamily="18" charset="0"/>
              <a:cs typeface="Times New Roman" panose="02020603050405020304" pitchFamily="18" charset="0"/>
            </a:endParaRPr>
          </a:p>
          <a:p>
            <a:pPr marL="0" indent="0" algn="ctr">
              <a:buNone/>
            </a:pPr>
            <a:r>
              <a:rPr lang="en-IE" sz="1600" b="1" dirty="0">
                <a:solidFill>
                  <a:schemeClr val="bg1">
                    <a:lumMod val="50000"/>
                  </a:schemeClr>
                </a:solidFill>
                <a:latin typeface="Times New Roman" panose="02020603050405020304" pitchFamily="18" charset="0"/>
                <a:cs typeface="Times New Roman" panose="02020603050405020304" pitchFamily="18" charset="0"/>
              </a:rPr>
              <a:t>Key Results in 2015 </a:t>
            </a: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77% of all enterprises provided training </a:t>
            </a: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50% of staff attended training courses </a:t>
            </a: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19.4 hours per employee spent on training courses</a:t>
            </a: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Training course costs equal 2.2% of total labour costs </a:t>
            </a: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One half of enterprises assess the outcomes of their training activities</a:t>
            </a:r>
          </a:p>
          <a:p>
            <a:pPr marL="0" indent="0">
              <a:buNone/>
            </a:pPr>
            <a:endParaRPr lang="en-I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72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8"/>
            <a:ext cx="8219256" cy="1213643"/>
          </a:xfrm>
        </p:spPr>
        <p:txBody>
          <a:bodyPr>
            <a:normAutofit/>
          </a:bodyPr>
          <a:lstStyle/>
          <a:p>
            <a:r>
              <a:rPr lang="en-US" sz="2000" dirty="0">
                <a:solidFill>
                  <a:schemeClr val="bg1">
                    <a:lumMod val="50000"/>
                  </a:schemeClr>
                </a:solidFill>
                <a:latin typeface="Times New Roman" panose="02020603050405020304" pitchFamily="18" charset="0"/>
                <a:cs typeface="Times New Roman" panose="02020603050405020304" pitchFamily="18" charset="0"/>
              </a:rPr>
              <a:t>Community Innovation Survey</a:t>
            </a:r>
            <a:br>
              <a:rPr lang="en-US" b="0" dirty="0"/>
            </a:br>
            <a:endParaRPr lang="en-US"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a:xfrm>
            <a:off x="457200" y="1059583"/>
            <a:ext cx="8229600" cy="2952328"/>
          </a:xfrm>
        </p:spPr>
        <p:txBody>
          <a:bodyPr>
            <a:noAutofit/>
          </a:bodyPr>
          <a:lstStyle/>
          <a:p>
            <a:pPr marL="0" indent="0">
              <a:buNone/>
            </a:pPr>
            <a:endParaRPr lang="en-US" sz="1600" dirty="0">
              <a:solidFill>
                <a:schemeClr val="accent4"/>
              </a:solidFill>
              <a:latin typeface="Arial" panose="020B0604020202020204" pitchFamily="34" charset="0"/>
              <a:cs typeface="Arial" panose="020B0604020202020204" pitchFamily="34" charset="0"/>
            </a:endParaRPr>
          </a:p>
          <a:p>
            <a:pPr marL="0" indent="0">
              <a:buNone/>
            </a:pPr>
            <a:endParaRPr lang="en-US" sz="1600" dirty="0">
              <a:solidFill>
                <a:schemeClr val="accent4"/>
              </a:solidFill>
              <a:latin typeface="Arial" panose="020B0604020202020204" pitchFamily="34" charset="0"/>
              <a:cs typeface="Arial" panose="020B0604020202020204" pitchFamily="34" charset="0"/>
            </a:endParaRPr>
          </a:p>
          <a:p>
            <a:pPr marL="0" indent="0">
              <a:buNone/>
            </a:pPr>
            <a:r>
              <a:rPr lang="en-US" sz="1600" dirty="0">
                <a:solidFill>
                  <a:schemeClr val="bg1">
                    <a:lumMod val="50000"/>
                  </a:schemeClr>
                </a:solidFill>
                <a:latin typeface="Times New Roman" panose="02020603050405020304" pitchFamily="18" charset="0"/>
                <a:cs typeface="Times New Roman" panose="02020603050405020304" pitchFamily="18" charset="0"/>
              </a:rPr>
              <a:t>The Community Innovation Survey (CIS) is a survey of innovation activities of enterprises in Ireland and other EU Member States. </a:t>
            </a:r>
          </a:p>
          <a:p>
            <a:pPr algn="just">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The survey collects information about </a:t>
            </a:r>
            <a:r>
              <a:rPr lang="en-US" sz="1600" b="1" dirty="0">
                <a:solidFill>
                  <a:schemeClr val="bg1">
                    <a:lumMod val="50000"/>
                  </a:schemeClr>
                </a:solidFill>
                <a:latin typeface="Times New Roman" panose="02020603050405020304" pitchFamily="18" charset="0"/>
                <a:cs typeface="Times New Roman" panose="02020603050405020304" pitchFamily="18" charset="0"/>
              </a:rPr>
              <a:t>product and process innovation</a:t>
            </a:r>
            <a:r>
              <a:rPr lang="en-US" sz="1600" dirty="0">
                <a:solidFill>
                  <a:schemeClr val="bg1">
                    <a:lumMod val="50000"/>
                  </a:schemeClr>
                </a:solidFill>
                <a:latin typeface="Times New Roman" panose="02020603050405020304" pitchFamily="18" charset="0"/>
                <a:cs typeface="Times New Roman" panose="02020603050405020304" pitchFamily="18" charset="0"/>
              </a:rPr>
              <a:t>, as well as </a:t>
            </a:r>
            <a:r>
              <a:rPr lang="en-US" sz="1600" b="1" dirty="0">
                <a:solidFill>
                  <a:schemeClr val="bg1">
                    <a:lumMod val="50000"/>
                  </a:schemeClr>
                </a:solidFill>
                <a:latin typeface="Times New Roman" panose="02020603050405020304" pitchFamily="18" charset="0"/>
                <a:cs typeface="Times New Roman" panose="02020603050405020304" pitchFamily="18" charset="0"/>
              </a:rPr>
              <a:t>organisational and marketing innovations</a:t>
            </a:r>
            <a:r>
              <a:rPr lang="en-US" sz="1600" dirty="0">
                <a:solidFill>
                  <a:schemeClr val="bg1">
                    <a:lumMod val="50000"/>
                  </a:schemeClr>
                </a:solidFill>
                <a:latin typeface="Times New Roman" panose="02020603050405020304" pitchFamily="18" charset="0"/>
                <a:cs typeface="Times New Roman" panose="02020603050405020304" pitchFamily="18" charset="0"/>
              </a:rPr>
              <a:t> and other key variables during the three year period </a:t>
            </a:r>
            <a:r>
              <a:rPr lang="en-US" sz="1600" b="1" dirty="0">
                <a:solidFill>
                  <a:schemeClr val="bg1">
                    <a:lumMod val="50000"/>
                  </a:schemeClr>
                </a:solidFill>
                <a:latin typeface="Times New Roman" panose="02020603050405020304" pitchFamily="18" charset="0"/>
                <a:cs typeface="Times New Roman" panose="02020603050405020304" pitchFamily="18" charset="0"/>
              </a:rPr>
              <a:t>2016 to 2018 </a:t>
            </a:r>
            <a:r>
              <a:rPr lang="en-US" sz="1600" dirty="0">
                <a:solidFill>
                  <a:schemeClr val="bg1">
                    <a:lumMod val="50000"/>
                  </a:schemeClr>
                </a:solidFill>
                <a:latin typeface="Times New Roman" panose="02020603050405020304" pitchFamily="18" charset="0"/>
                <a:cs typeface="Times New Roman" panose="02020603050405020304" pitchFamily="18" charset="0"/>
              </a:rPr>
              <a:t>inclusive. </a:t>
            </a:r>
          </a:p>
          <a:p>
            <a:pPr algn="just">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Most questions cover </a:t>
            </a:r>
            <a:r>
              <a:rPr lang="en-US" sz="1600" b="1" dirty="0">
                <a:solidFill>
                  <a:schemeClr val="bg1">
                    <a:lumMod val="50000"/>
                  </a:schemeClr>
                </a:solidFill>
                <a:latin typeface="Times New Roman" panose="02020603050405020304" pitchFamily="18" charset="0"/>
                <a:cs typeface="Times New Roman" panose="02020603050405020304" pitchFamily="18" charset="0"/>
              </a:rPr>
              <a:t>new or significantly improved goods or services </a:t>
            </a:r>
            <a:r>
              <a:rPr lang="en-US" sz="1600" dirty="0">
                <a:solidFill>
                  <a:schemeClr val="bg1">
                    <a:lumMod val="50000"/>
                  </a:schemeClr>
                </a:solidFill>
                <a:latin typeface="Times New Roman" panose="02020603050405020304" pitchFamily="18" charset="0"/>
                <a:cs typeface="Times New Roman" panose="02020603050405020304" pitchFamily="18" charset="0"/>
              </a:rPr>
              <a:t>or the </a:t>
            </a:r>
            <a:r>
              <a:rPr lang="en-US" sz="1600" b="1" dirty="0">
                <a:solidFill>
                  <a:schemeClr val="bg1">
                    <a:lumMod val="50000"/>
                  </a:schemeClr>
                </a:solidFill>
                <a:latin typeface="Times New Roman" panose="02020603050405020304" pitchFamily="18" charset="0"/>
                <a:cs typeface="Times New Roman" panose="02020603050405020304" pitchFamily="18" charset="0"/>
              </a:rPr>
              <a:t>implementation of new or significantly improved processes, logistics or distribution methods</a:t>
            </a:r>
            <a:r>
              <a:rPr lang="en-US" sz="1600" dirty="0">
                <a:solidFill>
                  <a:schemeClr val="bg1">
                    <a:lumMod val="50000"/>
                  </a:schemeClr>
                </a:solidFill>
                <a:latin typeface="Times New Roman" panose="02020603050405020304" pitchFamily="18" charset="0"/>
                <a:cs typeface="Times New Roman" panose="02020603050405020304" pitchFamily="18" charset="0"/>
              </a:rPr>
              <a:t>.    </a:t>
            </a:r>
            <a:endParaRPr lang="en-IE" sz="16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7" name="Picture 2" descr="Image result for innovation">
            <a:extLst>
              <a:ext uri="{FF2B5EF4-FFF2-40B4-BE49-F238E27FC236}">
                <a16:creationId xmlns:a16="http://schemas.microsoft.com/office/drawing/2014/main" id="{45B2758B-2D81-4E3B-B747-2EBAE24D88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05978"/>
            <a:ext cx="4320480" cy="150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20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8"/>
            <a:ext cx="8219256" cy="1213643"/>
          </a:xfrm>
        </p:spPr>
        <p:txBody>
          <a:bodyPr>
            <a:normAutofit/>
          </a:bodyPr>
          <a:lstStyle/>
          <a:p>
            <a:pPr algn="ctr"/>
            <a:r>
              <a:rPr lang="en-US" sz="2400" dirty="0">
                <a:solidFill>
                  <a:schemeClr val="bg1">
                    <a:lumMod val="50000"/>
                  </a:schemeClr>
                </a:solidFill>
                <a:latin typeface="Times New Roman" panose="02020603050405020304" pitchFamily="18" charset="0"/>
                <a:cs typeface="Times New Roman" panose="02020603050405020304" pitchFamily="18" charset="0"/>
              </a:rPr>
              <a:t>Community Innovation Survey 2016 – Key Results </a:t>
            </a:r>
            <a:br>
              <a:rPr lang="en-US" sz="2400" dirty="0">
                <a:latin typeface="Times New Roman" panose="02020603050405020304" pitchFamily="18" charset="0"/>
                <a:cs typeface="Times New Roman" panose="02020603050405020304" pitchFamily="18" charset="0"/>
              </a:rPr>
            </a:b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p:txBody>
          <a:bodyPr>
            <a:noAutofit/>
          </a:bodyPr>
          <a:lstStyle/>
          <a:p>
            <a:r>
              <a:rPr lang="en-US" sz="1200" b="1" dirty="0">
                <a:solidFill>
                  <a:schemeClr val="bg1">
                    <a:lumMod val="50000"/>
                  </a:schemeClr>
                </a:solidFill>
                <a:latin typeface="Times New Roman" panose="02020603050405020304" pitchFamily="18" charset="0"/>
                <a:cs typeface="Times New Roman" panose="02020603050405020304" pitchFamily="18" charset="0"/>
              </a:rPr>
              <a:t>Total spending on innovation activities </a:t>
            </a:r>
            <a:r>
              <a:rPr lang="en-US" sz="1200" dirty="0">
                <a:solidFill>
                  <a:schemeClr val="bg1">
                    <a:lumMod val="50000"/>
                  </a:schemeClr>
                </a:solidFill>
                <a:latin typeface="Times New Roman" panose="02020603050405020304" pitchFamily="18" charset="0"/>
                <a:cs typeface="Times New Roman" panose="02020603050405020304" pitchFamily="18" charset="0"/>
              </a:rPr>
              <a:t>in Ireland during 2016 increased by almost </a:t>
            </a:r>
            <a:r>
              <a:rPr lang="en-US" sz="1200" b="1" dirty="0">
                <a:solidFill>
                  <a:schemeClr val="bg1">
                    <a:lumMod val="50000"/>
                  </a:schemeClr>
                </a:solidFill>
                <a:latin typeface="Times New Roman" panose="02020603050405020304" pitchFamily="18" charset="0"/>
                <a:cs typeface="Times New Roman" panose="02020603050405020304" pitchFamily="18" charset="0"/>
              </a:rPr>
              <a:t>22% </a:t>
            </a:r>
            <a:r>
              <a:rPr lang="en-US" sz="1200" dirty="0">
                <a:solidFill>
                  <a:schemeClr val="bg1">
                    <a:lumMod val="50000"/>
                  </a:schemeClr>
                </a:solidFill>
                <a:latin typeface="Times New Roman" panose="02020603050405020304" pitchFamily="18" charset="0"/>
                <a:cs typeface="Times New Roman" panose="02020603050405020304" pitchFamily="18" charset="0"/>
              </a:rPr>
              <a:t>to €4.6 billion</a:t>
            </a:r>
          </a:p>
          <a:p>
            <a:r>
              <a:rPr lang="en-US" sz="1200" b="1" dirty="0">
                <a:solidFill>
                  <a:schemeClr val="bg1">
                    <a:lumMod val="50000"/>
                  </a:schemeClr>
                </a:solidFill>
                <a:latin typeface="Times New Roman" panose="02020603050405020304" pitchFamily="18" charset="0"/>
                <a:cs typeface="Times New Roman" panose="02020603050405020304" pitchFamily="18" charset="0"/>
              </a:rPr>
              <a:t>Industrial enterprises spending on machinery, equipment and software </a:t>
            </a:r>
            <a:r>
              <a:rPr lang="en-US" sz="1200" dirty="0">
                <a:solidFill>
                  <a:schemeClr val="bg1">
                    <a:lumMod val="50000"/>
                  </a:schemeClr>
                </a:solidFill>
                <a:latin typeface="Times New Roman" panose="02020603050405020304" pitchFamily="18" charset="0"/>
                <a:cs typeface="Times New Roman" panose="02020603050405020304" pitchFamily="18" charset="0"/>
              </a:rPr>
              <a:t>accounted for a </a:t>
            </a:r>
            <a:r>
              <a:rPr lang="en-US" sz="1200" b="1" dirty="0">
                <a:solidFill>
                  <a:schemeClr val="bg1">
                    <a:lumMod val="50000"/>
                  </a:schemeClr>
                </a:solidFill>
                <a:latin typeface="Times New Roman" panose="02020603050405020304" pitchFamily="18" charset="0"/>
                <a:cs typeface="Times New Roman" panose="02020603050405020304" pitchFamily="18" charset="0"/>
              </a:rPr>
              <a:t>quarter of total innovation expenditure</a:t>
            </a:r>
          </a:p>
          <a:p>
            <a:r>
              <a:rPr lang="en-US" sz="1200" b="1" dirty="0">
                <a:solidFill>
                  <a:schemeClr val="bg1">
                    <a:lumMod val="50000"/>
                  </a:schemeClr>
                </a:solidFill>
                <a:latin typeface="Times New Roman" panose="02020603050405020304" pitchFamily="18" charset="0"/>
                <a:cs typeface="Times New Roman" panose="02020603050405020304" pitchFamily="18" charset="0"/>
              </a:rPr>
              <a:t>Foreign enterprises </a:t>
            </a:r>
            <a:r>
              <a:rPr lang="en-US" sz="1200" dirty="0">
                <a:solidFill>
                  <a:schemeClr val="bg1">
                    <a:lumMod val="50000"/>
                  </a:schemeClr>
                </a:solidFill>
                <a:latin typeface="Times New Roman" panose="02020603050405020304" pitchFamily="18" charset="0"/>
                <a:cs typeface="Times New Roman" panose="02020603050405020304" pitchFamily="18" charset="0"/>
              </a:rPr>
              <a:t>accounted for </a:t>
            </a:r>
            <a:r>
              <a:rPr lang="en-US" sz="1200" b="1" dirty="0">
                <a:solidFill>
                  <a:schemeClr val="bg1">
                    <a:lumMod val="50000"/>
                  </a:schemeClr>
                </a:solidFill>
                <a:latin typeface="Times New Roman" panose="02020603050405020304" pitchFamily="18" charset="0"/>
                <a:cs typeface="Times New Roman" panose="02020603050405020304" pitchFamily="18" charset="0"/>
              </a:rPr>
              <a:t>64% </a:t>
            </a:r>
            <a:r>
              <a:rPr lang="en-US" sz="1200" dirty="0">
                <a:solidFill>
                  <a:schemeClr val="bg1">
                    <a:lumMod val="50000"/>
                  </a:schemeClr>
                </a:solidFill>
                <a:latin typeface="Times New Roman" panose="02020603050405020304" pitchFamily="18" charset="0"/>
                <a:cs typeface="Times New Roman" panose="02020603050405020304" pitchFamily="18" charset="0"/>
              </a:rPr>
              <a:t>of total innovation expenditure</a:t>
            </a:r>
          </a:p>
          <a:p>
            <a:r>
              <a:rPr lang="en-US" sz="1200" b="1" dirty="0">
                <a:solidFill>
                  <a:schemeClr val="bg1">
                    <a:lumMod val="50000"/>
                  </a:schemeClr>
                </a:solidFill>
                <a:latin typeface="Times New Roman" panose="02020603050405020304" pitchFamily="18" charset="0"/>
                <a:cs typeface="Times New Roman" panose="02020603050405020304" pitchFamily="18" charset="0"/>
              </a:rPr>
              <a:t>66% of large enterprises </a:t>
            </a:r>
            <a:r>
              <a:rPr lang="en-US" sz="1200" dirty="0">
                <a:solidFill>
                  <a:schemeClr val="bg1">
                    <a:lumMod val="50000"/>
                  </a:schemeClr>
                </a:solidFill>
                <a:latin typeface="Times New Roman" panose="02020603050405020304" pitchFamily="18" charset="0"/>
                <a:cs typeface="Times New Roman" panose="02020603050405020304" pitchFamily="18" charset="0"/>
              </a:rPr>
              <a:t>had innovation expenditure in 2014-2016 compared with </a:t>
            </a:r>
            <a:r>
              <a:rPr lang="en-US" sz="1200" b="1" dirty="0">
                <a:solidFill>
                  <a:schemeClr val="bg1">
                    <a:lumMod val="50000"/>
                  </a:schemeClr>
                </a:solidFill>
                <a:latin typeface="Times New Roman" panose="02020603050405020304" pitchFamily="18" charset="0"/>
                <a:cs typeface="Times New Roman" panose="02020603050405020304" pitchFamily="18" charset="0"/>
              </a:rPr>
              <a:t>36% of SMEs</a:t>
            </a:r>
          </a:p>
          <a:p>
            <a:r>
              <a:rPr lang="en-US" sz="1200" dirty="0">
                <a:solidFill>
                  <a:schemeClr val="bg1">
                    <a:lumMod val="50000"/>
                  </a:schemeClr>
                </a:solidFill>
                <a:latin typeface="Times New Roman" panose="02020603050405020304" pitchFamily="18" charset="0"/>
                <a:cs typeface="Times New Roman" panose="02020603050405020304" pitchFamily="18" charset="0"/>
              </a:rPr>
              <a:t>Over </a:t>
            </a:r>
            <a:r>
              <a:rPr lang="en-US" sz="1200" b="1" dirty="0">
                <a:solidFill>
                  <a:schemeClr val="bg1">
                    <a:lumMod val="50000"/>
                  </a:schemeClr>
                </a:solidFill>
                <a:latin typeface="Times New Roman" panose="02020603050405020304" pitchFamily="18" charset="0"/>
                <a:cs typeface="Times New Roman" panose="02020603050405020304" pitchFamily="18" charset="0"/>
              </a:rPr>
              <a:t>43% </a:t>
            </a:r>
            <a:r>
              <a:rPr lang="en-US" sz="1200" dirty="0">
                <a:solidFill>
                  <a:schemeClr val="bg1">
                    <a:lumMod val="50000"/>
                  </a:schemeClr>
                </a:solidFill>
                <a:latin typeface="Times New Roman" panose="02020603050405020304" pitchFamily="18" charset="0"/>
                <a:cs typeface="Times New Roman" panose="02020603050405020304" pitchFamily="18" charset="0"/>
              </a:rPr>
              <a:t>of </a:t>
            </a:r>
            <a:r>
              <a:rPr lang="en-US" sz="1200" b="1" dirty="0">
                <a:solidFill>
                  <a:schemeClr val="bg1">
                    <a:lumMod val="50000"/>
                  </a:schemeClr>
                </a:solidFill>
                <a:latin typeface="Times New Roman" panose="02020603050405020304" pitchFamily="18" charset="0"/>
                <a:cs typeface="Times New Roman" panose="02020603050405020304" pitchFamily="18" charset="0"/>
              </a:rPr>
              <a:t>foreign owned enterprises </a:t>
            </a:r>
            <a:r>
              <a:rPr lang="en-US" sz="1200" dirty="0">
                <a:solidFill>
                  <a:schemeClr val="bg1">
                    <a:lumMod val="50000"/>
                  </a:schemeClr>
                </a:solidFill>
                <a:latin typeface="Times New Roman" panose="02020603050405020304" pitchFamily="18" charset="0"/>
                <a:cs typeface="Times New Roman" panose="02020603050405020304" pitchFamily="18" charset="0"/>
              </a:rPr>
              <a:t>had innovation expenditure</a:t>
            </a:r>
          </a:p>
          <a:p>
            <a:r>
              <a:rPr lang="en-US" sz="1200" b="1" dirty="0">
                <a:solidFill>
                  <a:schemeClr val="bg1">
                    <a:lumMod val="50000"/>
                  </a:schemeClr>
                </a:solidFill>
                <a:latin typeface="Times New Roman" panose="02020603050405020304" pitchFamily="18" charset="0"/>
                <a:cs typeface="Times New Roman" panose="02020603050405020304" pitchFamily="18" charset="0"/>
              </a:rPr>
              <a:t>57%</a:t>
            </a:r>
            <a:r>
              <a:rPr lang="en-US" sz="1200" dirty="0">
                <a:solidFill>
                  <a:schemeClr val="bg1">
                    <a:lumMod val="50000"/>
                  </a:schemeClr>
                </a:solidFill>
                <a:latin typeface="Times New Roman" panose="02020603050405020304" pitchFamily="18" charset="0"/>
                <a:cs typeface="Times New Roman" panose="02020603050405020304" pitchFamily="18" charset="0"/>
              </a:rPr>
              <a:t> of all enterprises were </a:t>
            </a:r>
            <a:r>
              <a:rPr lang="en-US" sz="1200" b="1" dirty="0">
                <a:solidFill>
                  <a:schemeClr val="bg1">
                    <a:lumMod val="50000"/>
                  </a:schemeClr>
                </a:solidFill>
                <a:latin typeface="Times New Roman" panose="02020603050405020304" pitchFamily="18" charset="0"/>
                <a:cs typeface="Times New Roman" panose="02020603050405020304" pitchFamily="18" charset="0"/>
              </a:rPr>
              <a:t>innovation active</a:t>
            </a:r>
            <a:r>
              <a:rPr lang="en-US" sz="1200" dirty="0">
                <a:solidFill>
                  <a:schemeClr val="bg1">
                    <a:lumMod val="50000"/>
                  </a:schemeClr>
                </a:solidFill>
                <a:latin typeface="Times New Roman" panose="02020603050405020304" pitchFamily="18" charset="0"/>
                <a:cs typeface="Times New Roman" panose="02020603050405020304" pitchFamily="18" charset="0"/>
              </a:rPr>
              <a:t> during 2014-2016</a:t>
            </a:r>
          </a:p>
          <a:p>
            <a:r>
              <a:rPr lang="en-US" sz="1200" dirty="0">
                <a:solidFill>
                  <a:schemeClr val="bg1">
                    <a:lumMod val="50000"/>
                  </a:schemeClr>
                </a:solidFill>
                <a:latin typeface="Times New Roman" panose="02020603050405020304" pitchFamily="18" charset="0"/>
                <a:cs typeface="Times New Roman" panose="02020603050405020304" pitchFamily="18" charset="0"/>
              </a:rPr>
              <a:t>Nearly </a:t>
            </a:r>
            <a:r>
              <a:rPr lang="en-US" sz="1200" b="1" dirty="0">
                <a:solidFill>
                  <a:schemeClr val="bg1">
                    <a:lumMod val="50000"/>
                  </a:schemeClr>
                </a:solidFill>
                <a:latin typeface="Times New Roman" panose="02020603050405020304" pitchFamily="18" charset="0"/>
                <a:cs typeface="Times New Roman" panose="02020603050405020304" pitchFamily="18" charset="0"/>
              </a:rPr>
              <a:t>31%</a:t>
            </a:r>
            <a:r>
              <a:rPr lang="en-US" sz="1200" dirty="0">
                <a:solidFill>
                  <a:schemeClr val="bg1">
                    <a:lumMod val="50000"/>
                  </a:schemeClr>
                </a:solidFill>
                <a:latin typeface="Times New Roman" panose="02020603050405020304" pitchFamily="18" charset="0"/>
                <a:cs typeface="Times New Roman" panose="02020603050405020304" pitchFamily="18" charset="0"/>
              </a:rPr>
              <a:t> of enterprises were engaged in </a:t>
            </a:r>
            <a:r>
              <a:rPr lang="en-US" sz="1200" b="1" dirty="0">
                <a:solidFill>
                  <a:schemeClr val="bg1">
                    <a:lumMod val="50000"/>
                  </a:schemeClr>
                </a:solidFill>
                <a:latin typeface="Times New Roman" panose="02020603050405020304" pitchFamily="18" charset="0"/>
                <a:cs typeface="Times New Roman" panose="02020603050405020304" pitchFamily="18" charset="0"/>
              </a:rPr>
              <a:t>process innovations</a:t>
            </a:r>
            <a:r>
              <a:rPr lang="en-US" sz="1200" dirty="0">
                <a:solidFill>
                  <a:schemeClr val="bg1">
                    <a:lumMod val="50000"/>
                  </a:schemeClr>
                </a:solidFill>
                <a:latin typeface="Times New Roman" panose="02020603050405020304" pitchFamily="18" charset="0"/>
                <a:cs typeface="Times New Roman" panose="02020603050405020304" pitchFamily="18" charset="0"/>
              </a:rPr>
              <a:t>, with </a:t>
            </a:r>
            <a:r>
              <a:rPr lang="en-US" sz="1200" b="1" dirty="0">
                <a:solidFill>
                  <a:schemeClr val="bg1">
                    <a:lumMod val="50000"/>
                  </a:schemeClr>
                </a:solidFill>
                <a:latin typeface="Times New Roman" panose="02020603050405020304" pitchFamily="18" charset="0"/>
                <a:cs typeface="Times New Roman" panose="02020603050405020304" pitchFamily="18" charset="0"/>
              </a:rPr>
              <a:t>29%</a:t>
            </a:r>
            <a:r>
              <a:rPr lang="en-US" sz="1200" dirty="0">
                <a:solidFill>
                  <a:schemeClr val="bg1">
                    <a:lumMod val="50000"/>
                  </a:schemeClr>
                </a:solidFill>
                <a:latin typeface="Times New Roman" panose="02020603050405020304" pitchFamily="18" charset="0"/>
                <a:cs typeface="Times New Roman" panose="02020603050405020304" pitchFamily="18" charset="0"/>
              </a:rPr>
              <a:t> engaged in </a:t>
            </a:r>
            <a:r>
              <a:rPr lang="en-US" sz="1200" b="1" dirty="0">
                <a:solidFill>
                  <a:schemeClr val="bg1">
                    <a:lumMod val="50000"/>
                  </a:schemeClr>
                </a:solidFill>
                <a:latin typeface="Times New Roman" panose="02020603050405020304" pitchFamily="18" charset="0"/>
                <a:cs typeface="Times New Roman" panose="02020603050405020304" pitchFamily="18" charset="0"/>
              </a:rPr>
              <a:t>product innovations</a:t>
            </a:r>
          </a:p>
          <a:p>
            <a:r>
              <a:rPr lang="en-US" sz="1200" dirty="0">
                <a:solidFill>
                  <a:schemeClr val="bg1">
                    <a:lumMod val="50000"/>
                  </a:schemeClr>
                </a:solidFill>
                <a:latin typeface="Times New Roman" panose="02020603050405020304" pitchFamily="18" charset="0"/>
                <a:cs typeface="Times New Roman" panose="02020603050405020304" pitchFamily="18" charset="0"/>
              </a:rPr>
              <a:t>Almost </a:t>
            </a:r>
            <a:r>
              <a:rPr lang="en-US" sz="1200" b="1" dirty="0">
                <a:solidFill>
                  <a:schemeClr val="bg1">
                    <a:lumMod val="50000"/>
                  </a:schemeClr>
                </a:solidFill>
                <a:latin typeface="Times New Roman" panose="02020603050405020304" pitchFamily="18" charset="0"/>
                <a:cs typeface="Times New Roman" panose="02020603050405020304" pitchFamily="18" charset="0"/>
              </a:rPr>
              <a:t>two thirds </a:t>
            </a:r>
            <a:r>
              <a:rPr lang="en-US" sz="1200" dirty="0">
                <a:solidFill>
                  <a:schemeClr val="bg1">
                    <a:lumMod val="50000"/>
                  </a:schemeClr>
                </a:solidFill>
                <a:latin typeface="Times New Roman" panose="02020603050405020304" pitchFamily="18" charset="0"/>
                <a:cs typeface="Times New Roman" panose="02020603050405020304" pitchFamily="18" charset="0"/>
              </a:rPr>
              <a:t>of large enterprises introduced an </a:t>
            </a:r>
            <a:r>
              <a:rPr lang="en-US" sz="1200" b="1" dirty="0">
                <a:solidFill>
                  <a:schemeClr val="bg1">
                    <a:lumMod val="50000"/>
                  </a:schemeClr>
                </a:solidFill>
                <a:latin typeface="Times New Roman" panose="02020603050405020304" pitchFamily="18" charset="0"/>
                <a:cs typeface="Times New Roman" panose="02020603050405020304" pitchFamily="18" charset="0"/>
              </a:rPr>
              <a:t>organisational innovation</a:t>
            </a:r>
          </a:p>
          <a:p>
            <a:endParaRPr lang="en-US" sz="1600" dirty="0"/>
          </a:p>
          <a:p>
            <a:endParaRPr lang="en-IE" sz="1600" dirty="0">
              <a:latin typeface="Times New Roman" panose="02020603050405020304" pitchFamily="18" charset="0"/>
              <a:cs typeface="Times New Roman" panose="02020603050405020304" pitchFamily="18" charset="0"/>
            </a:endParaRPr>
          </a:p>
          <a:p>
            <a:pPr marL="0" indent="0">
              <a:buNone/>
            </a:pPr>
            <a:endParaRPr lang="en-I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03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8219256" cy="864097"/>
          </a:xfrm>
        </p:spPr>
        <p:txBody>
          <a:bodyPr>
            <a:normAutofit fontScale="90000"/>
          </a:bodyPr>
          <a:lstStyle/>
          <a:p>
            <a:pPr algn="ctr"/>
            <a:r>
              <a:rPr lang="en-US" sz="2700" dirty="0">
                <a:solidFill>
                  <a:schemeClr val="bg1">
                    <a:lumMod val="50000"/>
                  </a:schemeClr>
                </a:solidFill>
                <a:latin typeface="Times New Roman" panose="02020603050405020304" pitchFamily="18" charset="0"/>
                <a:cs typeface="Times New Roman" panose="02020603050405020304" pitchFamily="18" charset="0"/>
              </a:rPr>
              <a:t>Community Innovation Survey 2018 </a:t>
            </a:r>
            <a:br>
              <a:rPr lang="en-US" b="0" dirty="0"/>
            </a:br>
            <a:endParaRPr lang="en-US"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a:xfrm>
            <a:off x="457200" y="627534"/>
            <a:ext cx="8229600" cy="3384377"/>
          </a:xfrm>
        </p:spPr>
        <p:txBody>
          <a:bodyPr>
            <a:noAutofit/>
          </a:bodyPr>
          <a:lstStyle/>
          <a:p>
            <a:endParaRPr lang="en-US" sz="1800" dirty="0">
              <a:latin typeface="Times New Roman" panose="02020603050405020304" pitchFamily="18" charset="0"/>
              <a:cs typeface="Times New Roman" panose="02020603050405020304" pitchFamily="18" charset="0"/>
            </a:endParaRPr>
          </a:p>
          <a:p>
            <a:r>
              <a:rPr lang="en-US" sz="1800" dirty="0">
                <a:solidFill>
                  <a:schemeClr val="bg1">
                    <a:lumMod val="50000"/>
                  </a:schemeClr>
                </a:solidFill>
                <a:latin typeface="Times New Roman" panose="02020603050405020304" pitchFamily="18" charset="0"/>
                <a:cs typeface="Times New Roman" panose="02020603050405020304" pitchFamily="18" charset="0"/>
              </a:rPr>
              <a:t>In the field since 3</a:t>
            </a:r>
            <a:r>
              <a:rPr lang="en-US" sz="1800" baseline="30000" dirty="0">
                <a:solidFill>
                  <a:schemeClr val="bg1">
                    <a:lumMod val="50000"/>
                  </a:schemeClr>
                </a:solidFill>
                <a:latin typeface="Times New Roman" panose="02020603050405020304" pitchFamily="18" charset="0"/>
                <a:cs typeface="Times New Roman" panose="02020603050405020304" pitchFamily="18" charset="0"/>
              </a:rPr>
              <a:t>rd</a:t>
            </a:r>
            <a:r>
              <a:rPr lang="en-US" sz="1800" dirty="0">
                <a:solidFill>
                  <a:schemeClr val="bg1">
                    <a:lumMod val="50000"/>
                  </a:schemeClr>
                </a:solidFill>
                <a:latin typeface="Times New Roman" panose="02020603050405020304" pitchFamily="18" charset="0"/>
                <a:cs typeface="Times New Roman" panose="02020603050405020304" pitchFamily="18" charset="0"/>
              </a:rPr>
              <a:t> week of August</a:t>
            </a:r>
          </a:p>
          <a:p>
            <a:r>
              <a:rPr lang="en-US" sz="1800" dirty="0">
                <a:solidFill>
                  <a:schemeClr val="bg1">
                    <a:lumMod val="50000"/>
                  </a:schemeClr>
                </a:solidFill>
                <a:latin typeface="Times New Roman" panose="02020603050405020304" pitchFamily="18" charset="0"/>
                <a:cs typeface="Times New Roman" panose="02020603050405020304" pitchFamily="18" charset="0"/>
              </a:rPr>
              <a:t>Piloting a new electronic questionnaire EQ</a:t>
            </a:r>
          </a:p>
          <a:p>
            <a:r>
              <a:rPr lang="en-US" sz="1800" dirty="0">
                <a:solidFill>
                  <a:schemeClr val="bg1">
                    <a:lumMod val="50000"/>
                  </a:schemeClr>
                </a:solidFill>
                <a:latin typeface="Times New Roman" panose="02020603050405020304" pitchFamily="18" charset="0"/>
                <a:cs typeface="Times New Roman" panose="02020603050405020304" pitchFamily="18" charset="0"/>
              </a:rPr>
              <a:t>Response rate after 14 weeks 51% - 1 further reminder to issue  (54%)</a:t>
            </a:r>
          </a:p>
          <a:p>
            <a:r>
              <a:rPr lang="en-US" sz="1800" dirty="0">
                <a:solidFill>
                  <a:schemeClr val="bg1">
                    <a:lumMod val="50000"/>
                  </a:schemeClr>
                </a:solidFill>
                <a:latin typeface="Times New Roman" panose="02020603050405020304" pitchFamily="18" charset="0"/>
                <a:cs typeface="Times New Roman" panose="02020603050405020304" pitchFamily="18" charset="0"/>
              </a:rPr>
              <a:t>2018 - 29 weeks data collection - response rate 65%</a:t>
            </a:r>
          </a:p>
          <a:p>
            <a:r>
              <a:rPr lang="en-US" sz="1800" dirty="0">
                <a:solidFill>
                  <a:schemeClr val="bg1">
                    <a:lumMod val="50000"/>
                  </a:schemeClr>
                </a:solidFill>
                <a:latin typeface="Times New Roman" panose="02020603050405020304" pitchFamily="18" charset="0"/>
                <a:cs typeface="Times New Roman" panose="02020603050405020304" pitchFamily="18" charset="0"/>
              </a:rPr>
              <a:t>Campaign Management - cut data collection to 19 weeks - response target 60%</a:t>
            </a:r>
          </a:p>
          <a:p>
            <a:r>
              <a:rPr lang="en-US" sz="1800" dirty="0">
                <a:solidFill>
                  <a:schemeClr val="bg1">
                    <a:lumMod val="50000"/>
                  </a:schemeClr>
                </a:solidFill>
                <a:latin typeface="Times New Roman" panose="02020603050405020304" pitchFamily="18" charset="0"/>
                <a:cs typeface="Times New Roman" panose="02020603050405020304" pitchFamily="18" charset="0"/>
              </a:rPr>
              <a:t>Deadline Eurostat June 2020                                        </a:t>
            </a:r>
          </a:p>
          <a:p>
            <a:r>
              <a:rPr lang="en-US" sz="1800" dirty="0">
                <a:solidFill>
                  <a:schemeClr val="bg1">
                    <a:lumMod val="50000"/>
                  </a:schemeClr>
                </a:solidFill>
                <a:latin typeface="Times New Roman" panose="02020603050405020304" pitchFamily="18" charset="0"/>
                <a:cs typeface="Times New Roman" panose="02020603050405020304" pitchFamily="18" charset="0"/>
              </a:rPr>
              <a:t>Publication April 2020</a:t>
            </a:r>
          </a:p>
          <a:p>
            <a:endParaRPr lang="en-IE" sz="1600" dirty="0">
              <a:latin typeface="Times New Roman" panose="02020603050405020304" pitchFamily="18" charset="0"/>
              <a:cs typeface="Times New Roman" panose="02020603050405020304" pitchFamily="18" charset="0"/>
            </a:endParaRPr>
          </a:p>
          <a:p>
            <a:pPr marL="0" indent="0">
              <a:buNone/>
            </a:pPr>
            <a:endParaRPr lang="en-I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02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4923-6235-4F84-8576-CF7015122333}"/>
              </a:ext>
            </a:extLst>
          </p:cNvPr>
          <p:cNvSpPr>
            <a:spLocks noGrp="1"/>
          </p:cNvSpPr>
          <p:nvPr>
            <p:ph type="title"/>
          </p:nvPr>
        </p:nvSpPr>
        <p:spPr/>
        <p:txBody>
          <a:bodyPr>
            <a:normAutofit/>
          </a:bodyPr>
          <a:lstStyle/>
          <a:p>
            <a:pPr algn="ctr"/>
            <a:r>
              <a:rPr lang="en-IE" sz="2400" dirty="0">
                <a:solidFill>
                  <a:schemeClr val="bg1">
                    <a:lumMod val="50000"/>
                  </a:schemeClr>
                </a:solidFill>
                <a:latin typeface="Times New Roman" panose="02020603050405020304" pitchFamily="18" charset="0"/>
                <a:cs typeface="Times New Roman" panose="02020603050405020304" pitchFamily="18" charset="0"/>
              </a:rPr>
              <a:t>Campaign Management</a:t>
            </a:r>
          </a:p>
        </p:txBody>
      </p:sp>
      <p:sp>
        <p:nvSpPr>
          <p:cNvPr id="3" name="Content Placeholder 2">
            <a:extLst>
              <a:ext uri="{FF2B5EF4-FFF2-40B4-BE49-F238E27FC236}">
                <a16:creationId xmlns:a16="http://schemas.microsoft.com/office/drawing/2014/main" id="{5FD3B1B6-095A-463D-BB3D-D21DF5FDFC74}"/>
              </a:ext>
            </a:extLst>
          </p:cNvPr>
          <p:cNvSpPr>
            <a:spLocks noGrp="1"/>
          </p:cNvSpPr>
          <p:nvPr>
            <p:ph idx="1"/>
          </p:nvPr>
        </p:nvSpPr>
        <p:spPr>
          <a:xfrm>
            <a:off x="457200" y="987575"/>
            <a:ext cx="8229600" cy="3024336"/>
          </a:xfrm>
        </p:spPr>
        <p:txBody>
          <a:bodyPr>
            <a:normAutofit/>
          </a:bodyPr>
          <a:lstStyle/>
          <a:p>
            <a:r>
              <a:rPr lang="en-IE" sz="1600" dirty="0">
                <a:solidFill>
                  <a:schemeClr val="bg1">
                    <a:lumMod val="50000"/>
                  </a:schemeClr>
                </a:solidFill>
                <a:latin typeface="Times New Roman" panose="02020603050405020304" pitchFamily="18" charset="0"/>
                <a:cs typeface="Times New Roman" panose="02020603050405020304" pitchFamily="18" charset="0"/>
              </a:rPr>
              <a:t>Improve the management of surveys in the field</a:t>
            </a:r>
          </a:p>
          <a:p>
            <a:r>
              <a:rPr lang="en-IE" sz="1600" dirty="0">
                <a:solidFill>
                  <a:schemeClr val="bg1">
                    <a:lumMod val="50000"/>
                  </a:schemeClr>
                </a:solidFill>
                <a:latin typeface="Times New Roman" panose="02020603050405020304" pitchFamily="18" charset="0"/>
                <a:cs typeface="Times New Roman" panose="02020603050405020304" pitchFamily="18" charset="0"/>
              </a:rPr>
              <a:t>Improve response - quality - timeliness</a:t>
            </a:r>
          </a:p>
          <a:p>
            <a:r>
              <a:rPr lang="en-IE" sz="1600" dirty="0">
                <a:solidFill>
                  <a:schemeClr val="bg1">
                    <a:lumMod val="50000"/>
                  </a:schemeClr>
                </a:solidFill>
                <a:latin typeface="Times New Roman" panose="02020603050405020304" pitchFamily="18" charset="0"/>
                <a:cs typeface="Times New Roman" panose="02020603050405020304" pitchFamily="18" charset="0"/>
              </a:rPr>
              <a:t>Reduce time-lag in the field - annual surveys</a:t>
            </a:r>
          </a:p>
          <a:p>
            <a:endParaRPr lang="en-IE" sz="1600" dirty="0">
              <a:latin typeface="Times New Roman" panose="02020603050405020304" pitchFamily="18" charset="0"/>
              <a:cs typeface="Times New Roman" panose="02020603050405020304" pitchFamily="18" charset="0"/>
            </a:endParaRPr>
          </a:p>
          <a:p>
            <a:pPr marL="0" indent="0" algn="ctr">
              <a:buNone/>
            </a:pPr>
            <a:r>
              <a:rPr lang="en-IE" sz="1600" dirty="0">
                <a:latin typeface="Times New Roman" panose="02020603050405020304" pitchFamily="18" charset="0"/>
                <a:cs typeface="Times New Roman" panose="02020603050405020304" pitchFamily="18" charset="0"/>
              </a:rPr>
              <a:t>     	</a:t>
            </a:r>
            <a:r>
              <a:rPr lang="en-IE" sz="1600" dirty="0">
                <a:solidFill>
                  <a:srgbClr val="FF0000"/>
                </a:solidFill>
                <a:latin typeface="Times New Roman" panose="02020603050405020304" pitchFamily="18" charset="0"/>
                <a:cs typeface="Times New Roman" panose="02020603050405020304" pitchFamily="18" charset="0"/>
              </a:rPr>
              <a:t>CIS - 2 months less in the field</a:t>
            </a:r>
          </a:p>
          <a:p>
            <a:pPr marL="0" indent="0" algn="ctr">
              <a:buNone/>
            </a:pPr>
            <a:r>
              <a:rPr lang="en-IE" sz="1600" dirty="0">
                <a:solidFill>
                  <a:srgbClr val="FF0000"/>
                </a:solidFill>
                <a:latin typeface="Times New Roman" panose="02020603050405020304" pitchFamily="18" charset="0"/>
                <a:cs typeface="Times New Roman" panose="02020603050405020304" pitchFamily="18" charset="0"/>
              </a:rPr>
              <a:t>                  ICT Survey - improved response and reduced timeframe for publication by 2 months - 	                      October 2019 (December 2018)</a:t>
            </a:r>
          </a:p>
          <a:p>
            <a:pPr marL="0" indent="0" algn="ctr">
              <a:buNone/>
            </a:pPr>
            <a:r>
              <a:rPr lang="en-IE" sz="1600" dirty="0">
                <a:solidFill>
                  <a:srgbClr val="FF0000"/>
                </a:solidFill>
                <a:latin typeface="Times New Roman" panose="02020603050405020304" pitchFamily="18" charset="0"/>
                <a:cs typeface="Times New Roman" panose="02020603050405020304" pitchFamily="18" charset="0"/>
              </a:rPr>
              <a:t>                  Annual Services Inquiry - collection period 2 months shorter </a:t>
            </a:r>
          </a:p>
        </p:txBody>
      </p:sp>
    </p:spTree>
    <p:extLst>
      <p:ext uri="{BB962C8B-B14F-4D97-AF65-F5344CB8AC3E}">
        <p14:creationId xmlns:p14="http://schemas.microsoft.com/office/powerpoint/2010/main" val="200771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9"/>
            <a:ext cx="8219256" cy="720080"/>
          </a:xfrm>
        </p:spPr>
        <p:txBody>
          <a:bodyPr>
            <a:normAutofit fontScale="90000"/>
          </a:bodyPr>
          <a:lstStyle/>
          <a:p>
            <a:pPr algn="ctr"/>
            <a:br>
              <a:rPr lang="en-US" b="0" dirty="0"/>
            </a:br>
            <a:r>
              <a:rPr lang="en-US" sz="2700" b="0" dirty="0">
                <a:solidFill>
                  <a:schemeClr val="bg1">
                    <a:lumMod val="50000"/>
                  </a:schemeClr>
                </a:solidFill>
                <a:latin typeface="Times New Roman" panose="02020603050405020304" pitchFamily="18" charset="0"/>
                <a:cs typeface="Times New Roman" panose="02020603050405020304" pitchFamily="18" charset="0"/>
              </a:rPr>
              <a:t>Business Expenditure in Research &amp; Development 2020</a:t>
            </a:r>
            <a:br>
              <a:rPr lang="en-US" b="0" dirty="0"/>
            </a:br>
            <a:endParaRPr lang="en-US"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a:xfrm>
            <a:off x="457200" y="987574"/>
            <a:ext cx="8229600" cy="3024337"/>
          </a:xfrm>
        </p:spPr>
        <p:txBody>
          <a:bodyPr>
            <a:noAutofit/>
          </a:bodyPr>
          <a:lstStyle/>
          <a:p>
            <a:pPr marL="0" indent="0" algn="just">
              <a:buNone/>
            </a:pPr>
            <a:r>
              <a:rPr lang="en-US" sz="1400" dirty="0">
                <a:solidFill>
                  <a:schemeClr val="bg1">
                    <a:lumMod val="50000"/>
                  </a:schemeClr>
                </a:solidFill>
                <a:latin typeface="Times New Roman" panose="02020603050405020304" pitchFamily="18" charset="0"/>
                <a:cs typeface="Times New Roman" panose="02020603050405020304" pitchFamily="18" charset="0"/>
              </a:rPr>
              <a:t>The </a:t>
            </a:r>
            <a:r>
              <a:rPr lang="en-US" sz="1400" b="1" dirty="0">
                <a:solidFill>
                  <a:schemeClr val="bg1">
                    <a:lumMod val="50000"/>
                  </a:schemeClr>
                </a:solidFill>
                <a:latin typeface="Times New Roman" panose="02020603050405020304" pitchFamily="18" charset="0"/>
                <a:cs typeface="Times New Roman" panose="02020603050405020304" pitchFamily="18" charset="0"/>
              </a:rPr>
              <a:t>Business Expenditure on Research and Development (BERD) </a:t>
            </a:r>
            <a:r>
              <a:rPr lang="en-US" sz="1400" dirty="0">
                <a:solidFill>
                  <a:schemeClr val="bg1">
                    <a:lumMod val="50000"/>
                  </a:schemeClr>
                </a:solidFill>
                <a:latin typeface="Times New Roman" panose="02020603050405020304" pitchFamily="18" charset="0"/>
                <a:cs typeface="Times New Roman" panose="02020603050405020304" pitchFamily="18" charset="0"/>
              </a:rPr>
              <a:t>Survey is a survey of the </a:t>
            </a:r>
            <a:r>
              <a:rPr lang="en-US" sz="1400" b="1" dirty="0">
                <a:solidFill>
                  <a:schemeClr val="bg1">
                    <a:lumMod val="50000"/>
                  </a:schemeClr>
                </a:solidFill>
                <a:latin typeface="Times New Roman" panose="02020603050405020304" pitchFamily="18" charset="0"/>
                <a:cs typeface="Times New Roman" panose="02020603050405020304" pitchFamily="18" charset="0"/>
              </a:rPr>
              <a:t>research and development activities of enterprises </a:t>
            </a:r>
            <a:r>
              <a:rPr lang="en-US" sz="1400" dirty="0">
                <a:solidFill>
                  <a:schemeClr val="bg1">
                    <a:lumMod val="50000"/>
                  </a:schemeClr>
                </a:solidFill>
                <a:latin typeface="Times New Roman" panose="02020603050405020304" pitchFamily="18" charset="0"/>
                <a:cs typeface="Times New Roman" panose="02020603050405020304" pitchFamily="18" charset="0"/>
              </a:rPr>
              <a:t>in Ireland and other EU Member States.  </a:t>
            </a:r>
          </a:p>
          <a:p>
            <a:pPr marL="0" indent="0" algn="just">
              <a:buNone/>
            </a:pPr>
            <a:r>
              <a:rPr lang="en-US" sz="1400" dirty="0">
                <a:solidFill>
                  <a:schemeClr val="bg1">
                    <a:lumMod val="50000"/>
                  </a:schemeClr>
                </a:solidFill>
                <a:latin typeface="Times New Roman" panose="02020603050405020304" pitchFamily="18" charset="0"/>
                <a:cs typeface="Times New Roman" panose="02020603050405020304" pitchFamily="18" charset="0"/>
              </a:rPr>
              <a:t>The BERD Survey is a </a:t>
            </a:r>
            <a:r>
              <a:rPr lang="en-US" sz="1400" b="1" dirty="0">
                <a:solidFill>
                  <a:schemeClr val="bg1">
                    <a:lumMod val="50000"/>
                  </a:schemeClr>
                </a:solidFill>
                <a:latin typeface="Times New Roman" panose="02020603050405020304" pitchFamily="18" charset="0"/>
                <a:cs typeface="Times New Roman" panose="02020603050405020304" pitchFamily="18" charset="0"/>
              </a:rPr>
              <a:t>targeted survey </a:t>
            </a:r>
            <a:r>
              <a:rPr lang="en-US" sz="1400" dirty="0">
                <a:solidFill>
                  <a:schemeClr val="bg1">
                    <a:lumMod val="50000"/>
                  </a:schemeClr>
                </a:solidFill>
                <a:latin typeface="Times New Roman" panose="02020603050405020304" pitchFamily="18" charset="0"/>
                <a:cs typeface="Times New Roman" panose="02020603050405020304" pitchFamily="18" charset="0"/>
              </a:rPr>
              <a:t>which is issued to all enterprises which are believed to be actively engaged in research and development </a:t>
            </a:r>
          </a:p>
          <a:p>
            <a:pPr marL="0" indent="0" algn="just">
              <a:buNone/>
            </a:pPr>
            <a:r>
              <a:rPr lang="en-US" sz="1400" dirty="0">
                <a:solidFill>
                  <a:schemeClr val="bg1">
                    <a:lumMod val="50000"/>
                  </a:schemeClr>
                </a:solidFill>
                <a:latin typeface="Times New Roman" panose="02020603050405020304" pitchFamily="18" charset="0"/>
                <a:cs typeface="Times New Roman" panose="02020603050405020304" pitchFamily="18" charset="0"/>
              </a:rPr>
              <a:t>Most questions gather information on the </a:t>
            </a:r>
            <a:r>
              <a:rPr lang="en-US" sz="1400" b="1" dirty="0">
                <a:solidFill>
                  <a:schemeClr val="bg1">
                    <a:lumMod val="50000"/>
                  </a:schemeClr>
                </a:solidFill>
                <a:latin typeface="Times New Roman" panose="02020603050405020304" pitchFamily="18" charset="0"/>
                <a:cs typeface="Times New Roman" panose="02020603050405020304" pitchFamily="18" charset="0"/>
              </a:rPr>
              <a:t>spending and performance of research and development</a:t>
            </a:r>
            <a:r>
              <a:rPr lang="en-US" sz="1400" dirty="0">
                <a:solidFill>
                  <a:schemeClr val="bg1">
                    <a:lumMod val="50000"/>
                  </a:schemeClr>
                </a:solidFill>
                <a:latin typeface="Times New Roman" panose="02020603050405020304" pitchFamily="18" charset="0"/>
                <a:cs typeface="Times New Roman" panose="02020603050405020304" pitchFamily="18" charset="0"/>
              </a:rPr>
              <a:t>.</a:t>
            </a:r>
          </a:p>
          <a:p>
            <a:pPr marL="0" indent="0" algn="just">
              <a:buNone/>
            </a:pPr>
            <a:r>
              <a:rPr lang="en-US" sz="1400" dirty="0">
                <a:solidFill>
                  <a:schemeClr val="bg1">
                    <a:lumMod val="50000"/>
                  </a:schemeClr>
                </a:solidFill>
                <a:latin typeface="Times New Roman" panose="02020603050405020304" pitchFamily="18" charset="0"/>
                <a:cs typeface="Times New Roman" panose="02020603050405020304" pitchFamily="18" charset="0"/>
              </a:rPr>
              <a:t>Research and Development (R&amp;D) is </a:t>
            </a:r>
            <a:r>
              <a:rPr lang="en-US" sz="1400" b="1" dirty="0">
                <a:solidFill>
                  <a:schemeClr val="bg1">
                    <a:lumMod val="50000"/>
                  </a:schemeClr>
                </a:solidFill>
                <a:latin typeface="Times New Roman" panose="02020603050405020304" pitchFamily="18" charset="0"/>
                <a:cs typeface="Times New Roman" panose="02020603050405020304" pitchFamily="18" charset="0"/>
              </a:rPr>
              <a:t>creative work </a:t>
            </a:r>
            <a:r>
              <a:rPr lang="en-US" sz="1400" dirty="0">
                <a:solidFill>
                  <a:schemeClr val="bg1">
                    <a:lumMod val="50000"/>
                  </a:schemeClr>
                </a:solidFill>
                <a:latin typeface="Times New Roman" panose="02020603050405020304" pitchFamily="18" charset="0"/>
                <a:cs typeface="Times New Roman" panose="02020603050405020304" pitchFamily="18" charset="0"/>
              </a:rPr>
              <a:t>undertaken on a </a:t>
            </a:r>
            <a:r>
              <a:rPr lang="en-US" sz="1400" b="1" dirty="0">
                <a:solidFill>
                  <a:schemeClr val="bg1">
                    <a:lumMod val="50000"/>
                  </a:schemeClr>
                </a:solidFill>
                <a:latin typeface="Times New Roman" panose="02020603050405020304" pitchFamily="18" charset="0"/>
                <a:cs typeface="Times New Roman" panose="02020603050405020304" pitchFamily="18" charset="0"/>
              </a:rPr>
              <a:t>systematic basis </a:t>
            </a:r>
            <a:r>
              <a:rPr lang="en-US" sz="1400" dirty="0">
                <a:solidFill>
                  <a:schemeClr val="bg1">
                    <a:lumMod val="50000"/>
                  </a:schemeClr>
                </a:solidFill>
                <a:latin typeface="Times New Roman" panose="02020603050405020304" pitchFamily="18" charset="0"/>
                <a:cs typeface="Times New Roman" panose="02020603050405020304" pitchFamily="18" charset="0"/>
              </a:rPr>
              <a:t>in order to create new or improved products, processes, services or other applications. R&amp;D is distinguishable from other activities by the presence of an appreciable </a:t>
            </a:r>
            <a:r>
              <a:rPr lang="en-US" sz="1400" b="1" dirty="0">
                <a:solidFill>
                  <a:schemeClr val="bg1">
                    <a:lumMod val="50000"/>
                  </a:schemeClr>
                </a:solidFill>
                <a:latin typeface="Times New Roman" panose="02020603050405020304" pitchFamily="18" charset="0"/>
                <a:cs typeface="Times New Roman" panose="02020603050405020304" pitchFamily="18" charset="0"/>
              </a:rPr>
              <a:t>element of novelty </a:t>
            </a:r>
            <a:r>
              <a:rPr lang="en-US" sz="1400" dirty="0">
                <a:solidFill>
                  <a:schemeClr val="bg1">
                    <a:lumMod val="50000"/>
                  </a:schemeClr>
                </a:solidFill>
                <a:latin typeface="Times New Roman" panose="02020603050405020304" pitchFamily="18" charset="0"/>
                <a:cs typeface="Times New Roman" panose="02020603050405020304" pitchFamily="18" charset="0"/>
              </a:rPr>
              <a:t>and by the </a:t>
            </a:r>
            <a:r>
              <a:rPr lang="en-US" sz="1400" b="1" dirty="0">
                <a:solidFill>
                  <a:schemeClr val="bg1">
                    <a:lumMod val="50000"/>
                  </a:schemeClr>
                </a:solidFill>
                <a:latin typeface="Times New Roman" panose="02020603050405020304" pitchFamily="18" charset="0"/>
                <a:cs typeface="Times New Roman" panose="02020603050405020304" pitchFamily="18" charset="0"/>
              </a:rPr>
              <a:t>resolution of problems and uncertainties using scientific or technological means</a:t>
            </a:r>
            <a:r>
              <a:rPr lang="en-US" sz="1400" dirty="0">
                <a:solidFill>
                  <a:schemeClr val="bg1">
                    <a:lumMod val="50000"/>
                  </a:schemeClr>
                </a:solidFill>
                <a:latin typeface="Times New Roman" panose="02020603050405020304" pitchFamily="18" charset="0"/>
                <a:cs typeface="Times New Roman" panose="02020603050405020304" pitchFamily="18" charset="0"/>
              </a:rPr>
              <a:t>. </a:t>
            </a:r>
          </a:p>
          <a:p>
            <a:pPr marL="0" indent="0" algn="just">
              <a:buNone/>
            </a:pPr>
            <a:r>
              <a:rPr lang="en-US" sz="1400" i="1" dirty="0">
                <a:solidFill>
                  <a:srgbClr val="FF0000"/>
                </a:solidFill>
                <a:latin typeface="Times New Roman" panose="02020603050405020304" pitchFamily="18" charset="0"/>
                <a:cs typeface="Times New Roman" panose="02020603050405020304" pitchFamily="18" charset="0"/>
              </a:rPr>
              <a:t>Routine activities, such as routine software development, routine monitoring/analysis or pre-production preparation, where there is no appreciable novelty or problem resolution, are not considered to be R&amp;D for the purpose of this survey</a:t>
            </a:r>
            <a:r>
              <a:rPr lang="en-US" sz="1600" i="1" dirty="0">
                <a:solidFill>
                  <a:srgbClr val="FF0000"/>
                </a:solidFill>
                <a:latin typeface="Times New Roman" panose="02020603050405020304" pitchFamily="18" charset="0"/>
                <a:cs typeface="Times New Roman" panose="02020603050405020304" pitchFamily="18" charset="0"/>
              </a:rPr>
              <a:t>.   </a:t>
            </a:r>
          </a:p>
          <a:p>
            <a:pPr marL="0" indent="0" algn="just">
              <a:buNone/>
            </a:pPr>
            <a:endParaRPr lang="en-US" sz="1600" dirty="0">
              <a:latin typeface="Times New Roman" panose="02020603050405020304" pitchFamily="18" charset="0"/>
              <a:cs typeface="Times New Roman" panose="02020603050405020304" pitchFamily="18" charset="0"/>
            </a:endParaRPr>
          </a:p>
          <a:p>
            <a:pPr marL="0" indent="0" algn="just">
              <a:buNone/>
            </a:pPr>
            <a:endParaRPr lang="en-I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49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609B27-F9B0-4E9A-814C-FA30DAEA8E10}"/>
              </a:ext>
            </a:extLst>
          </p:cNvPr>
          <p:cNvSpPr>
            <a:spLocks noGrp="1"/>
          </p:cNvSpPr>
          <p:nvPr>
            <p:ph idx="1"/>
          </p:nvPr>
        </p:nvSpPr>
        <p:spPr>
          <a:xfrm>
            <a:off x="457200" y="987573"/>
            <a:ext cx="8229600" cy="3024039"/>
          </a:xfrm>
        </p:spPr>
        <p:txBody>
          <a:bodyPr>
            <a:normAutofit/>
          </a:bodyPr>
          <a:lstStyle/>
          <a:p>
            <a:endParaRPr lang="en-US" sz="1600" dirty="0">
              <a:solidFill>
                <a:schemeClr val="accent4"/>
              </a:solidFill>
            </a:endParaRPr>
          </a:p>
          <a:p>
            <a:endParaRPr lang="en-US" sz="1600" dirty="0">
              <a:solidFill>
                <a:schemeClr val="accent4"/>
              </a:solidFill>
            </a:endParaRPr>
          </a:p>
          <a:p>
            <a:endParaRPr lang="en-US" sz="1600" dirty="0">
              <a:solidFill>
                <a:schemeClr val="accent4"/>
              </a:solidFill>
            </a:endParaRPr>
          </a:p>
          <a:p>
            <a:r>
              <a:rPr lang="en-US" sz="1600" dirty="0">
                <a:solidFill>
                  <a:schemeClr val="bg1">
                    <a:lumMod val="50000"/>
                  </a:schemeClr>
                </a:solidFill>
                <a:latin typeface="Times New Roman" panose="02020603050405020304" pitchFamily="18" charset="0"/>
                <a:cs typeface="Times New Roman" panose="02020603050405020304" pitchFamily="18" charset="0"/>
              </a:rPr>
              <a:t>R&amp;D spend by enterprises increased by </a:t>
            </a:r>
            <a:r>
              <a:rPr lang="en-US" sz="1600" b="1" dirty="0">
                <a:solidFill>
                  <a:schemeClr val="bg1">
                    <a:lumMod val="50000"/>
                  </a:schemeClr>
                </a:solidFill>
                <a:latin typeface="Times New Roman" panose="02020603050405020304" pitchFamily="18" charset="0"/>
                <a:cs typeface="Times New Roman" panose="02020603050405020304" pitchFamily="18" charset="0"/>
              </a:rPr>
              <a:t>24%</a:t>
            </a:r>
            <a:r>
              <a:rPr lang="en-US" sz="1600" dirty="0">
                <a:solidFill>
                  <a:schemeClr val="bg1">
                    <a:lumMod val="50000"/>
                  </a:schemeClr>
                </a:solidFill>
                <a:latin typeface="Times New Roman" panose="02020603050405020304" pitchFamily="18" charset="0"/>
                <a:cs typeface="Times New Roman" panose="02020603050405020304" pitchFamily="18" charset="0"/>
              </a:rPr>
              <a:t> from 2015 to 2017</a:t>
            </a:r>
          </a:p>
          <a:p>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r>
              <a:rPr lang="en-US" sz="1600" dirty="0">
                <a:solidFill>
                  <a:schemeClr val="bg1">
                    <a:lumMod val="50000"/>
                  </a:schemeClr>
                </a:solidFill>
                <a:latin typeface="Times New Roman" panose="02020603050405020304" pitchFamily="18" charset="0"/>
                <a:cs typeface="Times New Roman" panose="02020603050405020304" pitchFamily="18" charset="0"/>
              </a:rPr>
              <a:t>Large enterprises’ share of R&amp;D expenditure at </a:t>
            </a:r>
            <a:r>
              <a:rPr lang="en-US" sz="1600" b="1" dirty="0">
                <a:solidFill>
                  <a:schemeClr val="bg1">
                    <a:lumMod val="50000"/>
                  </a:schemeClr>
                </a:solidFill>
                <a:latin typeface="Times New Roman" panose="02020603050405020304" pitchFamily="18" charset="0"/>
                <a:cs typeface="Times New Roman" panose="02020603050405020304" pitchFamily="18" charset="0"/>
              </a:rPr>
              <a:t>63% </a:t>
            </a:r>
            <a:r>
              <a:rPr lang="en-US" sz="1600" dirty="0">
                <a:solidFill>
                  <a:schemeClr val="bg1">
                    <a:lumMod val="50000"/>
                  </a:schemeClr>
                </a:solidFill>
                <a:latin typeface="Times New Roman" panose="02020603050405020304" pitchFamily="18" charset="0"/>
                <a:cs typeface="Times New Roman" panose="02020603050405020304" pitchFamily="18" charset="0"/>
              </a:rPr>
              <a:t>in 2017</a:t>
            </a:r>
          </a:p>
          <a:p>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r>
              <a:rPr lang="en-US" sz="1600" dirty="0">
                <a:solidFill>
                  <a:schemeClr val="bg1">
                    <a:lumMod val="50000"/>
                  </a:schemeClr>
                </a:solidFill>
                <a:latin typeface="Times New Roman" panose="02020603050405020304" pitchFamily="18" charset="0"/>
                <a:cs typeface="Times New Roman" panose="02020603050405020304" pitchFamily="18" charset="0"/>
              </a:rPr>
              <a:t>Labour Costs accounted for </a:t>
            </a:r>
            <a:r>
              <a:rPr lang="en-US" sz="1600" b="1" dirty="0">
                <a:solidFill>
                  <a:schemeClr val="bg1">
                    <a:lumMod val="50000"/>
                  </a:schemeClr>
                </a:solidFill>
                <a:latin typeface="Times New Roman" panose="02020603050405020304" pitchFamily="18" charset="0"/>
                <a:cs typeface="Times New Roman" panose="02020603050405020304" pitchFamily="18" charset="0"/>
              </a:rPr>
              <a:t>60%</a:t>
            </a:r>
            <a:r>
              <a:rPr lang="en-US" sz="1600" dirty="0">
                <a:solidFill>
                  <a:schemeClr val="bg1">
                    <a:lumMod val="50000"/>
                  </a:schemeClr>
                </a:solidFill>
                <a:latin typeface="Times New Roman" panose="02020603050405020304" pitchFamily="18" charset="0"/>
                <a:cs typeface="Times New Roman" panose="02020603050405020304" pitchFamily="18" charset="0"/>
              </a:rPr>
              <a:t> of all R&amp;D expenditure</a:t>
            </a:r>
          </a:p>
          <a:p>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endParaRPr lang="en-IE" dirty="0">
              <a:solidFill>
                <a:schemeClr val="accent4"/>
              </a:solidFill>
            </a:endParaRPr>
          </a:p>
        </p:txBody>
      </p:sp>
      <p:pic>
        <p:nvPicPr>
          <p:cNvPr id="7172" name="Picture 4" descr="Image result for business expenditure on research and development">
            <a:extLst>
              <a:ext uri="{FF2B5EF4-FFF2-40B4-BE49-F238E27FC236}">
                <a16:creationId xmlns:a16="http://schemas.microsoft.com/office/drawing/2014/main" id="{2A4502E7-17B5-4338-849C-D65A1423A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95486"/>
            <a:ext cx="918051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5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609B27-F9B0-4E9A-814C-FA30DAEA8E10}"/>
              </a:ext>
            </a:extLst>
          </p:cNvPr>
          <p:cNvSpPr>
            <a:spLocks noGrp="1"/>
          </p:cNvSpPr>
          <p:nvPr>
            <p:ph idx="1"/>
          </p:nvPr>
        </p:nvSpPr>
        <p:spPr>
          <a:xfrm>
            <a:off x="457200" y="195263"/>
            <a:ext cx="8229600" cy="3816350"/>
          </a:xfrm>
        </p:spPr>
        <p:txBody>
          <a:bodyPr>
            <a:normAutofit fontScale="85000" lnSpcReduction="20000"/>
          </a:bodyPr>
          <a:lstStyle/>
          <a:p>
            <a:endParaRPr lang="en-US" sz="1600" dirty="0">
              <a:solidFill>
                <a:schemeClr val="accent4"/>
              </a:solidFill>
              <a:latin typeface="Times New Roman" panose="02020603050405020304" pitchFamily="18" charset="0"/>
              <a:cs typeface="Times New Roman" panose="02020603050405020304" pitchFamily="18" charset="0"/>
            </a:endParaRPr>
          </a:p>
          <a:p>
            <a:r>
              <a:rPr lang="en-US" sz="1600" b="1" dirty="0">
                <a:solidFill>
                  <a:schemeClr val="bg1">
                    <a:lumMod val="50000"/>
                  </a:schemeClr>
                </a:solidFill>
                <a:latin typeface="Times New Roman" panose="02020603050405020304" pitchFamily="18" charset="0"/>
                <a:cs typeface="Times New Roman" panose="02020603050405020304" pitchFamily="18" charset="0"/>
              </a:rPr>
              <a:t>69%</a:t>
            </a:r>
            <a:r>
              <a:rPr lang="en-US" sz="1600" dirty="0">
                <a:solidFill>
                  <a:schemeClr val="bg1">
                    <a:lumMod val="50000"/>
                  </a:schemeClr>
                </a:solidFill>
                <a:latin typeface="Times New Roman" panose="02020603050405020304" pitchFamily="18" charset="0"/>
                <a:cs typeface="Times New Roman" panose="02020603050405020304" pitchFamily="18" charset="0"/>
              </a:rPr>
              <a:t> of total R&amp;D expenditure was by </a:t>
            </a:r>
            <a:r>
              <a:rPr lang="en-US" sz="1600" b="1" dirty="0">
                <a:solidFill>
                  <a:schemeClr val="bg1">
                    <a:lumMod val="50000"/>
                  </a:schemeClr>
                </a:solidFill>
                <a:latin typeface="Times New Roman" panose="02020603050405020304" pitchFamily="18" charset="0"/>
                <a:cs typeface="Times New Roman" panose="02020603050405020304" pitchFamily="18" charset="0"/>
              </a:rPr>
              <a:t>Foreign owned </a:t>
            </a:r>
            <a:r>
              <a:rPr lang="en-US" sz="1600" dirty="0">
                <a:solidFill>
                  <a:schemeClr val="bg1">
                    <a:lumMod val="50000"/>
                  </a:schemeClr>
                </a:solidFill>
                <a:latin typeface="Times New Roman" panose="02020603050405020304" pitchFamily="18" charset="0"/>
                <a:cs typeface="Times New Roman" panose="02020603050405020304" pitchFamily="18" charset="0"/>
              </a:rPr>
              <a:t>enterprises</a:t>
            </a:r>
          </a:p>
          <a:p>
            <a:pPr marL="0" indent="0">
              <a:buNone/>
            </a:pPr>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r>
              <a:rPr lang="en-US" sz="1600" dirty="0">
                <a:solidFill>
                  <a:schemeClr val="bg1">
                    <a:lumMod val="50000"/>
                  </a:schemeClr>
                </a:solidFill>
                <a:latin typeface="Times New Roman" panose="02020603050405020304" pitchFamily="18" charset="0"/>
                <a:cs typeface="Times New Roman" panose="02020603050405020304" pitchFamily="18" charset="0"/>
              </a:rPr>
              <a:t>The largest </a:t>
            </a:r>
            <a:r>
              <a:rPr lang="en-US" sz="1600" b="1" dirty="0">
                <a:solidFill>
                  <a:schemeClr val="bg1">
                    <a:lumMod val="50000"/>
                  </a:schemeClr>
                </a:solidFill>
                <a:latin typeface="Times New Roman" panose="02020603050405020304" pitchFamily="18" charset="0"/>
                <a:cs typeface="Times New Roman" panose="02020603050405020304" pitchFamily="18" charset="0"/>
              </a:rPr>
              <a:t>100 enterprises </a:t>
            </a:r>
            <a:r>
              <a:rPr lang="en-US" sz="1600" dirty="0">
                <a:solidFill>
                  <a:schemeClr val="bg1">
                    <a:lumMod val="50000"/>
                  </a:schemeClr>
                </a:solidFill>
                <a:latin typeface="Times New Roman" panose="02020603050405020304" pitchFamily="18" charset="0"/>
                <a:cs typeface="Times New Roman" panose="02020603050405020304" pitchFamily="18" charset="0"/>
              </a:rPr>
              <a:t>in terms of R&amp;D spend accounted for almost </a:t>
            </a:r>
            <a:r>
              <a:rPr lang="en-US" sz="1600" b="1" dirty="0">
                <a:solidFill>
                  <a:schemeClr val="bg1">
                    <a:lumMod val="50000"/>
                  </a:schemeClr>
                </a:solidFill>
                <a:latin typeface="Times New Roman" panose="02020603050405020304" pitchFamily="18" charset="0"/>
                <a:cs typeface="Times New Roman" panose="02020603050405020304" pitchFamily="18" charset="0"/>
              </a:rPr>
              <a:t>75%</a:t>
            </a:r>
            <a:r>
              <a:rPr lang="en-US" sz="1600" dirty="0">
                <a:solidFill>
                  <a:schemeClr val="bg1">
                    <a:lumMod val="50000"/>
                  </a:schemeClr>
                </a:solidFill>
                <a:latin typeface="Times New Roman" panose="02020603050405020304" pitchFamily="18" charset="0"/>
                <a:cs typeface="Times New Roman" panose="02020603050405020304" pitchFamily="18" charset="0"/>
              </a:rPr>
              <a:t> of the total R&amp;D expenditure</a:t>
            </a:r>
          </a:p>
          <a:p>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r>
              <a:rPr lang="en-US" sz="1600" dirty="0">
                <a:solidFill>
                  <a:schemeClr val="bg1">
                    <a:lumMod val="50000"/>
                  </a:schemeClr>
                </a:solidFill>
                <a:latin typeface="Times New Roman" panose="02020603050405020304" pitchFamily="18" charset="0"/>
                <a:cs typeface="Times New Roman" panose="02020603050405020304" pitchFamily="18" charset="0"/>
              </a:rPr>
              <a:t>Services sector accounted for </a:t>
            </a:r>
            <a:r>
              <a:rPr lang="en-US" sz="1600" b="1" dirty="0">
                <a:solidFill>
                  <a:schemeClr val="bg1">
                    <a:lumMod val="50000"/>
                  </a:schemeClr>
                </a:solidFill>
                <a:latin typeface="Times New Roman" panose="02020603050405020304" pitchFamily="18" charset="0"/>
                <a:cs typeface="Times New Roman" panose="02020603050405020304" pitchFamily="18" charset="0"/>
              </a:rPr>
              <a:t>55%</a:t>
            </a:r>
            <a:r>
              <a:rPr lang="en-US" sz="1600" dirty="0">
                <a:solidFill>
                  <a:schemeClr val="bg1">
                    <a:lumMod val="50000"/>
                  </a:schemeClr>
                </a:solidFill>
                <a:latin typeface="Times New Roman" panose="02020603050405020304" pitchFamily="18" charset="0"/>
                <a:cs typeface="Times New Roman" panose="02020603050405020304" pitchFamily="18" charset="0"/>
              </a:rPr>
              <a:t> of total R&amp;D expenditure</a:t>
            </a:r>
          </a:p>
          <a:p>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r>
              <a:rPr lang="en-US" sz="1600" b="1" dirty="0">
                <a:solidFill>
                  <a:schemeClr val="bg1">
                    <a:lumMod val="50000"/>
                  </a:schemeClr>
                </a:solidFill>
                <a:latin typeface="Times New Roman" panose="02020603050405020304" pitchFamily="18" charset="0"/>
                <a:cs typeface="Times New Roman" panose="02020603050405020304" pitchFamily="18" charset="0"/>
              </a:rPr>
              <a:t>82% </a:t>
            </a:r>
            <a:r>
              <a:rPr lang="en-US" sz="1600" dirty="0">
                <a:solidFill>
                  <a:schemeClr val="bg1">
                    <a:lumMod val="50000"/>
                  </a:schemeClr>
                </a:solidFill>
                <a:latin typeface="Times New Roman" panose="02020603050405020304" pitchFamily="18" charset="0"/>
                <a:cs typeface="Times New Roman" panose="02020603050405020304" pitchFamily="18" charset="0"/>
              </a:rPr>
              <a:t>of funding for R&amp;D expenditure came from enterprises' </a:t>
            </a:r>
            <a:r>
              <a:rPr lang="en-US" sz="1600" b="1" dirty="0">
                <a:solidFill>
                  <a:schemeClr val="bg1">
                    <a:lumMod val="50000"/>
                  </a:schemeClr>
                </a:solidFill>
                <a:latin typeface="Times New Roman" panose="02020603050405020304" pitchFamily="18" charset="0"/>
                <a:cs typeface="Times New Roman" panose="02020603050405020304" pitchFamily="18" charset="0"/>
              </a:rPr>
              <a:t>own funds</a:t>
            </a:r>
          </a:p>
          <a:p>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r>
              <a:rPr lang="en-US" sz="1600" dirty="0">
                <a:solidFill>
                  <a:schemeClr val="bg1">
                    <a:lumMod val="50000"/>
                  </a:schemeClr>
                </a:solidFill>
                <a:latin typeface="Times New Roman" panose="02020603050405020304" pitchFamily="18" charset="0"/>
                <a:cs typeface="Times New Roman" panose="02020603050405020304" pitchFamily="18" charset="0"/>
              </a:rPr>
              <a:t>Nearly </a:t>
            </a:r>
            <a:r>
              <a:rPr lang="en-US" sz="1600" b="1" dirty="0">
                <a:solidFill>
                  <a:schemeClr val="bg1">
                    <a:lumMod val="50000"/>
                  </a:schemeClr>
                </a:solidFill>
                <a:latin typeface="Times New Roman" panose="02020603050405020304" pitchFamily="18" charset="0"/>
                <a:cs typeface="Times New Roman" panose="02020603050405020304" pitchFamily="18" charset="0"/>
              </a:rPr>
              <a:t>1,800</a:t>
            </a:r>
            <a:r>
              <a:rPr lang="en-US" sz="1600" dirty="0">
                <a:solidFill>
                  <a:schemeClr val="bg1">
                    <a:lumMod val="50000"/>
                  </a:schemeClr>
                </a:solidFill>
                <a:latin typeface="Times New Roman" panose="02020603050405020304" pitchFamily="18" charset="0"/>
                <a:cs typeface="Times New Roman" panose="02020603050405020304" pitchFamily="18" charset="0"/>
              </a:rPr>
              <a:t> enterprises engaged in R&amp;D activities in Ireland in 2017</a:t>
            </a:r>
          </a:p>
          <a:p>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r>
              <a:rPr lang="en-US" sz="1600" dirty="0">
                <a:solidFill>
                  <a:schemeClr val="bg1">
                    <a:lumMod val="50000"/>
                  </a:schemeClr>
                </a:solidFill>
                <a:latin typeface="Times New Roman" panose="02020603050405020304" pitchFamily="18" charset="0"/>
                <a:cs typeface="Times New Roman" panose="02020603050405020304" pitchFamily="18" charset="0"/>
              </a:rPr>
              <a:t>Ireland ranked </a:t>
            </a:r>
            <a:r>
              <a:rPr lang="en-US" sz="1600" b="1" dirty="0">
                <a:solidFill>
                  <a:schemeClr val="bg1">
                    <a:lumMod val="50000"/>
                  </a:schemeClr>
                </a:solidFill>
                <a:latin typeface="Times New Roman" panose="02020603050405020304" pitchFamily="18" charset="0"/>
                <a:cs typeface="Times New Roman" panose="02020603050405020304" pitchFamily="18" charset="0"/>
              </a:rPr>
              <a:t>13</a:t>
            </a:r>
            <a:r>
              <a:rPr lang="en-US" sz="1600" b="1" baseline="30000" dirty="0">
                <a:solidFill>
                  <a:schemeClr val="bg1">
                    <a:lumMod val="50000"/>
                  </a:schemeClr>
                </a:solidFill>
                <a:latin typeface="Times New Roman" panose="02020603050405020304" pitchFamily="18" charset="0"/>
                <a:cs typeface="Times New Roman" panose="02020603050405020304" pitchFamily="18" charset="0"/>
              </a:rPr>
              <a:t>th</a:t>
            </a:r>
            <a:r>
              <a:rPr lang="en-US" sz="1600" dirty="0">
                <a:solidFill>
                  <a:schemeClr val="bg1">
                    <a:lumMod val="50000"/>
                  </a:schemeClr>
                </a:solidFill>
                <a:latin typeface="Times New Roman" panose="02020603050405020304" pitchFamily="18" charset="0"/>
                <a:cs typeface="Times New Roman" panose="02020603050405020304" pitchFamily="18" charset="0"/>
              </a:rPr>
              <a:t> in EU28 in terms of R&amp;D intensity in 2015</a:t>
            </a:r>
          </a:p>
          <a:p>
            <a:endParaRPr lang="en-US" b="1" dirty="0"/>
          </a:p>
          <a:p>
            <a:endParaRPr lang="en-IE" dirty="0">
              <a:solidFill>
                <a:schemeClr val="accent4"/>
              </a:solidFill>
            </a:endParaRPr>
          </a:p>
        </p:txBody>
      </p:sp>
    </p:spTree>
    <p:extLst>
      <p:ext uri="{BB962C8B-B14F-4D97-AF65-F5344CB8AC3E}">
        <p14:creationId xmlns:p14="http://schemas.microsoft.com/office/powerpoint/2010/main" val="417436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9"/>
            <a:ext cx="8219256" cy="565571"/>
          </a:xfrm>
        </p:spPr>
        <p:txBody>
          <a:bodyPr>
            <a:normAutofit/>
          </a:bodyPr>
          <a:lstStyle/>
          <a:p>
            <a:r>
              <a:rPr lang="en-US" sz="2800" dirty="0">
                <a:solidFill>
                  <a:schemeClr val="bg1">
                    <a:lumMod val="50000"/>
                  </a:schemeClr>
                </a:solidFill>
                <a:latin typeface="Times New Roman" panose="02020603050405020304" pitchFamily="18" charset="0"/>
                <a:cs typeface="Times New Roman" panose="02020603050405020304" pitchFamily="18" charset="0"/>
              </a:rPr>
              <a:t>Business Statistics </a:t>
            </a:r>
          </a:p>
        </p:txBody>
      </p:sp>
      <p:sp>
        <p:nvSpPr>
          <p:cNvPr id="3" name="Content Placeholder 2"/>
          <p:cNvSpPr>
            <a:spLocks noGrp="1"/>
          </p:cNvSpPr>
          <p:nvPr>
            <p:ph idx="1"/>
          </p:nvPr>
        </p:nvSpPr>
        <p:spPr>
          <a:xfrm>
            <a:off x="467544" y="699542"/>
            <a:ext cx="8219256" cy="3456383"/>
          </a:xfrm>
        </p:spPr>
        <p:txBody>
          <a:bodyPr>
            <a:noAutofit/>
          </a:bodyPr>
          <a:lstStyle/>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buFont typeface="+mj-lt"/>
              <a:buAutoNum type="arabicPeriod"/>
            </a:pPr>
            <a:r>
              <a:rPr lang="en-US" sz="1800" dirty="0">
                <a:solidFill>
                  <a:schemeClr val="bg1">
                    <a:lumMod val="50000"/>
                  </a:schemeClr>
                </a:solidFill>
                <a:latin typeface="Times New Roman" panose="02020603050405020304" pitchFamily="18" charset="0"/>
                <a:cs typeface="Times New Roman" panose="02020603050405020304" pitchFamily="18" charset="0"/>
              </a:rPr>
              <a:t>Developments in the past year</a:t>
            </a:r>
          </a:p>
          <a:p>
            <a:pPr>
              <a:buFont typeface="+mj-lt"/>
              <a:buAutoNum type="arabicPeriod"/>
            </a:pPr>
            <a:endParaRPr lang="en-US" sz="1800" dirty="0">
              <a:solidFill>
                <a:schemeClr val="bg1">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en-US" sz="1800" dirty="0">
                <a:solidFill>
                  <a:schemeClr val="bg1">
                    <a:lumMod val="50000"/>
                  </a:schemeClr>
                </a:solidFill>
                <a:latin typeface="Times New Roman" panose="02020603050405020304" pitchFamily="18" charset="0"/>
                <a:cs typeface="Times New Roman" panose="02020603050405020304" pitchFamily="18" charset="0"/>
              </a:rPr>
              <a:t>New EU Developments planned </a:t>
            </a:r>
          </a:p>
          <a:p>
            <a:pPr>
              <a:buFont typeface="+mj-lt"/>
              <a:buAutoNum type="arabicPeriod"/>
            </a:pPr>
            <a:endParaRPr lang="en-US" sz="1800" dirty="0">
              <a:solidFill>
                <a:schemeClr val="bg1">
                  <a:lumMod val="50000"/>
                </a:schemeClr>
              </a:solidFill>
              <a:latin typeface="Times New Roman" panose="02020603050405020304" pitchFamily="18" charset="0"/>
              <a:cs typeface="Times New Roman" panose="02020603050405020304" pitchFamily="18" charset="0"/>
            </a:endParaRPr>
          </a:p>
          <a:p>
            <a:pPr>
              <a:buFont typeface="+mj-lt"/>
              <a:buAutoNum type="arabicPeriod"/>
            </a:pPr>
            <a:r>
              <a:rPr lang="en-US" sz="1800" dirty="0">
                <a:solidFill>
                  <a:schemeClr val="bg1">
                    <a:lumMod val="50000"/>
                  </a:schemeClr>
                </a:solidFill>
                <a:latin typeface="Times New Roman" panose="02020603050405020304" pitchFamily="18" charset="0"/>
                <a:cs typeface="Times New Roman" panose="02020603050405020304" pitchFamily="18" charset="0"/>
              </a:rPr>
              <a:t>Update on the Framework Regulation on Business Statistics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56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267494"/>
            <a:ext cx="8219256" cy="792087"/>
          </a:xfrm>
        </p:spPr>
        <p:txBody>
          <a:bodyPr>
            <a:normAutofit fontScale="90000"/>
          </a:bodyP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Development of Services Statistics</a:t>
            </a:r>
            <a:br>
              <a:rPr lang="en-US" b="0" dirty="0"/>
            </a:br>
            <a:br>
              <a:rPr lang="en-US" b="0" dirty="0"/>
            </a:br>
            <a:endParaRPr lang="en-US"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309C329-DC82-4FDE-82AD-9B2FFD66BDC9}"/>
              </a:ext>
            </a:extLst>
          </p:cNvPr>
          <p:cNvSpPr>
            <a:spLocks noGrp="1"/>
          </p:cNvSpPr>
          <p:nvPr>
            <p:ph idx="1"/>
          </p:nvPr>
        </p:nvSpPr>
        <p:spPr>
          <a:xfrm>
            <a:off x="467544" y="627535"/>
            <a:ext cx="7992888" cy="634057"/>
          </a:xfrm>
        </p:spPr>
        <p:txBody>
          <a:bodyPr>
            <a:noAutofit/>
          </a:bodyPr>
          <a:lstStyle/>
          <a:p>
            <a:endParaRPr lang="en-US" sz="1600" dirty="0"/>
          </a:p>
          <a:p>
            <a:pPr marL="0" indent="0" algn="ctr">
              <a:buNone/>
            </a:pPr>
            <a:endParaRPr lang="en-IE" sz="1800" b="1" dirty="0">
              <a:solidFill>
                <a:schemeClr val="accent4"/>
              </a:solidFill>
              <a:latin typeface="Arial" panose="020B0604020202020204" pitchFamily="34" charset="0"/>
              <a:cs typeface="Arial" panose="020B0604020202020204" pitchFamily="34" charset="0"/>
            </a:endParaRPr>
          </a:p>
          <a:p>
            <a:pPr marL="0" indent="0" algn="ctr">
              <a:buNone/>
            </a:pPr>
            <a:endParaRPr lang="en-IE" sz="1800" b="1" dirty="0">
              <a:solidFill>
                <a:schemeClr val="accent4"/>
              </a:solidFill>
              <a:latin typeface="Arial" panose="020B0604020202020204" pitchFamily="34" charset="0"/>
              <a:cs typeface="Arial" panose="020B0604020202020204" pitchFamily="34" charset="0"/>
            </a:endParaRPr>
          </a:p>
          <a:p>
            <a:pPr marL="0" indent="0" algn="ctr">
              <a:buNone/>
            </a:pPr>
            <a:endParaRPr lang="en-IE" sz="1800" b="1" dirty="0">
              <a:solidFill>
                <a:schemeClr val="accent4"/>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IE" sz="1600" b="1" dirty="0">
                <a:solidFill>
                  <a:schemeClr val="bg1">
                    <a:lumMod val="50000"/>
                  </a:schemeClr>
                </a:solidFill>
                <a:latin typeface="Times New Roman" panose="02020603050405020304" pitchFamily="18" charset="0"/>
                <a:cs typeface="Times New Roman" panose="02020603050405020304" pitchFamily="18" charset="0"/>
              </a:rPr>
              <a:t>Monthly Services Inquiry -</a:t>
            </a:r>
            <a:r>
              <a:rPr lang="en-US" sz="1600" b="1" dirty="0">
                <a:solidFill>
                  <a:schemeClr val="bg1">
                    <a:lumMod val="50000"/>
                  </a:schemeClr>
                </a:solidFill>
                <a:latin typeface="Times New Roman" panose="02020603050405020304" pitchFamily="18" charset="0"/>
                <a:cs typeface="Times New Roman" panose="02020603050405020304" pitchFamily="18" charset="0"/>
              </a:rPr>
              <a:t> </a:t>
            </a:r>
            <a:r>
              <a:rPr lang="en-US" sz="1600" dirty="0">
                <a:solidFill>
                  <a:schemeClr val="bg1">
                    <a:lumMod val="50000"/>
                  </a:schemeClr>
                </a:solidFill>
                <a:latin typeface="Times New Roman" panose="02020603050405020304" pitchFamily="18" charset="0"/>
                <a:cs typeface="Times New Roman" panose="02020603050405020304" pitchFamily="18" charset="0"/>
              </a:rPr>
              <a:t>monthly services </a:t>
            </a:r>
            <a:r>
              <a:rPr lang="en-US" sz="1600" b="1" dirty="0">
                <a:solidFill>
                  <a:srgbClr val="FF0000"/>
                </a:solidFill>
                <a:latin typeface="Times New Roman" panose="02020603050405020304" pitchFamily="18" charset="0"/>
                <a:cs typeface="Times New Roman" panose="02020603050405020304" pitchFamily="18" charset="0"/>
              </a:rPr>
              <a:t>value</a:t>
            </a:r>
            <a:r>
              <a:rPr lang="en-US" sz="1600" dirty="0">
                <a:solidFill>
                  <a:schemeClr val="bg1">
                    <a:lumMod val="50000"/>
                  </a:schemeClr>
                </a:solidFill>
                <a:latin typeface="Times New Roman" panose="02020603050405020304" pitchFamily="18" charset="0"/>
                <a:cs typeface="Times New Roman" panose="02020603050405020304" pitchFamily="18" charset="0"/>
              </a:rPr>
              <a:t> index (MSI) monitors trends in </a:t>
            </a:r>
            <a:r>
              <a:rPr lang="en-US" sz="1600" b="1" dirty="0">
                <a:solidFill>
                  <a:srgbClr val="FF0000"/>
                </a:solidFill>
                <a:latin typeface="Times New Roman" panose="02020603050405020304" pitchFamily="18" charset="0"/>
                <a:cs typeface="Times New Roman" panose="02020603050405020304" pitchFamily="18" charset="0"/>
              </a:rPr>
              <a:t>output at current prices </a:t>
            </a:r>
            <a:r>
              <a:rPr lang="en-US" sz="1600" dirty="0">
                <a:solidFill>
                  <a:schemeClr val="bg1">
                    <a:lumMod val="50000"/>
                  </a:schemeClr>
                </a:solidFill>
                <a:latin typeface="Times New Roman" panose="02020603050405020304" pitchFamily="18" charset="0"/>
                <a:cs typeface="Times New Roman" panose="02020603050405020304" pitchFamily="18" charset="0"/>
              </a:rPr>
              <a:t>of enterprises in the non-financial traded services sector. </a:t>
            </a:r>
          </a:p>
          <a:p>
            <a:pPr algn="just">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This is the first step in the development of a Services Production Index that measures gross value added changes at constant prices, i.e. a </a:t>
            </a:r>
            <a:r>
              <a:rPr lang="en-US" sz="1600" b="1" dirty="0">
                <a:solidFill>
                  <a:srgbClr val="FF0000"/>
                </a:solidFill>
                <a:latin typeface="Times New Roman" panose="02020603050405020304" pitchFamily="18" charset="0"/>
                <a:cs typeface="Times New Roman" panose="02020603050405020304" pitchFamily="18" charset="0"/>
              </a:rPr>
              <a:t>volume index</a:t>
            </a:r>
            <a:r>
              <a:rPr lang="en-US" sz="1600" dirty="0">
                <a:solidFill>
                  <a:schemeClr val="bg1">
                    <a:lumMod val="50000"/>
                  </a:schemeClr>
                </a:solidFill>
                <a:latin typeface="Times New Roman" panose="02020603050405020304" pitchFamily="18" charset="0"/>
                <a:cs typeface="Times New Roman" panose="02020603050405020304" pitchFamily="18" charset="0"/>
              </a:rPr>
              <a:t>.</a:t>
            </a:r>
            <a:endParaRPr lang="en-IE" sz="1600" dirty="0">
              <a:solidFill>
                <a:schemeClr val="bg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E" sz="1600" b="1" dirty="0">
                <a:solidFill>
                  <a:schemeClr val="bg1">
                    <a:lumMod val="50000"/>
                  </a:schemeClr>
                </a:solidFill>
                <a:latin typeface="Times New Roman" panose="02020603050405020304" pitchFamily="18" charset="0"/>
                <a:cs typeface="Times New Roman" panose="02020603050405020304" pitchFamily="18" charset="0"/>
              </a:rPr>
              <a:t>Volume Index </a:t>
            </a:r>
            <a:r>
              <a:rPr lang="en-IE" sz="1600" dirty="0">
                <a:solidFill>
                  <a:schemeClr val="bg1">
                    <a:lumMod val="50000"/>
                  </a:schemeClr>
                </a:solidFill>
                <a:latin typeface="Times New Roman" panose="02020603050405020304" pitchFamily="18" charset="0"/>
                <a:cs typeface="Times New Roman" panose="02020603050405020304" pitchFamily="18" charset="0"/>
              </a:rPr>
              <a:t>- deflate turnover  to </a:t>
            </a:r>
            <a:r>
              <a:rPr lang="en-US" sz="1600" dirty="0">
                <a:solidFill>
                  <a:schemeClr val="bg1">
                    <a:lumMod val="50000"/>
                  </a:schemeClr>
                </a:solidFill>
                <a:latin typeface="Times New Roman" panose="02020603050405020304" pitchFamily="18" charset="0"/>
                <a:cs typeface="Times New Roman" panose="02020603050405020304" pitchFamily="18" charset="0"/>
              </a:rPr>
              <a:t>measure the monthly changes of the </a:t>
            </a:r>
            <a:r>
              <a:rPr lang="en-US" sz="1600" b="1" dirty="0">
                <a:solidFill>
                  <a:schemeClr val="bg1">
                    <a:lumMod val="50000"/>
                  </a:schemeClr>
                </a:solidFill>
                <a:latin typeface="Times New Roman" panose="02020603050405020304" pitchFamily="18" charset="0"/>
                <a:cs typeface="Times New Roman" panose="02020603050405020304" pitchFamily="18" charset="0"/>
              </a:rPr>
              <a:t>price adjusted output </a:t>
            </a:r>
            <a:r>
              <a:rPr lang="en-US" sz="1600" dirty="0">
                <a:solidFill>
                  <a:schemeClr val="bg1">
                    <a:lumMod val="50000"/>
                  </a:schemeClr>
                </a:solidFill>
                <a:latin typeface="Times New Roman" panose="02020603050405020304" pitchFamily="18" charset="0"/>
                <a:cs typeface="Times New Roman" panose="02020603050405020304" pitchFamily="18" charset="0"/>
              </a:rPr>
              <a:t>of the services.</a:t>
            </a:r>
            <a:endParaRPr lang="en-IE" sz="16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8194" name="Picture 2" descr="File:EU-28, Index of services production for transportation, storage, and postal services (2015 = 100)-2019.png">
            <a:extLst>
              <a:ext uri="{FF2B5EF4-FFF2-40B4-BE49-F238E27FC236}">
                <a16:creationId xmlns:a16="http://schemas.microsoft.com/office/drawing/2014/main" id="{15B8E300-ECD0-4CDE-B403-8404E9E9C2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55526"/>
            <a:ext cx="45468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02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ED25-7E27-40DD-BBFA-2A747831A05A}"/>
              </a:ext>
            </a:extLst>
          </p:cNvPr>
          <p:cNvSpPr>
            <a:spLocks noGrp="1"/>
          </p:cNvSpPr>
          <p:nvPr>
            <p:ph type="title"/>
          </p:nvPr>
        </p:nvSpPr>
        <p:spPr/>
        <p:txBody>
          <a:bodyPr>
            <a:normAutofit fontScale="90000"/>
          </a:bodyPr>
          <a:lstStyle/>
          <a:p>
            <a:pPr algn="ctr"/>
            <a:r>
              <a:rPr lang="en-IE" dirty="0">
                <a:solidFill>
                  <a:schemeClr val="bg1">
                    <a:lumMod val="50000"/>
                  </a:schemeClr>
                </a:solidFill>
                <a:latin typeface="Times New Roman" panose="02020603050405020304" pitchFamily="18" charset="0"/>
                <a:cs typeface="Times New Roman" panose="02020603050405020304" pitchFamily="18" charset="0"/>
              </a:rPr>
              <a:t>Framework Regulation Integration of Business Statistics - FRIBS</a:t>
            </a:r>
          </a:p>
        </p:txBody>
      </p:sp>
      <p:sp>
        <p:nvSpPr>
          <p:cNvPr id="3" name="Content Placeholder 2">
            <a:extLst>
              <a:ext uri="{FF2B5EF4-FFF2-40B4-BE49-F238E27FC236}">
                <a16:creationId xmlns:a16="http://schemas.microsoft.com/office/drawing/2014/main" id="{249E5FAA-AEDB-4CE8-BC1C-2B5125C688D6}"/>
              </a:ext>
            </a:extLst>
          </p:cNvPr>
          <p:cNvSpPr>
            <a:spLocks noGrp="1"/>
          </p:cNvSpPr>
          <p:nvPr>
            <p:ph idx="1"/>
          </p:nvPr>
        </p:nvSpPr>
        <p:spPr/>
        <p:txBody>
          <a:bodyPr/>
          <a:lstStyle/>
          <a:p>
            <a:r>
              <a:rPr lang="en-IE" sz="1800" dirty="0">
                <a:solidFill>
                  <a:schemeClr val="bg1">
                    <a:lumMod val="50000"/>
                  </a:schemeClr>
                </a:solidFill>
                <a:latin typeface="Times New Roman" panose="02020603050405020304" pitchFamily="18" charset="0"/>
                <a:cs typeface="Times New Roman" panose="02020603050405020304" pitchFamily="18" charset="0"/>
              </a:rPr>
              <a:t>Basic Act (Framework Regulation) - adopted this month</a:t>
            </a:r>
          </a:p>
          <a:p>
            <a:endParaRPr lang="en-IE" sz="1800" dirty="0">
              <a:solidFill>
                <a:schemeClr val="bg1">
                  <a:lumMod val="50000"/>
                </a:schemeClr>
              </a:solidFill>
              <a:latin typeface="Times New Roman" panose="02020603050405020304" pitchFamily="18" charset="0"/>
              <a:cs typeface="Times New Roman" panose="02020603050405020304" pitchFamily="18" charset="0"/>
            </a:endParaRPr>
          </a:p>
          <a:p>
            <a:r>
              <a:rPr lang="en-IE" sz="1800" dirty="0">
                <a:solidFill>
                  <a:schemeClr val="bg1">
                    <a:lumMod val="50000"/>
                  </a:schemeClr>
                </a:solidFill>
                <a:latin typeface="Times New Roman" panose="02020603050405020304" pitchFamily="18" charset="0"/>
                <a:cs typeface="Times New Roman" panose="02020603050405020304" pitchFamily="18" charset="0"/>
              </a:rPr>
              <a:t>General Implementing Act - under discussion &amp; to be finalised middle of next year</a:t>
            </a:r>
          </a:p>
          <a:p>
            <a:endParaRPr lang="en-IE" sz="1800" dirty="0">
              <a:solidFill>
                <a:schemeClr val="bg1">
                  <a:lumMod val="50000"/>
                </a:schemeClr>
              </a:solidFill>
              <a:latin typeface="Times New Roman" panose="02020603050405020304" pitchFamily="18" charset="0"/>
              <a:cs typeface="Times New Roman" panose="02020603050405020304" pitchFamily="18" charset="0"/>
            </a:endParaRPr>
          </a:p>
          <a:p>
            <a:r>
              <a:rPr lang="en-IE" sz="1800" dirty="0">
                <a:solidFill>
                  <a:schemeClr val="bg1">
                    <a:lumMod val="50000"/>
                  </a:schemeClr>
                </a:solidFill>
                <a:latin typeface="Times New Roman" panose="02020603050405020304" pitchFamily="18" charset="0"/>
                <a:cs typeface="Times New Roman" panose="02020603050405020304" pitchFamily="18" charset="0"/>
              </a:rPr>
              <a:t>Implementation – Jan/Qtr 1 2021 (2022 Trade)</a:t>
            </a:r>
          </a:p>
          <a:p>
            <a:endParaRPr lang="en-IE" sz="1800" dirty="0">
              <a:solidFill>
                <a:schemeClr val="bg1">
                  <a:lumMod val="50000"/>
                </a:schemeClr>
              </a:solidFill>
              <a:latin typeface="Times New Roman" panose="02020603050405020304" pitchFamily="18" charset="0"/>
              <a:cs typeface="Times New Roman" panose="02020603050405020304" pitchFamily="18" charset="0"/>
            </a:endParaRPr>
          </a:p>
          <a:p>
            <a:r>
              <a:rPr lang="en-IE" sz="1800" dirty="0">
                <a:solidFill>
                  <a:schemeClr val="bg1">
                    <a:lumMod val="50000"/>
                  </a:schemeClr>
                </a:solidFill>
                <a:latin typeface="Times New Roman" panose="02020603050405020304" pitchFamily="18" charset="0"/>
                <a:cs typeface="Times New Roman" panose="02020603050405020304" pitchFamily="18" charset="0"/>
              </a:rPr>
              <a:t>Actively planning for implementation</a:t>
            </a:r>
          </a:p>
          <a:p>
            <a:endParaRPr lang="en-IE" dirty="0"/>
          </a:p>
        </p:txBody>
      </p:sp>
    </p:spTree>
    <p:extLst>
      <p:ext uri="{BB962C8B-B14F-4D97-AF65-F5344CB8AC3E}">
        <p14:creationId xmlns:p14="http://schemas.microsoft.com/office/powerpoint/2010/main" val="52103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46B59-6C20-4F0C-B82F-8789D5380D9A}"/>
              </a:ext>
            </a:extLst>
          </p:cNvPr>
          <p:cNvSpPr>
            <a:spLocks noGrp="1"/>
          </p:cNvSpPr>
          <p:nvPr>
            <p:ph idx="1"/>
          </p:nvPr>
        </p:nvSpPr>
        <p:spPr>
          <a:xfrm>
            <a:off x="457200" y="195487"/>
            <a:ext cx="8229600" cy="3816424"/>
          </a:xfrm>
        </p:spPr>
        <p:txBody>
          <a:bodyPr>
            <a:normAutofit/>
          </a:bodyPr>
          <a:lstStyle/>
          <a:p>
            <a:pPr marL="0" indent="0" algn="ctr">
              <a:buNone/>
            </a:pPr>
            <a:r>
              <a:rPr lang="en-IE" sz="1800" dirty="0">
                <a:solidFill>
                  <a:schemeClr val="tx2">
                    <a:lumMod val="10000"/>
                  </a:schemeClr>
                </a:solidFill>
                <a:latin typeface="Times New Roman" panose="02020603050405020304" pitchFamily="18" charset="0"/>
                <a:cs typeface="Times New Roman" panose="02020603050405020304" pitchFamily="18" charset="0"/>
              </a:rPr>
              <a:t>Key Changes for Business Statistics</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Volume Index in Services</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Global Value Chains 2021 (pilot) 2024</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Extension to coverage ASI - Health, Education &amp; Culture</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Rebase Reference 2020 to 2021 and return to 0/5 intervals</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Shorter EU transmission deadlines</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Minor changes in variables – new/breakdowns/renaming – minor in nature</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Services Producer Price Index – further development</a:t>
            </a:r>
          </a:p>
          <a:p>
            <a:pPr>
              <a:buFont typeface="Wingdings" panose="05000000000000000000" pitchFamily="2" charset="2"/>
              <a:buChar char="Ø"/>
            </a:pPr>
            <a:r>
              <a:rPr lang="en-IE" sz="1800" dirty="0">
                <a:solidFill>
                  <a:schemeClr val="tx2">
                    <a:lumMod val="10000"/>
                  </a:schemeClr>
                </a:solidFill>
                <a:latin typeface="Times New Roman" panose="02020603050405020304" pitchFamily="18" charset="0"/>
                <a:cs typeface="Times New Roman" panose="02020603050405020304" pitchFamily="18" charset="0"/>
              </a:rPr>
              <a:t>Commercial Real Estate Indictors pilots</a:t>
            </a:r>
          </a:p>
          <a:p>
            <a:pPr>
              <a:buFont typeface="Wingdings" panose="05000000000000000000" pitchFamily="2" charset="2"/>
              <a:buChar char="Ø"/>
            </a:pPr>
            <a:endParaRPr lang="en-IE" dirty="0"/>
          </a:p>
        </p:txBody>
      </p:sp>
    </p:spTree>
    <p:extLst>
      <p:ext uri="{BB962C8B-B14F-4D97-AF65-F5344CB8AC3E}">
        <p14:creationId xmlns:p14="http://schemas.microsoft.com/office/powerpoint/2010/main" val="378126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45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5486"/>
            <a:ext cx="8219256" cy="857250"/>
          </a:xfrm>
        </p:spPr>
        <p:txBody>
          <a:bodyPr>
            <a:normAutofit/>
          </a:bodyPr>
          <a:lstStyle/>
          <a:p>
            <a:r>
              <a:rPr lang="en-US" sz="2800" dirty="0">
                <a:solidFill>
                  <a:schemeClr val="bg1">
                    <a:lumMod val="50000"/>
                  </a:schemeClr>
                </a:solidFill>
                <a:latin typeface="Times New Roman" panose="02020603050405020304" pitchFamily="18" charset="0"/>
                <a:cs typeface="Times New Roman" panose="02020603050405020304" pitchFamily="18" charset="0"/>
              </a:rPr>
              <a:t>New Developments in Business Surveys in 2019 </a:t>
            </a:r>
          </a:p>
        </p:txBody>
      </p:sp>
      <p:sp>
        <p:nvSpPr>
          <p:cNvPr id="3" name="Content Placeholder 2"/>
          <p:cNvSpPr>
            <a:spLocks noGrp="1"/>
          </p:cNvSpPr>
          <p:nvPr>
            <p:ph idx="1"/>
          </p:nvPr>
        </p:nvSpPr>
        <p:spPr>
          <a:xfrm>
            <a:off x="467544" y="915566"/>
            <a:ext cx="8219256" cy="3240359"/>
          </a:xfrm>
        </p:spPr>
        <p:txBody>
          <a:bodyPr>
            <a:noAutofit/>
          </a:bodyPr>
          <a:lstStyle/>
          <a:p>
            <a:pPr>
              <a:buFont typeface="Wingdings" panose="05000000000000000000" pitchFamily="2" charset="2"/>
              <a:buChar char="Ø"/>
            </a:pPr>
            <a:endParaRPr 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Gender Balance in Business Survey</a:t>
            </a:r>
          </a:p>
          <a:p>
            <a:pPr marL="0" indent="0">
              <a:buNone/>
            </a:pPr>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Structure of Earnings Survey</a:t>
            </a:r>
          </a:p>
          <a:p>
            <a:pPr marL="0" indent="0">
              <a:buNone/>
            </a:pPr>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600" dirty="0">
                <a:solidFill>
                  <a:schemeClr val="bg1">
                    <a:lumMod val="50000"/>
                  </a:schemeClr>
                </a:solidFill>
                <a:latin typeface="Times New Roman" panose="02020603050405020304" pitchFamily="18" charset="0"/>
                <a:cs typeface="Times New Roman" panose="02020603050405020304" pitchFamily="18" charset="0"/>
              </a:rPr>
              <a:t>Timeliness and Campaign Management</a:t>
            </a:r>
          </a:p>
          <a:p>
            <a:pPr marL="0" indent="0">
              <a:buNone/>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06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DED54-1486-4B71-B5F0-724034E3F34A}"/>
              </a:ext>
            </a:extLst>
          </p:cNvPr>
          <p:cNvSpPr>
            <a:spLocks noGrp="1"/>
          </p:cNvSpPr>
          <p:nvPr>
            <p:ph idx="1"/>
          </p:nvPr>
        </p:nvSpPr>
        <p:spPr>
          <a:xfrm>
            <a:off x="317178" y="0"/>
            <a:ext cx="8363272" cy="5647556"/>
          </a:xfrm>
        </p:spPr>
        <p:txBody>
          <a:bodyPr>
            <a:normAutofit/>
          </a:bodyPr>
          <a:lstStyle/>
          <a:p>
            <a:endParaRPr lang="en-US" dirty="0"/>
          </a:p>
          <a:p>
            <a:pPr marL="0" indent="0" algn="ctr">
              <a:buNone/>
            </a:pPr>
            <a:r>
              <a:rPr lang="en-US" b="1" dirty="0">
                <a:solidFill>
                  <a:srgbClr val="001314"/>
                </a:solidFill>
                <a:latin typeface="Times New Roman" panose="02020603050405020304" pitchFamily="18" charset="0"/>
                <a:cs typeface="Times New Roman" panose="02020603050405020304" pitchFamily="18" charset="0"/>
              </a:rPr>
              <a:t>Gender Balance in Business 2019</a:t>
            </a:r>
          </a:p>
          <a:p>
            <a:pPr marL="0" indent="0" algn="just">
              <a:buNone/>
            </a:pPr>
            <a:endParaRPr lang="en-US" dirty="0">
              <a:solidFill>
                <a:srgbClr val="001314"/>
              </a:solidFill>
              <a:latin typeface="Times New Roman" panose="02020603050405020304" pitchFamily="18" charset="0"/>
              <a:cs typeface="Times New Roman" panose="02020603050405020304" pitchFamily="18" charset="0"/>
            </a:endParaRPr>
          </a:p>
          <a:p>
            <a:pPr algn="just"/>
            <a:r>
              <a:rPr lang="en-US" sz="1200" dirty="0">
                <a:solidFill>
                  <a:srgbClr val="001314"/>
                </a:solidFill>
                <a:latin typeface="Times New Roman" panose="02020603050405020304" pitchFamily="18" charset="0"/>
                <a:cs typeface="Times New Roman" panose="02020603050405020304" pitchFamily="18" charset="0"/>
              </a:rPr>
              <a:t>The Gender Balance in Business Survey 2019 provides the </a:t>
            </a:r>
            <a:r>
              <a:rPr lang="en-US" sz="1200" b="1" dirty="0">
                <a:solidFill>
                  <a:srgbClr val="001314"/>
                </a:solidFill>
                <a:latin typeface="Times New Roman" panose="02020603050405020304" pitchFamily="18" charset="0"/>
                <a:cs typeface="Times New Roman" panose="02020603050405020304" pitchFamily="18" charset="0"/>
              </a:rPr>
              <a:t>first official statistics </a:t>
            </a:r>
            <a:r>
              <a:rPr lang="en-US" sz="1200" dirty="0">
                <a:solidFill>
                  <a:srgbClr val="001314"/>
                </a:solidFill>
                <a:latin typeface="Times New Roman" panose="02020603050405020304" pitchFamily="18" charset="0"/>
                <a:cs typeface="Times New Roman" panose="02020603050405020304" pitchFamily="18" charset="0"/>
              </a:rPr>
              <a:t>from the CSO on </a:t>
            </a:r>
            <a:r>
              <a:rPr lang="en-US" sz="1200" b="1" dirty="0">
                <a:solidFill>
                  <a:srgbClr val="001314"/>
                </a:solidFill>
                <a:latin typeface="Times New Roman" panose="02020603050405020304" pitchFamily="18" charset="0"/>
                <a:cs typeface="Times New Roman" panose="02020603050405020304" pitchFamily="18" charset="0"/>
              </a:rPr>
              <a:t>gender representation in Senior Executive teams and Boards of Directors of large enterprises in Ireland</a:t>
            </a:r>
            <a:r>
              <a:rPr lang="en-US" sz="1200" dirty="0">
                <a:solidFill>
                  <a:srgbClr val="001314"/>
                </a:solidFill>
                <a:latin typeface="Times New Roman" panose="02020603050405020304" pitchFamily="18" charset="0"/>
                <a:cs typeface="Times New Roman" panose="02020603050405020304" pitchFamily="18" charset="0"/>
              </a:rPr>
              <a:t>. </a:t>
            </a:r>
          </a:p>
          <a:p>
            <a:pPr algn="just"/>
            <a:endParaRPr lang="en-US" sz="1200" dirty="0">
              <a:solidFill>
                <a:srgbClr val="001314"/>
              </a:solidFill>
              <a:latin typeface="Times New Roman" panose="02020603050405020304" pitchFamily="18" charset="0"/>
              <a:cs typeface="Times New Roman" panose="02020603050405020304" pitchFamily="18" charset="0"/>
            </a:endParaRPr>
          </a:p>
          <a:p>
            <a:pPr algn="just"/>
            <a:r>
              <a:rPr lang="en-US" sz="1200" dirty="0">
                <a:solidFill>
                  <a:srgbClr val="001314"/>
                </a:solidFill>
                <a:latin typeface="Times New Roman" panose="02020603050405020304" pitchFamily="18" charset="0"/>
                <a:cs typeface="Times New Roman" panose="02020603050405020304" pitchFamily="18" charset="0"/>
              </a:rPr>
              <a:t>The survey was conducted in response to the </a:t>
            </a:r>
            <a:r>
              <a:rPr lang="en-US" sz="1200" b="1" dirty="0">
                <a:solidFill>
                  <a:srgbClr val="001314"/>
                </a:solidFill>
                <a:latin typeface="Times New Roman" panose="02020603050405020304" pitchFamily="18" charset="0"/>
                <a:cs typeface="Times New Roman" panose="02020603050405020304" pitchFamily="18" charset="0"/>
              </a:rPr>
              <a:t>Balance for Better Business initiative </a:t>
            </a:r>
            <a:r>
              <a:rPr lang="en-US" sz="1200" dirty="0">
                <a:solidFill>
                  <a:srgbClr val="001314"/>
                </a:solidFill>
                <a:latin typeface="Times New Roman" panose="02020603050405020304" pitchFamily="18" charset="0"/>
                <a:cs typeface="Times New Roman" panose="02020603050405020304" pitchFamily="18" charset="0"/>
              </a:rPr>
              <a:t>and it aims to provide </a:t>
            </a:r>
            <a:r>
              <a:rPr lang="en-US" sz="1200" b="1" dirty="0">
                <a:solidFill>
                  <a:srgbClr val="001314"/>
                </a:solidFill>
                <a:latin typeface="Times New Roman" panose="02020603050405020304" pitchFamily="18" charset="0"/>
                <a:cs typeface="Times New Roman" panose="02020603050405020304" pitchFamily="18" charset="0"/>
              </a:rPr>
              <a:t>benchmark</a:t>
            </a:r>
            <a:r>
              <a:rPr lang="en-US" sz="1200" dirty="0">
                <a:solidFill>
                  <a:srgbClr val="001314"/>
                </a:solidFill>
                <a:latin typeface="Times New Roman" panose="02020603050405020304" pitchFamily="18" charset="0"/>
                <a:cs typeface="Times New Roman" panose="02020603050405020304" pitchFamily="18" charset="0"/>
              </a:rPr>
              <a:t> information on gender representation. </a:t>
            </a:r>
          </a:p>
          <a:p>
            <a:pPr algn="just"/>
            <a:endParaRPr lang="en-US" sz="1200" dirty="0">
              <a:solidFill>
                <a:srgbClr val="001314"/>
              </a:solidFill>
              <a:latin typeface="Times New Roman" panose="02020603050405020304" pitchFamily="18" charset="0"/>
              <a:cs typeface="Times New Roman" panose="02020603050405020304" pitchFamily="18" charset="0"/>
            </a:endParaRPr>
          </a:p>
          <a:p>
            <a:pPr algn="just"/>
            <a:r>
              <a:rPr lang="en-US" sz="1200" dirty="0">
                <a:solidFill>
                  <a:srgbClr val="001314"/>
                </a:solidFill>
                <a:latin typeface="Times New Roman" panose="02020603050405020304" pitchFamily="18" charset="0"/>
                <a:cs typeface="Times New Roman" panose="02020603050405020304" pitchFamily="18" charset="0"/>
              </a:rPr>
              <a:t>The survey was collected by the CSO between February and April 2019. The online questionnaire asked for the </a:t>
            </a:r>
            <a:r>
              <a:rPr lang="en-US" sz="1200" b="1" dirty="0">
                <a:solidFill>
                  <a:srgbClr val="001314"/>
                </a:solidFill>
                <a:latin typeface="Times New Roman" panose="02020603050405020304" pitchFamily="18" charset="0"/>
                <a:cs typeface="Times New Roman" panose="02020603050405020304" pitchFamily="18" charset="0"/>
              </a:rPr>
              <a:t>gender breakdown </a:t>
            </a:r>
            <a:r>
              <a:rPr lang="en-US" sz="1200" dirty="0">
                <a:solidFill>
                  <a:srgbClr val="001314"/>
                </a:solidFill>
                <a:latin typeface="Times New Roman" panose="02020603050405020304" pitchFamily="18" charset="0"/>
                <a:cs typeface="Times New Roman" panose="02020603050405020304" pitchFamily="18" charset="0"/>
              </a:rPr>
              <a:t>of the Senior Executive team and Boards of Directors.  </a:t>
            </a:r>
          </a:p>
          <a:p>
            <a:pPr algn="just"/>
            <a:endParaRPr lang="en-US" sz="1200" dirty="0">
              <a:solidFill>
                <a:srgbClr val="001314"/>
              </a:solidFill>
              <a:latin typeface="Times New Roman" panose="02020603050405020304" pitchFamily="18" charset="0"/>
              <a:cs typeface="Times New Roman" panose="02020603050405020304" pitchFamily="18" charset="0"/>
            </a:endParaRPr>
          </a:p>
          <a:p>
            <a:pPr algn="just"/>
            <a:r>
              <a:rPr lang="en-US" sz="1200" dirty="0">
                <a:solidFill>
                  <a:srgbClr val="001314"/>
                </a:solidFill>
                <a:latin typeface="Times New Roman" panose="02020603050405020304" pitchFamily="18" charset="0"/>
                <a:cs typeface="Times New Roman" panose="02020603050405020304" pitchFamily="18" charset="0"/>
              </a:rPr>
              <a:t>The scope of the survey is </a:t>
            </a:r>
            <a:r>
              <a:rPr lang="en-US" sz="1200" b="1" dirty="0">
                <a:solidFill>
                  <a:srgbClr val="001314"/>
                </a:solidFill>
                <a:latin typeface="Times New Roman" panose="02020603050405020304" pitchFamily="18" charset="0"/>
                <a:cs typeface="Times New Roman" panose="02020603050405020304" pitchFamily="18" charset="0"/>
              </a:rPr>
              <a:t>large enterprises </a:t>
            </a:r>
            <a:r>
              <a:rPr lang="en-US" sz="1200" dirty="0">
                <a:solidFill>
                  <a:srgbClr val="001314"/>
                </a:solidFill>
                <a:latin typeface="Times New Roman" panose="02020603050405020304" pitchFamily="18" charset="0"/>
                <a:cs typeface="Times New Roman" panose="02020603050405020304" pitchFamily="18" charset="0"/>
              </a:rPr>
              <a:t>(i.e. those with over 250 employees). 600 enterprises - response was </a:t>
            </a:r>
            <a:r>
              <a:rPr lang="en-US" sz="1200" b="1" dirty="0">
                <a:solidFill>
                  <a:srgbClr val="001314"/>
                </a:solidFill>
                <a:latin typeface="Times New Roman" panose="02020603050405020304" pitchFamily="18" charset="0"/>
                <a:cs typeface="Times New Roman" panose="02020603050405020304" pitchFamily="18" charset="0"/>
              </a:rPr>
              <a:t>55%</a:t>
            </a:r>
            <a:r>
              <a:rPr lang="en-US" sz="1200" dirty="0">
                <a:solidFill>
                  <a:srgbClr val="001314"/>
                </a:solidFill>
                <a:latin typeface="Times New Roman" panose="02020603050405020304" pitchFamily="18" charset="0"/>
                <a:cs typeface="Times New Roman" panose="02020603050405020304" pitchFamily="18" charset="0"/>
              </a:rPr>
              <a:t>. </a:t>
            </a:r>
            <a:endParaRPr lang="en-US" sz="3000" dirty="0">
              <a:solidFill>
                <a:srgbClr val="001314"/>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2498845-72F1-459E-BFE0-BC5728121A83}"/>
              </a:ext>
            </a:extLst>
          </p:cNvPr>
          <p:cNvPicPr>
            <a:picLocks noChangeAspect="1"/>
          </p:cNvPicPr>
          <p:nvPr/>
        </p:nvPicPr>
        <p:blipFill>
          <a:blip r:embed="rId2"/>
          <a:stretch>
            <a:fillRect/>
          </a:stretch>
        </p:blipFill>
        <p:spPr>
          <a:xfrm flipH="1">
            <a:off x="489177" y="428625"/>
            <a:ext cx="1850573" cy="846981"/>
          </a:xfrm>
          <a:prstGeom prst="rect">
            <a:avLst/>
          </a:prstGeom>
        </p:spPr>
      </p:pic>
    </p:spTree>
    <p:extLst>
      <p:ext uri="{BB962C8B-B14F-4D97-AF65-F5344CB8AC3E}">
        <p14:creationId xmlns:p14="http://schemas.microsoft.com/office/powerpoint/2010/main" val="336934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5831-17DA-48B9-97BC-DF380BBFE640}"/>
              </a:ext>
            </a:extLst>
          </p:cNvPr>
          <p:cNvSpPr>
            <a:spLocks noGrp="1"/>
          </p:cNvSpPr>
          <p:nvPr>
            <p:ph type="title"/>
          </p:nvPr>
        </p:nvSpPr>
        <p:spPr>
          <a:xfrm>
            <a:off x="467544" y="205978"/>
            <a:ext cx="8219256" cy="1573683"/>
          </a:xfrm>
        </p:spPr>
        <p:txBody>
          <a:bodyPr>
            <a:normAutofit fontScale="90000"/>
          </a:bodyPr>
          <a:lstStyle/>
          <a:p>
            <a:pPr algn="ctr"/>
            <a:r>
              <a:rPr lang="en-IE" sz="2400" dirty="0">
                <a:solidFill>
                  <a:srgbClr val="001314"/>
                </a:solidFill>
                <a:latin typeface="Times New Roman" panose="02020603050405020304" pitchFamily="18" charset="0"/>
                <a:cs typeface="Times New Roman" panose="02020603050405020304" pitchFamily="18" charset="0"/>
              </a:rPr>
              <a:t>Gender Balance in Business 2019  </a:t>
            </a:r>
            <a:br>
              <a:rPr lang="en-IE" sz="2400" dirty="0">
                <a:solidFill>
                  <a:srgbClr val="001314"/>
                </a:solidFill>
                <a:latin typeface="Times New Roman" panose="02020603050405020304" pitchFamily="18" charset="0"/>
                <a:cs typeface="Times New Roman" panose="02020603050405020304" pitchFamily="18" charset="0"/>
              </a:rPr>
            </a:br>
            <a:br>
              <a:rPr lang="en-IE" sz="2400" dirty="0">
                <a:solidFill>
                  <a:srgbClr val="001314"/>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Only one in nine CEOs in Ireland were women</a:t>
            </a:r>
            <a:br>
              <a:rPr lang="en-IE" sz="2400" dirty="0">
                <a:solidFill>
                  <a:srgbClr val="001314"/>
                </a:solidFill>
                <a:latin typeface="Times New Roman" panose="02020603050405020304" pitchFamily="18" charset="0"/>
                <a:cs typeface="Times New Roman" panose="02020603050405020304" pitchFamily="18" charset="0"/>
              </a:rPr>
            </a:br>
            <a:br>
              <a:rPr lang="en-IE" sz="2400" dirty="0">
                <a:solidFill>
                  <a:srgbClr val="001314"/>
                </a:solidFill>
                <a:latin typeface="Times New Roman" panose="02020603050405020304" pitchFamily="18" charset="0"/>
                <a:cs typeface="Times New Roman" panose="02020603050405020304" pitchFamily="18" charset="0"/>
              </a:rPr>
            </a:br>
            <a:endParaRPr lang="en-IE" sz="2400" dirty="0">
              <a:solidFill>
                <a:srgbClr val="001314"/>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DEAA16DC-B0E0-4C70-8DB1-A064C8CB0B50}"/>
              </a:ext>
            </a:extLst>
          </p:cNvPr>
          <p:cNvGraphicFramePr>
            <a:graphicFrameLocks noGrp="1"/>
          </p:cNvGraphicFramePr>
          <p:nvPr>
            <p:ph idx="1"/>
            <p:extLst>
              <p:ext uri="{D42A27DB-BD31-4B8C-83A1-F6EECF244321}">
                <p14:modId xmlns:p14="http://schemas.microsoft.com/office/powerpoint/2010/main" val="1605678663"/>
              </p:ext>
            </p:extLst>
          </p:nvPr>
        </p:nvGraphicFramePr>
        <p:xfrm>
          <a:off x="899592" y="1980797"/>
          <a:ext cx="7787209" cy="2103120"/>
        </p:xfrm>
        <a:graphic>
          <a:graphicData uri="http://schemas.openxmlformats.org/drawingml/2006/table">
            <a:tbl>
              <a:tblPr>
                <a:tableStyleId>{284E427A-3D55-4303-BF80-6455036E1DE7}</a:tableStyleId>
              </a:tblPr>
              <a:tblGrid>
                <a:gridCol w="2034849">
                  <a:extLst>
                    <a:ext uri="{9D8B030D-6E8A-4147-A177-3AD203B41FA5}">
                      <a16:colId xmlns:a16="http://schemas.microsoft.com/office/drawing/2014/main" val="249282636"/>
                    </a:ext>
                  </a:extLst>
                </a:gridCol>
                <a:gridCol w="2876180">
                  <a:extLst>
                    <a:ext uri="{9D8B030D-6E8A-4147-A177-3AD203B41FA5}">
                      <a16:colId xmlns:a16="http://schemas.microsoft.com/office/drawing/2014/main" val="3670555371"/>
                    </a:ext>
                  </a:extLst>
                </a:gridCol>
                <a:gridCol w="2876180">
                  <a:extLst>
                    <a:ext uri="{9D8B030D-6E8A-4147-A177-3AD203B41FA5}">
                      <a16:colId xmlns:a16="http://schemas.microsoft.com/office/drawing/2014/main" val="544580596"/>
                    </a:ext>
                  </a:extLst>
                </a:gridCol>
              </a:tblGrid>
              <a:tr h="244857">
                <a:tc gridSpan="3">
                  <a:txBody>
                    <a:bodyPr/>
                    <a:lstStyle/>
                    <a:p>
                      <a:pPr algn="ctr" fontAlgn="ctr"/>
                      <a:r>
                        <a:rPr lang="en-US" sz="1200" dirty="0">
                          <a:solidFill>
                            <a:schemeClr val="bg1">
                              <a:lumMod val="50000"/>
                            </a:schemeClr>
                          </a:solidFill>
                          <a:effectLst/>
                        </a:rPr>
                        <a:t>                       Gender breakdown by senior roles in business, 2019</a:t>
                      </a:r>
                      <a:endParaRPr lang="en-US" sz="1200" b="1" dirty="0">
                        <a:solidFill>
                          <a:schemeClr val="bg1">
                            <a:lumMod val="50000"/>
                          </a:schemeClr>
                        </a:solidFill>
                        <a:effectLst/>
                        <a:latin typeface="arial" panose="020B0604020202020204" pitchFamily="34" charset="0"/>
                      </a:endParaRPr>
                    </a:p>
                  </a:txBody>
                  <a:tcPr anchor="ct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618172360"/>
                  </a:ext>
                </a:extLst>
              </a:tr>
              <a:tr h="244857">
                <a:tc>
                  <a:txBody>
                    <a:bodyPr/>
                    <a:lstStyle/>
                    <a:p>
                      <a:pPr algn="l" fontAlgn="ctr"/>
                      <a:r>
                        <a:rPr lang="en-IE" sz="1200" dirty="0">
                          <a:solidFill>
                            <a:schemeClr val="bg1">
                              <a:lumMod val="50000"/>
                            </a:schemeClr>
                          </a:solidFill>
                          <a:effectLst/>
                        </a:rPr>
                        <a:t> </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Male</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Female</a:t>
                      </a:r>
                      <a:endParaRPr lang="en-IE" sz="1200" dirty="0">
                        <a:solidFill>
                          <a:schemeClr val="bg1">
                            <a:lumMod val="50000"/>
                          </a:schemeClr>
                        </a:solidFill>
                        <a:effectLst/>
                        <a:latin typeface="arial" panose="020B0604020202020204" pitchFamily="34" charset="0"/>
                      </a:endParaRPr>
                    </a:p>
                  </a:txBody>
                  <a:tcPr anchor="ctr"/>
                </a:tc>
                <a:extLst>
                  <a:ext uri="{0D108BD9-81ED-4DB2-BD59-A6C34878D82A}">
                    <a16:rowId xmlns:a16="http://schemas.microsoft.com/office/drawing/2014/main" val="1388694980"/>
                  </a:ext>
                </a:extLst>
              </a:tr>
              <a:tr h="244857">
                <a:tc>
                  <a:txBody>
                    <a:bodyPr/>
                    <a:lstStyle/>
                    <a:p>
                      <a:pPr algn="l" fontAlgn="ctr"/>
                      <a:r>
                        <a:rPr lang="en-IE" sz="1200" dirty="0">
                          <a:solidFill>
                            <a:schemeClr val="bg1">
                              <a:lumMod val="50000"/>
                            </a:schemeClr>
                          </a:solidFill>
                          <a:effectLst/>
                        </a:rPr>
                        <a:t> </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a:t>
                      </a:r>
                      <a:endParaRPr lang="en-IE" sz="1200" dirty="0">
                        <a:solidFill>
                          <a:schemeClr val="bg1">
                            <a:lumMod val="50000"/>
                          </a:schemeClr>
                        </a:solidFill>
                        <a:effectLst/>
                        <a:latin typeface="arial" panose="020B0604020202020204" pitchFamily="34" charset="0"/>
                      </a:endParaRPr>
                    </a:p>
                  </a:txBody>
                  <a:tcPr anchor="ctr"/>
                </a:tc>
                <a:extLst>
                  <a:ext uri="{0D108BD9-81ED-4DB2-BD59-A6C34878D82A}">
                    <a16:rowId xmlns:a16="http://schemas.microsoft.com/office/drawing/2014/main" val="3407139184"/>
                  </a:ext>
                </a:extLst>
              </a:tr>
              <a:tr h="244857">
                <a:tc>
                  <a:txBody>
                    <a:bodyPr/>
                    <a:lstStyle/>
                    <a:p>
                      <a:pPr algn="l" fontAlgn="ctr"/>
                      <a:r>
                        <a:rPr lang="en-IE" sz="1200" dirty="0">
                          <a:solidFill>
                            <a:schemeClr val="bg1">
                              <a:lumMod val="50000"/>
                            </a:schemeClr>
                          </a:solidFill>
                          <a:effectLst/>
                        </a:rPr>
                        <a:t>Chairpersons</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92.6</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7.4</a:t>
                      </a:r>
                      <a:endParaRPr lang="en-IE" sz="1200" dirty="0">
                        <a:solidFill>
                          <a:schemeClr val="bg1">
                            <a:lumMod val="50000"/>
                          </a:schemeClr>
                        </a:solidFill>
                        <a:effectLst/>
                        <a:latin typeface="arial" panose="020B0604020202020204" pitchFamily="34" charset="0"/>
                      </a:endParaRPr>
                    </a:p>
                  </a:txBody>
                  <a:tcPr anchor="ctr"/>
                </a:tc>
                <a:extLst>
                  <a:ext uri="{0D108BD9-81ED-4DB2-BD59-A6C34878D82A}">
                    <a16:rowId xmlns:a16="http://schemas.microsoft.com/office/drawing/2014/main" val="1527441643"/>
                  </a:ext>
                </a:extLst>
              </a:tr>
              <a:tr h="244857">
                <a:tc>
                  <a:txBody>
                    <a:bodyPr/>
                    <a:lstStyle/>
                    <a:p>
                      <a:pPr algn="l" fontAlgn="ctr"/>
                      <a:r>
                        <a:rPr lang="en-IE" sz="1200" dirty="0">
                          <a:solidFill>
                            <a:schemeClr val="bg1">
                              <a:lumMod val="50000"/>
                            </a:schemeClr>
                          </a:solidFill>
                          <a:effectLst/>
                        </a:rPr>
                        <a:t>Boards of Directors</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80.4</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19.6</a:t>
                      </a:r>
                      <a:endParaRPr lang="en-IE" sz="1200" dirty="0">
                        <a:solidFill>
                          <a:schemeClr val="bg1">
                            <a:lumMod val="50000"/>
                          </a:schemeClr>
                        </a:solidFill>
                        <a:effectLst/>
                        <a:latin typeface="arial" panose="020B0604020202020204" pitchFamily="34" charset="0"/>
                      </a:endParaRPr>
                    </a:p>
                  </a:txBody>
                  <a:tcPr anchor="ctr"/>
                </a:tc>
                <a:extLst>
                  <a:ext uri="{0D108BD9-81ED-4DB2-BD59-A6C34878D82A}">
                    <a16:rowId xmlns:a16="http://schemas.microsoft.com/office/drawing/2014/main" val="1346957236"/>
                  </a:ext>
                </a:extLst>
              </a:tr>
              <a:tr h="403062">
                <a:tc>
                  <a:txBody>
                    <a:bodyPr/>
                    <a:lstStyle/>
                    <a:p>
                      <a:pPr algn="l" fontAlgn="ctr"/>
                      <a:r>
                        <a:rPr lang="en-IE" sz="1200" dirty="0">
                          <a:solidFill>
                            <a:schemeClr val="bg1">
                              <a:lumMod val="50000"/>
                            </a:schemeClr>
                          </a:solidFill>
                          <a:effectLst/>
                        </a:rPr>
                        <a:t>Chief Executive Officers (CEOs)</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88.5</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11.5</a:t>
                      </a:r>
                      <a:endParaRPr lang="en-IE" sz="1200" dirty="0">
                        <a:solidFill>
                          <a:schemeClr val="bg1">
                            <a:lumMod val="50000"/>
                          </a:schemeClr>
                        </a:solidFill>
                        <a:effectLst/>
                        <a:latin typeface="arial" panose="020B0604020202020204" pitchFamily="34" charset="0"/>
                      </a:endParaRPr>
                    </a:p>
                  </a:txBody>
                  <a:tcPr anchor="ctr"/>
                </a:tc>
                <a:extLst>
                  <a:ext uri="{0D108BD9-81ED-4DB2-BD59-A6C34878D82A}">
                    <a16:rowId xmlns:a16="http://schemas.microsoft.com/office/drawing/2014/main" val="1291627248"/>
                  </a:ext>
                </a:extLst>
              </a:tr>
              <a:tr h="244857">
                <a:tc>
                  <a:txBody>
                    <a:bodyPr/>
                    <a:lstStyle/>
                    <a:p>
                      <a:pPr algn="l" fontAlgn="ctr"/>
                      <a:r>
                        <a:rPr lang="en-IE" sz="1200" dirty="0">
                          <a:solidFill>
                            <a:schemeClr val="bg1">
                              <a:lumMod val="50000"/>
                            </a:schemeClr>
                          </a:solidFill>
                          <a:effectLst/>
                        </a:rPr>
                        <a:t>Senior Executives</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71.7</a:t>
                      </a:r>
                      <a:endParaRPr lang="en-IE" sz="1200" dirty="0">
                        <a:solidFill>
                          <a:schemeClr val="bg1">
                            <a:lumMod val="50000"/>
                          </a:schemeClr>
                        </a:solidFill>
                        <a:effectLst/>
                        <a:latin typeface="arial" panose="020B0604020202020204" pitchFamily="34" charset="0"/>
                      </a:endParaRPr>
                    </a:p>
                  </a:txBody>
                  <a:tcPr anchor="ctr"/>
                </a:tc>
                <a:tc>
                  <a:txBody>
                    <a:bodyPr/>
                    <a:lstStyle/>
                    <a:p>
                      <a:pPr algn="r" fontAlgn="ctr"/>
                      <a:r>
                        <a:rPr lang="en-IE" sz="1200" dirty="0">
                          <a:solidFill>
                            <a:schemeClr val="bg1">
                              <a:lumMod val="50000"/>
                            </a:schemeClr>
                          </a:solidFill>
                          <a:effectLst/>
                        </a:rPr>
                        <a:t>28.3</a:t>
                      </a:r>
                      <a:endParaRPr lang="en-IE" sz="1200" dirty="0">
                        <a:solidFill>
                          <a:schemeClr val="bg1">
                            <a:lumMod val="50000"/>
                          </a:schemeClr>
                        </a:solidFill>
                        <a:effectLst/>
                        <a:latin typeface="arial" panose="020B0604020202020204" pitchFamily="34" charset="0"/>
                      </a:endParaRPr>
                    </a:p>
                  </a:txBody>
                  <a:tcPr anchor="ctr"/>
                </a:tc>
                <a:extLst>
                  <a:ext uri="{0D108BD9-81ED-4DB2-BD59-A6C34878D82A}">
                    <a16:rowId xmlns:a16="http://schemas.microsoft.com/office/drawing/2014/main" val="3619401527"/>
                  </a:ext>
                </a:extLst>
              </a:tr>
            </a:tbl>
          </a:graphicData>
        </a:graphic>
      </p:graphicFrame>
      <p:pic>
        <p:nvPicPr>
          <p:cNvPr id="2050" name="Picture 2" descr="Image result for gender graphic">
            <a:extLst>
              <a:ext uri="{FF2B5EF4-FFF2-40B4-BE49-F238E27FC236}">
                <a16:creationId xmlns:a16="http://schemas.microsoft.com/office/drawing/2014/main" id="{3099A84B-3212-4B82-A13D-E782653419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203598"/>
            <a:ext cx="1584176" cy="75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94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8397-4191-4E0E-9E87-0EFF9191D3E9}"/>
              </a:ext>
            </a:extLst>
          </p:cNvPr>
          <p:cNvSpPr>
            <a:spLocks noGrp="1"/>
          </p:cNvSpPr>
          <p:nvPr>
            <p:ph type="title"/>
          </p:nvPr>
        </p:nvSpPr>
        <p:spPr/>
        <p:txBody>
          <a:bodyPr/>
          <a:lstStyle/>
          <a:p>
            <a:endParaRPr lang="en-IE" dirty="0"/>
          </a:p>
        </p:txBody>
      </p:sp>
      <p:pic>
        <p:nvPicPr>
          <p:cNvPr id="5" name="Content Placeholder 4">
            <a:extLst>
              <a:ext uri="{FF2B5EF4-FFF2-40B4-BE49-F238E27FC236}">
                <a16:creationId xmlns:a16="http://schemas.microsoft.com/office/drawing/2014/main" id="{72138B84-205D-4BEF-90DB-A19A3F5A57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7494"/>
            <a:ext cx="8291264" cy="3744119"/>
          </a:xfrm>
        </p:spPr>
      </p:pic>
    </p:spTree>
    <p:extLst>
      <p:ext uri="{BB962C8B-B14F-4D97-AF65-F5344CB8AC3E}">
        <p14:creationId xmlns:p14="http://schemas.microsoft.com/office/powerpoint/2010/main" val="23971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40" y="267494"/>
            <a:ext cx="10667527" cy="172948"/>
          </a:xfrm>
        </p:spPr>
        <p:txBody>
          <a:bodyPr>
            <a:normAutofit fontScale="90000"/>
          </a:bodyPr>
          <a:lstStyle/>
          <a:p>
            <a:pPr algn="ctr"/>
            <a:r>
              <a:rPr lang="en-US" sz="2800" dirty="0">
                <a:solidFill>
                  <a:schemeClr val="bg1">
                    <a:lumMod val="50000"/>
                  </a:schemeClr>
                </a:solidFill>
                <a:latin typeface="Times New Roman" panose="02020603050405020304" pitchFamily="18" charset="0"/>
                <a:cs typeface="Times New Roman" panose="02020603050405020304" pitchFamily="18" charset="0"/>
              </a:rPr>
              <a:t>Structure of Earnings Survey 2018</a:t>
            </a:r>
          </a:p>
        </p:txBody>
      </p:sp>
      <p:sp>
        <p:nvSpPr>
          <p:cNvPr id="4" name="Content Placeholder 3"/>
          <p:cNvSpPr>
            <a:spLocks noGrp="1"/>
          </p:cNvSpPr>
          <p:nvPr>
            <p:ph idx="1"/>
          </p:nvPr>
        </p:nvSpPr>
        <p:spPr>
          <a:xfrm>
            <a:off x="323528" y="915565"/>
            <a:ext cx="8363272" cy="3096345"/>
          </a:xfrm>
        </p:spPr>
        <p:txBody>
          <a:bodyPr>
            <a:noAutofit/>
          </a:bodyPr>
          <a:lstStyle/>
          <a:p>
            <a:pPr marL="0" indent="0">
              <a:buNone/>
            </a:pPr>
            <a:endParaRPr lang="en-US" sz="1600" b="1" dirty="0">
              <a:solidFill>
                <a:schemeClr val="accent4"/>
              </a:solidFill>
              <a:latin typeface="Arial" panose="020B0604020202020204" pitchFamily="34" charset="0"/>
              <a:cs typeface="Arial" panose="020B0604020202020204" pitchFamily="34" charset="0"/>
            </a:endParaRPr>
          </a:p>
          <a:p>
            <a:pPr marL="0" indent="0">
              <a:buNone/>
            </a:pPr>
            <a:r>
              <a:rPr lang="en-US" sz="1600" b="1" dirty="0">
                <a:solidFill>
                  <a:schemeClr val="bg1">
                    <a:lumMod val="50000"/>
                  </a:schemeClr>
                </a:solidFill>
                <a:latin typeface="Times New Roman" panose="02020603050405020304" pitchFamily="18" charset="0"/>
                <a:cs typeface="Times New Roman" panose="02020603050405020304" pitchFamily="18" charset="0"/>
              </a:rPr>
              <a:t>EU Requirement</a:t>
            </a:r>
          </a:p>
          <a:p>
            <a:pPr marL="0" indent="0">
              <a:buNone/>
            </a:pPr>
            <a:r>
              <a:rPr lang="en-US" sz="1600" b="1" dirty="0">
                <a:solidFill>
                  <a:schemeClr val="bg1">
                    <a:lumMod val="50000"/>
                  </a:schemeClr>
                </a:solidFill>
                <a:latin typeface="Times New Roman" panose="02020603050405020304" pitchFamily="18" charset="0"/>
                <a:cs typeface="Times New Roman" panose="02020603050405020304" pitchFamily="18" charset="0"/>
              </a:rPr>
              <a:t>Post out November 2019</a:t>
            </a:r>
          </a:p>
          <a:p>
            <a:pPr marL="0" indent="0">
              <a:buNone/>
            </a:pPr>
            <a:r>
              <a:rPr lang="en-US" sz="1600" b="1" dirty="0">
                <a:solidFill>
                  <a:schemeClr val="bg1">
                    <a:lumMod val="50000"/>
                  </a:schemeClr>
                </a:solidFill>
                <a:latin typeface="Times New Roman" panose="02020603050405020304" pitchFamily="18" charset="0"/>
                <a:cs typeface="Times New Roman" panose="02020603050405020304" pitchFamily="18" charset="0"/>
              </a:rPr>
              <a:t>Last conducted in 2007 as the National Employment Survey</a:t>
            </a:r>
          </a:p>
          <a:p>
            <a:pPr marL="0" indent="0">
              <a:buNone/>
            </a:pPr>
            <a:endParaRPr lang="en-IE" sz="1600" dirty="0">
              <a:solidFill>
                <a:schemeClr val="bg1">
                  <a:lumMod val="50000"/>
                </a:schemeClr>
              </a:solidFill>
              <a:latin typeface="Times New Roman" panose="02020603050405020304" pitchFamily="18" charset="0"/>
              <a:cs typeface="Times New Roman" panose="02020603050405020304" pitchFamily="18" charset="0"/>
            </a:endParaRPr>
          </a:p>
          <a:p>
            <a:pPr marL="0" indent="0" algn="just">
              <a:buNone/>
            </a:pPr>
            <a:endParaRPr lang="en-IE" sz="1400" i="1" dirty="0">
              <a:solidFill>
                <a:schemeClr val="bg1">
                  <a:lumMod val="50000"/>
                </a:schemeClr>
              </a:solidFill>
              <a:latin typeface="Times New Roman" panose="02020603050405020304" pitchFamily="18" charset="0"/>
              <a:cs typeface="Times New Roman" panose="02020603050405020304" pitchFamily="18" charset="0"/>
            </a:endParaRPr>
          </a:p>
          <a:p>
            <a:pPr marL="0" indent="0" algn="just">
              <a:buNone/>
            </a:pPr>
            <a:r>
              <a:rPr lang="en-IE" sz="1400" i="1" dirty="0">
                <a:solidFill>
                  <a:schemeClr val="bg1">
                    <a:lumMod val="50000"/>
                  </a:schemeClr>
                </a:solidFill>
                <a:latin typeface="Times New Roman" panose="02020603050405020304" pitchFamily="18" charset="0"/>
                <a:cs typeface="Times New Roman" panose="02020603050405020304" pitchFamily="18" charset="0"/>
              </a:rPr>
              <a:t>The Structure of earnings survey, abbreviated as SES, is conducted every </a:t>
            </a:r>
            <a:r>
              <a:rPr lang="en-IE" sz="1400" b="1" i="1" dirty="0">
                <a:solidFill>
                  <a:schemeClr val="bg1">
                    <a:lumMod val="50000"/>
                  </a:schemeClr>
                </a:solidFill>
                <a:latin typeface="Times New Roman" panose="02020603050405020304" pitchFamily="18" charset="0"/>
                <a:cs typeface="Times New Roman" panose="02020603050405020304" pitchFamily="18" charset="0"/>
              </a:rPr>
              <a:t>four years </a:t>
            </a:r>
            <a:r>
              <a:rPr lang="en-IE" sz="1400" i="1" dirty="0">
                <a:solidFill>
                  <a:schemeClr val="bg1">
                    <a:lumMod val="50000"/>
                  </a:schemeClr>
                </a:solidFill>
                <a:latin typeface="Times New Roman" panose="02020603050405020304" pitchFamily="18" charset="0"/>
                <a:cs typeface="Times New Roman" panose="02020603050405020304" pitchFamily="18" charset="0"/>
              </a:rPr>
              <a:t>in the Member States of the European Union (EU) and provides </a:t>
            </a:r>
            <a:r>
              <a:rPr lang="en-IE" sz="1400" b="1" i="1" dirty="0">
                <a:solidFill>
                  <a:schemeClr val="bg1">
                    <a:lumMod val="50000"/>
                  </a:schemeClr>
                </a:solidFill>
                <a:latin typeface="Times New Roman" panose="02020603050405020304" pitchFamily="18" charset="0"/>
                <a:cs typeface="Times New Roman" panose="02020603050405020304" pitchFamily="18" charset="0"/>
              </a:rPr>
              <a:t>comparable information </a:t>
            </a:r>
            <a:r>
              <a:rPr lang="en-IE" sz="1400" i="1" dirty="0">
                <a:solidFill>
                  <a:schemeClr val="bg1">
                    <a:lumMod val="50000"/>
                  </a:schemeClr>
                </a:solidFill>
                <a:latin typeface="Times New Roman" panose="02020603050405020304" pitchFamily="18" charset="0"/>
                <a:cs typeface="Times New Roman" panose="02020603050405020304" pitchFamily="18" charset="0"/>
              </a:rPr>
              <a:t>at EU level on </a:t>
            </a:r>
            <a:r>
              <a:rPr lang="en-IE" sz="1400" b="1" i="1" dirty="0">
                <a:solidFill>
                  <a:schemeClr val="bg1">
                    <a:lumMod val="50000"/>
                  </a:schemeClr>
                </a:solidFill>
                <a:latin typeface="Times New Roman" panose="02020603050405020304" pitchFamily="18" charset="0"/>
                <a:cs typeface="Times New Roman" panose="02020603050405020304" pitchFamily="18" charset="0"/>
              </a:rPr>
              <a:t>relationships between the level of earnings, individual characteristics of employees</a:t>
            </a:r>
            <a:r>
              <a:rPr lang="en-IE" sz="1400" i="1" dirty="0">
                <a:solidFill>
                  <a:schemeClr val="bg1">
                    <a:lumMod val="50000"/>
                  </a:schemeClr>
                </a:solidFill>
                <a:latin typeface="Times New Roman" panose="02020603050405020304" pitchFamily="18" charset="0"/>
                <a:cs typeface="Times New Roman" panose="02020603050405020304" pitchFamily="18" charset="0"/>
              </a:rPr>
              <a:t> (sex, age, occupation, length of service, educational level) </a:t>
            </a:r>
            <a:r>
              <a:rPr lang="en-IE" sz="1400" b="1" i="1" dirty="0">
                <a:solidFill>
                  <a:schemeClr val="bg1">
                    <a:lumMod val="50000"/>
                  </a:schemeClr>
                </a:solidFill>
                <a:latin typeface="Times New Roman" panose="02020603050405020304" pitchFamily="18" charset="0"/>
                <a:cs typeface="Times New Roman" panose="02020603050405020304" pitchFamily="18" charset="0"/>
              </a:rPr>
              <a:t>and their employer </a:t>
            </a:r>
            <a:r>
              <a:rPr lang="en-IE" sz="1400" i="1" dirty="0">
                <a:solidFill>
                  <a:schemeClr val="bg1">
                    <a:lumMod val="50000"/>
                  </a:schemeClr>
                </a:solidFill>
                <a:latin typeface="Times New Roman" panose="02020603050405020304" pitchFamily="18" charset="0"/>
                <a:cs typeface="Times New Roman" panose="02020603050405020304" pitchFamily="18" charset="0"/>
              </a:rPr>
              <a:t>(economic activity, size of the enterprise, etc).</a:t>
            </a:r>
            <a:endParaRPr lang="en-US" sz="1600" b="1" dirty="0">
              <a:solidFill>
                <a:schemeClr val="bg1">
                  <a:lumMod val="50000"/>
                </a:schemeClr>
              </a:solidFill>
              <a:latin typeface="Arial" panose="020B0604020202020204" pitchFamily="34" charset="0"/>
              <a:cs typeface="Arial" panose="020B0604020202020204" pitchFamily="34" charset="0"/>
            </a:endParaRPr>
          </a:p>
        </p:txBody>
      </p:sp>
      <p:pic>
        <p:nvPicPr>
          <p:cNvPr id="3078" name="Picture 6" descr="Image result for wages ireland">
            <a:extLst>
              <a:ext uri="{FF2B5EF4-FFF2-40B4-BE49-F238E27FC236}">
                <a16:creationId xmlns:a16="http://schemas.microsoft.com/office/drawing/2014/main" id="{C61FA2FB-BAF3-4A37-B64E-CB2799195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843558"/>
            <a:ext cx="2664296" cy="183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1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a:solidFill>
                  <a:schemeClr val="bg1">
                    <a:lumMod val="50000"/>
                  </a:schemeClr>
                </a:solidFill>
                <a:latin typeface="Times New Roman" panose="02020603050405020304" pitchFamily="18" charset="0"/>
                <a:cs typeface="Times New Roman" panose="02020603050405020304" pitchFamily="18" charset="0"/>
              </a:rPr>
              <a:t>Structure of Earnings Survey 2018</a:t>
            </a:r>
          </a:p>
        </p:txBody>
      </p:sp>
      <p:sp>
        <p:nvSpPr>
          <p:cNvPr id="4" name="Content Placeholder 3"/>
          <p:cNvSpPr>
            <a:spLocks noGrp="1"/>
          </p:cNvSpPr>
          <p:nvPr>
            <p:ph idx="1"/>
          </p:nvPr>
        </p:nvSpPr>
        <p:spPr>
          <a:xfrm>
            <a:off x="323528" y="843559"/>
            <a:ext cx="8363272" cy="3168352"/>
          </a:xfrm>
        </p:spPr>
        <p:txBody>
          <a:bodyPr>
            <a:noAutofit/>
          </a:bodyPr>
          <a:lstStyle/>
          <a:p>
            <a:pPr marL="0" indent="0">
              <a:buNone/>
            </a:pPr>
            <a:endParaRPr lang="en-US" sz="1600" dirty="0">
              <a:solidFill>
                <a:schemeClr val="bg1">
                  <a:lumMod val="50000"/>
                </a:schemeClr>
              </a:solidFill>
            </a:endParaRPr>
          </a:p>
          <a:p>
            <a:pPr marL="0" indent="0">
              <a:buNone/>
            </a:pPr>
            <a:r>
              <a:rPr lang="en-US" sz="1600" dirty="0">
                <a:solidFill>
                  <a:schemeClr val="bg1">
                    <a:lumMod val="50000"/>
                  </a:schemeClr>
                </a:solidFill>
                <a:latin typeface="Times New Roman" panose="02020603050405020304" pitchFamily="18" charset="0"/>
                <a:cs typeface="Times New Roman" panose="02020603050405020304" pitchFamily="18" charset="0"/>
              </a:rPr>
              <a:t>After </a:t>
            </a:r>
            <a:r>
              <a:rPr lang="en-US" sz="1600" b="1" dirty="0">
                <a:solidFill>
                  <a:schemeClr val="bg1">
                    <a:lumMod val="50000"/>
                  </a:schemeClr>
                </a:solidFill>
                <a:latin typeface="Times New Roman" panose="02020603050405020304" pitchFamily="18" charset="0"/>
                <a:cs typeface="Times New Roman" panose="02020603050405020304" pitchFamily="18" charset="0"/>
              </a:rPr>
              <a:t>2009</a:t>
            </a:r>
            <a:r>
              <a:rPr lang="en-US" sz="1600" dirty="0">
                <a:solidFill>
                  <a:schemeClr val="bg1">
                    <a:lumMod val="50000"/>
                  </a:schemeClr>
                </a:solidFill>
                <a:latin typeface="Times New Roman" panose="02020603050405020304" pitchFamily="18" charset="0"/>
                <a:cs typeface="Times New Roman" panose="02020603050405020304" pitchFamily="18" charset="0"/>
              </a:rPr>
              <a:t> SES statistics on earnings were based on </a:t>
            </a:r>
            <a:r>
              <a:rPr lang="en-US" sz="1600" b="1" dirty="0">
                <a:solidFill>
                  <a:schemeClr val="bg1">
                    <a:lumMod val="50000"/>
                  </a:schemeClr>
                </a:solidFill>
                <a:latin typeface="Times New Roman" panose="02020603050405020304" pitchFamily="18" charset="0"/>
                <a:cs typeface="Times New Roman" panose="02020603050405020304" pitchFamily="18" charset="0"/>
              </a:rPr>
              <a:t>administrative data sources</a:t>
            </a:r>
            <a:r>
              <a:rPr lang="en-US" sz="1600" dirty="0">
                <a:solidFill>
                  <a:schemeClr val="bg1">
                    <a:lumMod val="50000"/>
                  </a:schemeClr>
                </a:solidFill>
                <a:latin typeface="Times New Roman" panose="02020603050405020304" pitchFamily="18" charset="0"/>
                <a:cs typeface="Times New Roman" panose="02020603050405020304" pitchFamily="18" charset="0"/>
              </a:rPr>
              <a:t>. </a:t>
            </a:r>
          </a:p>
          <a:p>
            <a:pPr marL="0" indent="0">
              <a:buNone/>
            </a:pPr>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pPr marL="0" indent="0" algn="just">
              <a:buNone/>
            </a:pPr>
            <a:r>
              <a:rPr lang="en-US" sz="1600" dirty="0">
                <a:solidFill>
                  <a:schemeClr val="bg1">
                    <a:lumMod val="50000"/>
                  </a:schemeClr>
                </a:solidFill>
                <a:latin typeface="Times New Roman" panose="02020603050405020304" pitchFamily="18" charset="0"/>
                <a:cs typeface="Times New Roman" panose="02020603050405020304" pitchFamily="18" charset="0"/>
              </a:rPr>
              <a:t>The primary data source was the Revenue Commissioner’s P35 dataset of employee annual earnings which was linked to CSO and other data to provide demographic breakdowns of earnings similar to those previously provided by the National Employment Survey (NES). </a:t>
            </a:r>
          </a:p>
          <a:p>
            <a:pPr marL="0" indent="0" algn="just">
              <a:buNone/>
            </a:pPr>
            <a:endParaRPr lang="en-US" sz="1600" dirty="0">
              <a:solidFill>
                <a:schemeClr val="bg1">
                  <a:lumMod val="50000"/>
                </a:schemeClr>
              </a:solidFill>
              <a:latin typeface="Times New Roman" panose="02020603050405020304" pitchFamily="18" charset="0"/>
              <a:cs typeface="Times New Roman" panose="02020603050405020304" pitchFamily="18" charset="0"/>
            </a:endParaRPr>
          </a:p>
          <a:p>
            <a:pPr marL="0" indent="0" algn="just">
              <a:buNone/>
            </a:pPr>
            <a:r>
              <a:rPr lang="en-US" sz="1600" dirty="0">
                <a:solidFill>
                  <a:schemeClr val="bg1">
                    <a:lumMod val="50000"/>
                  </a:schemeClr>
                </a:solidFill>
                <a:latin typeface="Times New Roman" panose="02020603050405020304" pitchFamily="18" charset="0"/>
                <a:cs typeface="Times New Roman" panose="02020603050405020304" pitchFamily="18" charset="0"/>
              </a:rPr>
              <a:t>However, this data did not </a:t>
            </a:r>
            <a:r>
              <a:rPr lang="en-US" sz="1600" b="1" dirty="0">
                <a:solidFill>
                  <a:schemeClr val="bg1">
                    <a:lumMod val="50000"/>
                  </a:schemeClr>
                </a:solidFill>
                <a:latin typeface="Times New Roman" panose="02020603050405020304" pitchFamily="18" charset="0"/>
                <a:cs typeface="Times New Roman" panose="02020603050405020304" pitchFamily="18" charset="0"/>
              </a:rPr>
              <a:t>replicate all of the tables available</a:t>
            </a:r>
            <a:r>
              <a:rPr lang="en-US" sz="1600" dirty="0">
                <a:solidFill>
                  <a:schemeClr val="bg1">
                    <a:lumMod val="50000"/>
                  </a:schemeClr>
                </a:solidFill>
                <a:latin typeface="Times New Roman" panose="02020603050405020304" pitchFamily="18" charset="0"/>
                <a:cs typeface="Times New Roman" panose="02020603050405020304" pitchFamily="18" charset="0"/>
              </a:rPr>
              <a:t> from the former NES;  nor did it contain any breakdown of </a:t>
            </a:r>
            <a:r>
              <a:rPr lang="en-US" sz="1600" b="1" dirty="0">
                <a:solidFill>
                  <a:schemeClr val="bg1">
                    <a:lumMod val="50000"/>
                  </a:schemeClr>
                </a:solidFill>
                <a:latin typeface="Times New Roman" panose="02020603050405020304" pitchFamily="18" charset="0"/>
                <a:cs typeface="Times New Roman" panose="02020603050405020304" pitchFamily="18" charset="0"/>
              </a:rPr>
              <a:t>hours worked or hourly earnings</a:t>
            </a:r>
          </a:p>
        </p:txBody>
      </p:sp>
    </p:spTree>
    <p:extLst>
      <p:ext uri="{BB962C8B-B14F-4D97-AF65-F5344CB8AC3E}">
        <p14:creationId xmlns:p14="http://schemas.microsoft.com/office/powerpoint/2010/main" val="335420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5978"/>
            <a:ext cx="8219256" cy="1213643"/>
          </a:xfrm>
        </p:spPr>
        <p:txBody>
          <a:bodyPr>
            <a:normAutofit/>
          </a:bodyPr>
          <a:lstStyle/>
          <a:p>
            <a:pPr algn="ctr"/>
            <a:r>
              <a:rPr lang="en-US" sz="1800" dirty="0">
                <a:solidFill>
                  <a:schemeClr val="accent4"/>
                </a:solidFill>
              </a:rPr>
              <a:t>Proportion of low wage earners in the EU, by sex, age groups, level of education and type of contract, 2014</a:t>
            </a:r>
            <a:br>
              <a:rPr lang="en-US" b="0" dirty="0"/>
            </a:br>
            <a:endParaRPr lang="en-US" sz="2800" dirty="0">
              <a:solidFill>
                <a:srgbClr val="002060"/>
              </a:solidFill>
              <a:latin typeface="Arial" panose="020B0604020202020204" pitchFamily="34" charset="0"/>
              <a:cs typeface="Arial" panose="020B0604020202020204" pitchFamily="34" charset="0"/>
            </a:endParaRPr>
          </a:p>
        </p:txBody>
      </p:sp>
      <p:pic>
        <p:nvPicPr>
          <p:cNvPr id="1026" name="Picture 2" descr="https://ec.europa.eu/eurostat/statistics-explained/images/b/b9/Proportion_of_low_wage_earners_in_the_EU%2C_by_sex%2C_age_groups%2C_level_of_education_and_type_of_contract%2C_%28%25%29_2014_V2.png">
            <a:extLst>
              <a:ext uri="{FF2B5EF4-FFF2-40B4-BE49-F238E27FC236}">
                <a16:creationId xmlns:a16="http://schemas.microsoft.com/office/drawing/2014/main" id="{28C49C8F-0303-4B0B-BC2B-99F20FCF90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15566"/>
            <a:ext cx="7416824" cy="32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97067"/>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2616</TotalTime>
  <Words>1093</Words>
  <Application>Microsoft Office PowerPoint</Application>
  <PresentationFormat>On-screen Show (16:9)</PresentationFormat>
  <Paragraphs>174</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vt:lpstr>
      <vt:lpstr>Roboto Black</vt:lpstr>
      <vt:lpstr>Roboto Light</vt:lpstr>
      <vt:lpstr>Roboto Slab</vt:lpstr>
      <vt:lpstr>Roboto Slab Light</vt:lpstr>
      <vt:lpstr>Times New Roman</vt:lpstr>
      <vt:lpstr>Wingdings</vt:lpstr>
      <vt:lpstr>CSO Standard Text 2</vt:lpstr>
      <vt:lpstr>Enterprise Statistics Liaison Group 2019 </vt:lpstr>
      <vt:lpstr>Business Statistics </vt:lpstr>
      <vt:lpstr>New Developments in Business Surveys in 2019 </vt:lpstr>
      <vt:lpstr>PowerPoint Presentation</vt:lpstr>
      <vt:lpstr>Gender Balance in Business 2019    Only one in nine CEOs in Ireland were women  </vt:lpstr>
      <vt:lpstr>PowerPoint Presentation</vt:lpstr>
      <vt:lpstr>Structure of Earnings Survey 2018</vt:lpstr>
      <vt:lpstr>Structure of Earnings Survey 2018</vt:lpstr>
      <vt:lpstr>Proportion of low wage earners in the EU, by sex, age groups, level of education and type of contract, 2014 </vt:lpstr>
      <vt:lpstr> </vt:lpstr>
      <vt:lpstr>Continuing Vocational Training Survey CVTS 2020 (2021) </vt:lpstr>
      <vt:lpstr>Continuing Vocational Training Survey CVTS 2020 (2021) </vt:lpstr>
      <vt:lpstr>Community Innovation Survey </vt:lpstr>
      <vt:lpstr>Community Innovation Survey 2016 – Key Results  </vt:lpstr>
      <vt:lpstr>Community Innovation Survey 2018  </vt:lpstr>
      <vt:lpstr>Campaign Management</vt:lpstr>
      <vt:lpstr> Business Expenditure in Research &amp; Development 2020 </vt:lpstr>
      <vt:lpstr>PowerPoint Presentation</vt:lpstr>
      <vt:lpstr>PowerPoint Presentation</vt:lpstr>
      <vt:lpstr>Development of Services Statistics  </vt:lpstr>
      <vt:lpstr>Framework Regulation Integration of Business Statistics - FRIBS</vt:lpstr>
      <vt:lpstr>PowerPoint Presentation</vt:lpstr>
      <vt:lpstr>PowerPoint Presentation</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Paul J Crowley</cp:lastModifiedBy>
  <cp:revision>247</cp:revision>
  <cp:lastPrinted>2019-11-18T09:43:24Z</cp:lastPrinted>
  <dcterms:created xsi:type="dcterms:W3CDTF">2017-12-13T09:54:14Z</dcterms:created>
  <dcterms:modified xsi:type="dcterms:W3CDTF">2019-11-18T09:43:33Z</dcterms:modified>
</cp:coreProperties>
</file>