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265" r:id="rId4"/>
    <p:sldId id="263" r:id="rId5"/>
    <p:sldId id="258" r:id="rId6"/>
    <p:sldId id="260" r:id="rId7"/>
    <p:sldId id="276" r:id="rId8"/>
    <p:sldId id="282" r:id="rId9"/>
    <p:sldId id="278" r:id="rId10"/>
    <p:sldId id="279" r:id="rId11"/>
    <p:sldId id="280" r:id="rId12"/>
    <p:sldId id="281" r:id="rId13"/>
    <p:sldId id="283" r:id="rId14"/>
    <p:sldId id="284" r:id="rId15"/>
    <p:sldId id="26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monn Cleary" initials="EC" lastIdx="1" clrIdx="0">
    <p:extLst>
      <p:ext uri="{19B8F6BF-5375-455C-9EA6-DF929625EA0E}">
        <p15:presenceInfo xmlns:p15="http://schemas.microsoft.com/office/powerpoint/2012/main" userId="S::clearye@cso.ie::2bb9a688-00c8-4d03-97d8-74d6b93da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2374" autoAdjust="0"/>
  </p:normalViewPr>
  <p:slideViewPr>
    <p:cSldViewPr snapToGrid="0">
      <p:cViewPr varScale="1">
        <p:scale>
          <a:sx n="94" d="100"/>
          <a:sy n="9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F7E0-99C0-4B85-B3C7-499E6ECFFD0C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0C92A-8C78-4A6B-87C6-7EF0C013BF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253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0C92A-8C78-4A6B-87C6-7EF0C013BF3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81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To give an overview of the initial design of the project….</a:t>
            </a:r>
          </a:p>
          <a:p>
            <a:endParaRPr lang="en-IE" dirty="0"/>
          </a:p>
          <a:p>
            <a:r>
              <a:rPr lang="en-IE" dirty="0"/>
              <a:t>(Talk through LHS and the various data sources)</a:t>
            </a:r>
          </a:p>
          <a:p>
            <a:endParaRPr lang="en-IE" dirty="0"/>
          </a:p>
          <a:p>
            <a:r>
              <a:rPr lang="en-IE" dirty="0"/>
              <a:t>2016 was the only year we looked at to this point</a:t>
            </a:r>
          </a:p>
          <a:p>
            <a:endParaRPr lang="en-IE" dirty="0"/>
          </a:p>
          <a:p>
            <a:r>
              <a:rPr lang="en-IE" dirty="0"/>
              <a:t>Original plan was to publish in March but this has been pushed back since the process has been extended</a:t>
            </a:r>
          </a:p>
          <a:p>
            <a:endParaRPr lang="en-IE" dirty="0"/>
          </a:p>
          <a:p>
            <a:r>
              <a:rPr lang="en-IE" dirty="0"/>
              <a:t>The reason being that when developing the linkage process it became clear that there were a number of further information gaps that we felt we should try to fill before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0C92A-8C78-4A6B-87C6-7EF0C013BF3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16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Initially, the linkage work focused on incorporating  International Trade in Goods Statistics (ITGS) data with the Business Register and SBS surveys.</a:t>
            </a:r>
          </a:p>
          <a:p>
            <a:r>
              <a:rPr lang="en-US" sz="2400" dirty="0"/>
              <a:t>Preliminary results did not give a complete picture of the importance of exports to enterprises in Ireland</a:t>
            </a:r>
          </a:p>
          <a:p>
            <a:r>
              <a:rPr lang="en-US" sz="2400" dirty="0"/>
              <a:t>Included data from Balance of Payments (BOP) and Admin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Goods for Processing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Merchanting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Exports of Services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0C92A-8C78-4A6B-87C6-7EF0C013BF3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655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0C92A-8C78-4A6B-87C6-7EF0C013BF3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947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0C92A-8C78-4A6B-87C6-7EF0C013BF3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444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2834743"/>
          </a:xfrm>
        </p:spPr>
        <p:txBody>
          <a:bodyPr tIns="0" bIns="0" anchor="t" anchorCtr="0">
            <a:normAutofit/>
          </a:bodyPr>
          <a:lstStyle>
            <a:lvl1pPr>
              <a:lnSpc>
                <a:spcPts val="6133"/>
              </a:lnSpc>
              <a:defRPr sz="5867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3" y="5061181"/>
            <a:ext cx="5376597" cy="1464568"/>
          </a:xfrm>
        </p:spPr>
        <p:txBody>
          <a:bodyPr>
            <a:normAutofit/>
          </a:bodyPr>
          <a:lstStyle>
            <a:lvl1pPr marL="0" indent="0" algn="l">
              <a:lnSpc>
                <a:spcPts val="2933"/>
              </a:lnSpc>
              <a:buNone/>
              <a:defRPr sz="2667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54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6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325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4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3779208" cy="1162051"/>
          </a:xfrm>
        </p:spPr>
        <p:txBody>
          <a:bodyPr anchor="t" anchorCtr="0"/>
          <a:lstStyle>
            <a:lvl1pPr algn="l">
              <a:defRPr sz="2667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172171"/>
          </a:xfrm>
        </p:spPr>
        <p:txBody>
          <a:bodyPr/>
          <a:lstStyle>
            <a:lvl1pPr marL="0" indent="0" algn="l">
              <a:buNone/>
              <a:defRPr sz="4267" b="1">
                <a:solidFill>
                  <a:srgbClr val="45C1C0"/>
                </a:solidFill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422703"/>
            <a:ext cx="3779208" cy="40101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2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56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67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97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56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chemeClr val="accent5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rgbClr val="639FA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8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701801"/>
            <a:ext cx="10943167" cy="355176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7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26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267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457189" indent="-457189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lang="en-US" sz="32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990575" indent="-380990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667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133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610277" cy="2827652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Statistics Micro Data Linking Projects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ESLG</a:t>
            </a:r>
            <a:br>
              <a:rPr lang="en-US" dirty="0"/>
            </a:br>
            <a:r>
              <a:rPr lang="en-US" dirty="0"/>
              <a:t>20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A0D0-8904-40E8-B997-B418172D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Destination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8C8953-3E00-4245-A2A3-C17B69F7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587375"/>
            <a:ext cx="6815137" cy="454342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0B23E-594B-4158-BB2F-3CA4DF50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Highest number of exporting enterprises to a single destination was to the UK with 8,685. Followed by: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Germany – 2,920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Netherlands – 2.697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France – 2,629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United States, United Kingdom and China had the largest destination export intensity with 15.2%, 11.3%, and 8.5% respectively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BFF88-6438-4FA7-85E7-966D5BD9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A2ED-3F3F-4FE9-BD73-6083FD9A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6F2B3E-529E-4A09-A677-AE6D6F809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587375"/>
            <a:ext cx="6815137" cy="454342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2F95-3C71-4BA3-BCDD-FDED13712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Services sector had both the highest number of exporting enterprises (5,378) and highest export intensity 89.5%.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Both Services and Industry tend to have the most enterprises reliant on exports where construction and distribution tended to be less reliant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Export intensity in Modern sector was higher (87.1%) than in the Traditional sector (61.7%)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EDD0C-6496-47AF-9CB1-E87641D7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8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6E82-34F0-43F5-ADF6-7956CCB4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Region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AA5613-50AF-4F2A-8E02-0B5E1AAE0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587375"/>
            <a:ext cx="6815137" cy="454342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347B3-E398-4368-81D7-180151011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Exporting enterprises in the Mid-West had an overall export intensity with 85.6% and 72.6%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Exporters in the Border and Mid-East region had lowest with 59.9% and 63.6% respectively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Exporting SMEs in the South-West had the highest export intensity with 94.1% (see graph)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B82D8-08B3-4DAE-B55C-07D365D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B18D-A1AF-477F-9C62-05D9219C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Exporting Enterprises to the UK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21FEE-CC6C-4E94-BF86-2A34A25B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There were 8,685 enterprises exporting to the UK in 2017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325,478 persons engaged in those enterprises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UK Export Intensity was 11.3%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There were 4,096 enterprises exporting </a:t>
            </a:r>
            <a:r>
              <a:rPr lang="en-IE" u="sng" dirty="0"/>
              <a:t>exclusively</a:t>
            </a:r>
            <a:r>
              <a:rPr lang="en-IE" dirty="0"/>
              <a:t> to the UK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49,550 persons engaged in those enterprises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IE" dirty="0"/>
              <a:t>UK Export Intensity was 44.8%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46F5F-51E2-4591-B556-676C5DEC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30BBBB-727C-46B5-BD70-17BF244F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675253"/>
            <a:ext cx="6815137" cy="43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6B2A-2C7F-4472-AF37-ABBC73ED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Exports to the UK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0B4126-7DAD-4049-971E-758EF5D8C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587375"/>
            <a:ext cx="6815137" cy="454342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5D3ED-9E66-495C-9D1A-B31BC2246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UK Export Intensity was highest for enterprises in the Border region – 28.9%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South-West has lowest UK export intensity – 5.6%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UK Export Intensity was higher for SMEs (15.3%) than Large enterprises (9.6%)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Enterprises less than 5 years old had a higher UK export intensity (15.9%) than established firms (10.7%)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4F75D-DBC5-4BB8-BEB7-7B39FAE17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152"/>
            <a:ext cx="10959008" cy="620685"/>
          </a:xfrm>
        </p:spPr>
        <p:txBody>
          <a:bodyPr>
            <a:normAutofit fontScale="90000"/>
          </a:bodyPr>
          <a:lstStyle/>
          <a:p>
            <a:r>
              <a:rPr lang="en-US" dirty="0"/>
              <a:t>MDL Going Forward…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22020"/>
            <a:ext cx="10972800" cy="4590873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Exporting Enterprises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Annual Release – may expand to incorporate more statistics on supply chain</a:t>
            </a:r>
          </a:p>
          <a:p>
            <a:r>
              <a:rPr lang="en-US" sz="2000" b="1" dirty="0"/>
              <a:t>High Growth Enterprises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Q1 release on High Growth enterprises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SMEs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More detailed regional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Productivity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Expanding on our productivity outputs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Gender breakdown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Persons engaged by gender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6ABC-42BF-4EE8-BDDE-B8F117DE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Purpose of Micro Data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17A7-B81D-417B-8456-46E21B759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Create new outputs from existing data sources</a:t>
            </a:r>
          </a:p>
          <a:p>
            <a:pPr lvl="1"/>
            <a:r>
              <a:rPr lang="en-IE" dirty="0"/>
              <a:t>Thematic reports</a:t>
            </a:r>
          </a:p>
          <a:p>
            <a:pPr lvl="1"/>
            <a:r>
              <a:rPr lang="en-IE" dirty="0"/>
              <a:t>More responsive to user needs</a:t>
            </a:r>
          </a:p>
          <a:p>
            <a:pPr lvl="1"/>
            <a:r>
              <a:rPr lang="en-IE" dirty="0"/>
              <a:t>Reduce burden on respondents</a:t>
            </a:r>
          </a:p>
          <a:p>
            <a:r>
              <a:rPr lang="en-IE" dirty="0"/>
              <a:t>Develop comprehensive Business Data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0CFDF-9124-42CB-BF6A-0BFF05818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1EEB-E9FD-46D6-9CDA-1F8BCF8C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Questions on Trade and Business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7E244-0427-4C01-AE73-937A4F9E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How much turnover was from exports?</a:t>
            </a:r>
          </a:p>
          <a:p>
            <a:r>
              <a:rPr lang="en-IE" dirty="0"/>
              <a:t>What is the number of businesses exporting to the UK?</a:t>
            </a:r>
          </a:p>
          <a:p>
            <a:r>
              <a:rPr lang="en-IE" dirty="0"/>
              <a:t>How many people are employed by these businesses?</a:t>
            </a:r>
          </a:p>
          <a:p>
            <a:r>
              <a:rPr lang="en-IE" dirty="0"/>
              <a:t>What is the value of trade?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2CC31-8601-420B-8CF8-8016EC17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4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1219170"/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1219170"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D44C697-2D2B-4B58-8621-5EE8F239FA4D}"/>
              </a:ext>
            </a:extLst>
          </p:cNvPr>
          <p:cNvSpPr/>
          <p:nvPr/>
        </p:nvSpPr>
        <p:spPr>
          <a:xfrm rot="2199587">
            <a:off x="2869434" y="1824508"/>
            <a:ext cx="1876226" cy="333039"/>
          </a:xfrm>
          <a:prstGeom prst="rightArrow">
            <a:avLst/>
          </a:prstGeom>
          <a:solidFill>
            <a:srgbClr val="E8BD1E"/>
          </a:solidFill>
          <a:ln>
            <a:solidFill>
              <a:srgbClr val="E8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22D3705-2B35-45C5-B5C7-B9CF7C2916ED}"/>
              </a:ext>
            </a:extLst>
          </p:cNvPr>
          <p:cNvSpPr/>
          <p:nvPr/>
        </p:nvSpPr>
        <p:spPr>
          <a:xfrm>
            <a:off x="6706207" y="2836722"/>
            <a:ext cx="1137500" cy="289533"/>
          </a:xfrm>
          <a:prstGeom prst="rightArrow">
            <a:avLst/>
          </a:prstGeom>
          <a:solidFill>
            <a:srgbClr val="E8BD1E"/>
          </a:solidFill>
          <a:ln>
            <a:solidFill>
              <a:srgbClr val="E8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994F82-BDD5-488E-B67A-899C4DBC8B1A}"/>
              </a:ext>
            </a:extLst>
          </p:cNvPr>
          <p:cNvSpPr/>
          <p:nvPr/>
        </p:nvSpPr>
        <p:spPr>
          <a:xfrm>
            <a:off x="2114025" y="903580"/>
            <a:ext cx="1623190" cy="1143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Cambria" panose="02040503050406030204" pitchFamily="18" charset="0"/>
              </a:rPr>
              <a:t>Business Register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2B77E9F-E4A5-44AC-BFE7-303F736FD1E3}"/>
              </a:ext>
            </a:extLst>
          </p:cNvPr>
          <p:cNvSpPr/>
          <p:nvPr/>
        </p:nvSpPr>
        <p:spPr>
          <a:xfrm>
            <a:off x="3234724" y="2793216"/>
            <a:ext cx="1330433" cy="333039"/>
          </a:xfrm>
          <a:prstGeom prst="rightArrow">
            <a:avLst/>
          </a:prstGeom>
          <a:solidFill>
            <a:srgbClr val="E8BD1E"/>
          </a:solidFill>
          <a:ln>
            <a:solidFill>
              <a:srgbClr val="E8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1B87F31-C1F3-4481-BF4F-24C23D2E82FC}"/>
              </a:ext>
            </a:extLst>
          </p:cNvPr>
          <p:cNvSpPr/>
          <p:nvPr/>
        </p:nvSpPr>
        <p:spPr>
          <a:xfrm rot="19284131">
            <a:off x="2457195" y="3915323"/>
            <a:ext cx="2355755" cy="333039"/>
          </a:xfrm>
          <a:prstGeom prst="rightArrow">
            <a:avLst/>
          </a:prstGeom>
          <a:solidFill>
            <a:srgbClr val="E8BD1E"/>
          </a:solidFill>
          <a:ln>
            <a:solidFill>
              <a:srgbClr val="E8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AA9CC0-AC00-4E8F-804A-9C8A6C27E2FF}"/>
              </a:ext>
            </a:extLst>
          </p:cNvPr>
          <p:cNvSpPr/>
          <p:nvPr/>
        </p:nvSpPr>
        <p:spPr>
          <a:xfrm>
            <a:off x="2108090" y="3825042"/>
            <a:ext cx="1694970" cy="1341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700" b="1" dirty="0">
                <a:latin typeface="Cambria" panose="02040503050406030204" pitchFamily="18" charset="0"/>
              </a:rPr>
              <a:t>Structural Business Statistics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A71456-F794-4B75-A3F7-8648E08465F3}"/>
              </a:ext>
            </a:extLst>
          </p:cNvPr>
          <p:cNvSpPr/>
          <p:nvPr/>
        </p:nvSpPr>
        <p:spPr>
          <a:xfrm>
            <a:off x="1463040" y="2137209"/>
            <a:ext cx="1815556" cy="1387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>
                <a:latin typeface="Cambria" panose="02040503050406030204" pitchFamily="18" charset="0"/>
              </a:rPr>
              <a:t>International Trade in Goods Statistics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FBA17A-8EEE-409A-94CA-CC9C775CB128}"/>
              </a:ext>
            </a:extLst>
          </p:cNvPr>
          <p:cNvSpPr/>
          <p:nvPr/>
        </p:nvSpPr>
        <p:spPr>
          <a:xfrm>
            <a:off x="4565157" y="2467633"/>
            <a:ext cx="2141049" cy="9613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latin typeface="Cambria" panose="02040503050406030204" pitchFamily="18" charset="0"/>
              </a:rPr>
              <a:t>Merged Dataset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FF788B-F42F-40D0-9A72-744A5AFF8DDE}"/>
              </a:ext>
            </a:extLst>
          </p:cNvPr>
          <p:cNvSpPr/>
          <p:nvPr/>
        </p:nvSpPr>
        <p:spPr>
          <a:xfrm>
            <a:off x="7862160" y="2494472"/>
            <a:ext cx="1926043" cy="9613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Cambria" panose="02040503050406030204" pitchFamily="18" charset="0"/>
              </a:rPr>
              <a:t>New Outputs for Users</a:t>
            </a:r>
          </a:p>
        </p:txBody>
      </p:sp>
    </p:spTree>
    <p:extLst>
      <p:ext uri="{BB962C8B-B14F-4D97-AF65-F5344CB8AC3E}">
        <p14:creationId xmlns:p14="http://schemas.microsoft.com/office/powerpoint/2010/main" val="421426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1219170"/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1219170"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E5882D-47F1-419D-B25D-AF8826F86EB1}"/>
              </a:ext>
            </a:extLst>
          </p:cNvPr>
          <p:cNvGrpSpPr/>
          <p:nvPr/>
        </p:nvGrpSpPr>
        <p:grpSpPr>
          <a:xfrm>
            <a:off x="711496" y="60028"/>
            <a:ext cx="10761101" cy="5200469"/>
            <a:chOff x="229562" y="137999"/>
            <a:chExt cx="10761101" cy="5200469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7489153-A7C1-458C-8B6A-8CBE82CB1A0F}"/>
                </a:ext>
              </a:extLst>
            </p:cNvPr>
            <p:cNvSpPr/>
            <p:nvPr/>
          </p:nvSpPr>
          <p:spPr>
            <a:xfrm>
              <a:off x="1630928" y="1725010"/>
              <a:ext cx="1136584" cy="312492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4D44C697-2D2B-4B58-8621-5EE8F239FA4D}"/>
                </a:ext>
              </a:extLst>
            </p:cNvPr>
            <p:cNvSpPr/>
            <p:nvPr/>
          </p:nvSpPr>
          <p:spPr>
            <a:xfrm rot="2199587">
              <a:off x="4123943" y="1230248"/>
              <a:ext cx="1876226" cy="333039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8AB0C4ED-19CD-4A98-8C21-7B7A87BD4DE2}"/>
                </a:ext>
              </a:extLst>
            </p:cNvPr>
            <p:cNvSpPr/>
            <p:nvPr/>
          </p:nvSpPr>
          <p:spPr>
            <a:xfrm rot="20343430">
              <a:off x="1816448" y="2356857"/>
              <a:ext cx="1110181" cy="313529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D22D3705-2B35-45C5-B5C7-B9CF7C2916ED}"/>
                </a:ext>
              </a:extLst>
            </p:cNvPr>
            <p:cNvSpPr/>
            <p:nvPr/>
          </p:nvSpPr>
          <p:spPr>
            <a:xfrm>
              <a:off x="7919261" y="2325144"/>
              <a:ext cx="1145359" cy="336239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E994F82-BDD5-488E-B67A-899C4DBC8B1A}"/>
                </a:ext>
              </a:extLst>
            </p:cNvPr>
            <p:cNvSpPr/>
            <p:nvPr/>
          </p:nvSpPr>
          <p:spPr>
            <a:xfrm>
              <a:off x="3237893" y="137999"/>
              <a:ext cx="1633167" cy="1243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>
                  <a:latin typeface="Cambria" panose="02040503050406030204" pitchFamily="18" charset="0"/>
                </a:rPr>
                <a:t>Business Register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B6E4E7F-2AEE-4B52-AEFC-B76D5A77A222}"/>
                </a:ext>
              </a:extLst>
            </p:cNvPr>
            <p:cNvSpPr/>
            <p:nvPr/>
          </p:nvSpPr>
          <p:spPr>
            <a:xfrm>
              <a:off x="229562" y="1405197"/>
              <a:ext cx="1520250" cy="863126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b="1" dirty="0">
                  <a:latin typeface="Cambria" panose="02040503050406030204" pitchFamily="18" charset="0"/>
                </a:rPr>
                <a:t>Goods for processing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5CEF25E-8EFE-4214-B493-EF78A32B7BD7}"/>
                </a:ext>
              </a:extLst>
            </p:cNvPr>
            <p:cNvGrpSpPr/>
            <p:nvPr/>
          </p:nvGrpSpPr>
          <p:grpSpPr>
            <a:xfrm>
              <a:off x="398281" y="2513621"/>
              <a:ext cx="1531186" cy="927004"/>
              <a:chOff x="2429436" y="2442301"/>
              <a:chExt cx="2360557" cy="1000659"/>
            </a:xfrm>
            <a:solidFill>
              <a:schemeClr val="accent4"/>
            </a:solidFill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9FDC4C5-7565-407E-9BA4-257C745C7A26}"/>
                  </a:ext>
                </a:extLst>
              </p:cNvPr>
              <p:cNvSpPr/>
              <p:nvPr/>
            </p:nvSpPr>
            <p:spPr>
              <a:xfrm>
                <a:off x="2429436" y="2442301"/>
                <a:ext cx="2360557" cy="100065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BA33F5-4D3A-46DA-AE96-008DDDD0A3B1}"/>
                  </a:ext>
                </a:extLst>
              </p:cNvPr>
              <p:cNvSpPr txBox="1"/>
              <p:nvPr/>
            </p:nvSpPr>
            <p:spPr>
              <a:xfrm>
                <a:off x="2780375" y="2480157"/>
                <a:ext cx="1735529" cy="8970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b="1" dirty="0">
                    <a:latin typeface="Cambria" panose="02040503050406030204" pitchFamily="18" charset="0"/>
                  </a:rPr>
                  <a:t>Cross Border Trade</a:t>
                </a:r>
              </a:p>
            </p:txBody>
          </p:sp>
        </p:grp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82B77E9F-E4A5-44AC-BFE7-303F736FD1E3}"/>
                </a:ext>
              </a:extLst>
            </p:cNvPr>
            <p:cNvSpPr/>
            <p:nvPr/>
          </p:nvSpPr>
          <p:spPr>
            <a:xfrm rot="372615">
              <a:off x="3917447" y="1990287"/>
              <a:ext cx="1795851" cy="333039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A0F9EC4C-0CCD-426A-A189-0367E4BF45F6}"/>
                </a:ext>
              </a:extLst>
            </p:cNvPr>
            <p:cNvSpPr/>
            <p:nvPr/>
          </p:nvSpPr>
          <p:spPr>
            <a:xfrm rot="20562501">
              <a:off x="3693614" y="2713649"/>
              <a:ext cx="2028779" cy="333039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B1B87F31-C1F3-4481-BF4F-24C23D2E82FC}"/>
                </a:ext>
              </a:extLst>
            </p:cNvPr>
            <p:cNvSpPr/>
            <p:nvPr/>
          </p:nvSpPr>
          <p:spPr>
            <a:xfrm rot="18935291">
              <a:off x="4010426" y="3450509"/>
              <a:ext cx="2057056" cy="333039"/>
            </a:xfrm>
            <a:prstGeom prst="rightArrow">
              <a:avLst/>
            </a:prstGeom>
            <a:solidFill>
              <a:srgbClr val="E8BD1E"/>
            </a:solidFill>
            <a:ln>
              <a:solidFill>
                <a:srgbClr val="E8B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AA9CC0-AC00-4E8F-804A-9C8A6C27E2FF}"/>
                </a:ext>
              </a:extLst>
            </p:cNvPr>
            <p:cNvSpPr/>
            <p:nvPr/>
          </p:nvSpPr>
          <p:spPr>
            <a:xfrm>
              <a:off x="3182880" y="3996778"/>
              <a:ext cx="1694970" cy="13416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700" b="1" dirty="0">
                  <a:latin typeface="Cambria" panose="02040503050406030204" pitchFamily="18" charset="0"/>
                </a:rPr>
                <a:t>Structural Business Statistics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E37515-CB45-44CE-9DD2-A03B8AC8DBB7}"/>
                </a:ext>
              </a:extLst>
            </p:cNvPr>
            <p:cNvSpPr/>
            <p:nvPr/>
          </p:nvSpPr>
          <p:spPr>
            <a:xfrm>
              <a:off x="2707962" y="2801029"/>
              <a:ext cx="1520251" cy="1143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>
                  <a:latin typeface="Cambria" panose="02040503050406030204" pitchFamily="18" charset="0"/>
                </a:rPr>
                <a:t>Trade of Services Data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A71456-F794-4B75-A3F7-8648E08465F3}"/>
                </a:ext>
              </a:extLst>
            </p:cNvPr>
            <p:cNvSpPr/>
            <p:nvPr/>
          </p:nvSpPr>
          <p:spPr>
            <a:xfrm>
              <a:off x="2805251" y="1444326"/>
              <a:ext cx="1520251" cy="1143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>
                  <a:latin typeface="Cambria" panose="02040503050406030204" pitchFamily="18" charset="0"/>
                </a:rPr>
                <a:t>Trade of Goods Data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FBA17A-8EEE-409A-94CA-CC9C775CB128}"/>
                </a:ext>
              </a:extLst>
            </p:cNvPr>
            <p:cNvSpPr/>
            <p:nvPr/>
          </p:nvSpPr>
          <p:spPr>
            <a:xfrm>
              <a:off x="5752405" y="1956988"/>
              <a:ext cx="2141049" cy="96136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000" b="1" dirty="0">
                  <a:latin typeface="Cambria" panose="02040503050406030204" pitchFamily="18" charset="0"/>
                </a:rPr>
                <a:t>Merged Dataset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1FF788B-F42F-40D0-9A72-744A5AFF8DDE}"/>
                </a:ext>
              </a:extLst>
            </p:cNvPr>
            <p:cNvSpPr/>
            <p:nvPr/>
          </p:nvSpPr>
          <p:spPr>
            <a:xfrm>
              <a:off x="9064620" y="1956988"/>
              <a:ext cx="1926043" cy="96136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>
                  <a:latin typeface="Cambria" panose="02040503050406030204" pitchFamily="18" charset="0"/>
                </a:rPr>
                <a:t>Exporting Enterprises in Ireland 2017</a:t>
              </a: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A51F9A0-41F6-47AB-9563-681B00B9D771}"/>
              </a:ext>
            </a:extLst>
          </p:cNvPr>
          <p:cNvSpPr/>
          <p:nvPr/>
        </p:nvSpPr>
        <p:spPr>
          <a:xfrm rot="1930616">
            <a:off x="2485243" y="1069159"/>
            <a:ext cx="1100735" cy="270492"/>
          </a:xfrm>
          <a:prstGeom prst="rightArrow">
            <a:avLst/>
          </a:prstGeom>
          <a:solidFill>
            <a:srgbClr val="E8BD1E"/>
          </a:solidFill>
          <a:ln>
            <a:solidFill>
              <a:srgbClr val="E8B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8C06FE-C85C-47DE-90E4-A7C6EEAF8EB1}"/>
              </a:ext>
            </a:extLst>
          </p:cNvPr>
          <p:cNvSpPr/>
          <p:nvPr/>
        </p:nvSpPr>
        <p:spPr>
          <a:xfrm>
            <a:off x="1096739" y="252744"/>
            <a:ext cx="1531186" cy="86312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latin typeface="Cambria" panose="02040503050406030204" pitchFamily="18" charset="0"/>
              </a:rPr>
              <a:t>Merchanting</a:t>
            </a:r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335"/>
            <a:ext cx="10959008" cy="620685"/>
          </a:xfrm>
        </p:spPr>
        <p:txBody>
          <a:bodyPr>
            <a:normAutofit fontScale="90000"/>
          </a:bodyPr>
          <a:lstStyle/>
          <a:p>
            <a:r>
              <a:rPr lang="en-US" dirty="0"/>
              <a:t>Exporting Enterprises in Ireland 2017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3975"/>
                <a:ext cx="10972800" cy="374901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Key statistic: Export Intensity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𝑒𝑥𝑝𝑜𝑟𝑡𝑠</m:t>
                        </m:r>
                      </m:num>
                      <m:den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𝑡𝑢𝑟𝑛𝑜𝑣𝑒𝑟</m:t>
                        </m:r>
                      </m:den>
                    </m:f>
                  </m:oMath>
                </a14:m>
                <a:r>
                  <a:rPr lang="en-US" sz="2000" dirty="0"/>
                  <a:t> * 100</a:t>
                </a:r>
              </a:p>
              <a:p>
                <a:r>
                  <a:rPr lang="en-US" sz="2000" dirty="0"/>
                  <a:t>Exporting enterprise is defined as the an enterprise with exports greater than €5,000 and an export intensity of 5% or more</a:t>
                </a:r>
              </a:p>
              <a:p>
                <a:r>
                  <a:rPr lang="en-US" sz="2000" dirty="0"/>
                  <a:t>The release includes NACE codes A-U (except Aircraft Leasing)</a:t>
                </a:r>
              </a:p>
              <a:p>
                <a:r>
                  <a:rPr lang="en-US" sz="2000" dirty="0"/>
                  <a:t>While it does have data on 2015 and 2016, the focus of the publication is on the most reason year available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3975"/>
                <a:ext cx="10972800" cy="3749012"/>
              </a:xfrm>
              <a:blipFill>
                <a:blip r:embed="rId3"/>
                <a:stretch>
                  <a:fillRect l="-500" t="-97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4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EC663-FB07-45C5-8C35-88FABFE1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61" y="643466"/>
            <a:ext cx="95358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0449-C07E-4A87-B1BC-AC8194D8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Twin Peak Distribution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2D11A-3CB6-4C0B-929B-C9F6A3854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Data reveals a Twin Peak distribution of export intensity for exporting enterprises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Half of the exporting enterprises (5301) had an export intensity between 5% and 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One in four exporting enterprises (2477) are very reliant on exports 75%+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C1FF-CCB6-40A8-AC1B-857D7B5F4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AF054E8-E72B-45F2-B630-7E63BD234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675253"/>
            <a:ext cx="6815137" cy="43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E438-46C4-4DE1-82E3-A28DEF7B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Enterprises very reliant on exports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16116-7CC1-43F4-8543-BD414EA49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4950" y="1508125"/>
            <a:ext cx="4610100" cy="38417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BB006-BD27-47CA-B8AD-810AFDD71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DFD0D65-F791-4162-B379-199626E61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34067"/>
            <a:ext cx="53848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69333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720</Words>
  <Application>Microsoft Office PowerPoint</Application>
  <PresentationFormat>Widescreen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Roboto Slab Regular</vt:lpstr>
      <vt:lpstr>Wingdings</vt:lpstr>
      <vt:lpstr>CSO Standard Text 2</vt:lpstr>
      <vt:lpstr>Business Statistics Micro Data Linking Projects</vt:lpstr>
      <vt:lpstr>Purpose of Micro Data Linking</vt:lpstr>
      <vt:lpstr>Questions on Trade and Business Statistics</vt:lpstr>
      <vt:lpstr>PowerPoint Presentation</vt:lpstr>
      <vt:lpstr>PowerPoint Presentation</vt:lpstr>
      <vt:lpstr>Exporting Enterprises in Ireland 2017</vt:lpstr>
      <vt:lpstr>PowerPoint Presentation</vt:lpstr>
      <vt:lpstr>Twin Peak Distribution</vt:lpstr>
      <vt:lpstr>Enterprises very reliant on exports</vt:lpstr>
      <vt:lpstr>Destination</vt:lpstr>
      <vt:lpstr>Sector</vt:lpstr>
      <vt:lpstr>Region</vt:lpstr>
      <vt:lpstr>Exporting Enterprises to the UK</vt:lpstr>
      <vt:lpstr>Exports to the UK</vt:lpstr>
      <vt:lpstr>MDL Going Forward…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 Micro Data Linking Projects</dc:title>
  <dc:creator>Colin Hanley</dc:creator>
  <cp:lastModifiedBy>Colin Hanley</cp:lastModifiedBy>
  <cp:revision>28</cp:revision>
  <dcterms:created xsi:type="dcterms:W3CDTF">2019-11-12T18:06:33Z</dcterms:created>
  <dcterms:modified xsi:type="dcterms:W3CDTF">2019-11-19T11:47:10Z</dcterms:modified>
</cp:coreProperties>
</file>