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6" r:id="rId3"/>
    <p:sldId id="295" r:id="rId4"/>
    <p:sldId id="298" r:id="rId5"/>
    <p:sldId id="292" r:id="rId6"/>
    <p:sldId id="290" r:id="rId7"/>
    <p:sldId id="297" r:id="rId8"/>
    <p:sldId id="257" r:id="rId9"/>
    <p:sldId id="269" r:id="rId10"/>
    <p:sldId id="268" r:id="rId11"/>
    <p:sldId id="299" r:id="rId12"/>
    <p:sldId id="271" r:id="rId13"/>
    <p:sldId id="300" r:id="rId14"/>
    <p:sldId id="272" r:id="rId15"/>
    <p:sldId id="263" r:id="rId16"/>
  </p:sldIdLst>
  <p:sldSz cx="9144000" cy="5143500" type="screen16x9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7CE"/>
    <a:srgbClr val="52A6BA"/>
    <a:srgbClr val="40A7CC"/>
    <a:srgbClr val="4BC1BB"/>
    <a:srgbClr val="63A9A1"/>
    <a:srgbClr val="49B4C3"/>
    <a:srgbClr val="57A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596" autoAdjust="0"/>
    <p:restoredTop sz="94660"/>
  </p:normalViewPr>
  <p:slideViewPr>
    <p:cSldViewPr>
      <p:cViewPr varScale="1">
        <p:scale>
          <a:sx n="142" d="100"/>
          <a:sy n="142" d="100"/>
        </p:scale>
        <p:origin x="31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F74BC-1D20-4313-A651-80CB09BE879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A8F2185-D54F-4350-A93E-DE6A0D3E44D6}">
      <dgm:prSet phldrT="[Text]" custT="1"/>
      <dgm:spPr/>
      <dgm:t>
        <a:bodyPr/>
        <a:lstStyle/>
        <a:p>
          <a:endParaRPr lang="en-IE" sz="1600" dirty="0"/>
        </a:p>
        <a:p>
          <a:endParaRPr lang="en-IE" sz="1600" dirty="0"/>
        </a:p>
        <a:p>
          <a:r>
            <a:rPr lang="en-IE" sz="1600" b="1" dirty="0"/>
            <a:t>Secondment</a:t>
          </a:r>
        </a:p>
      </dgm:t>
    </dgm:pt>
    <dgm:pt modelId="{C59122BA-CB5F-4D35-AB02-CBDD89B37E73}" type="parTrans" cxnId="{84158B85-B349-472D-BD0B-F208226715AA}">
      <dgm:prSet/>
      <dgm:spPr/>
      <dgm:t>
        <a:bodyPr/>
        <a:lstStyle/>
        <a:p>
          <a:endParaRPr lang="en-IE"/>
        </a:p>
      </dgm:t>
    </dgm:pt>
    <dgm:pt modelId="{154F6BB0-3F53-4F6D-B392-E3AE5809A261}" type="sibTrans" cxnId="{84158B85-B349-472D-BD0B-F208226715AA}">
      <dgm:prSet/>
      <dgm:spPr/>
      <dgm:t>
        <a:bodyPr/>
        <a:lstStyle/>
        <a:p>
          <a:endParaRPr lang="en-IE"/>
        </a:p>
      </dgm:t>
    </dgm:pt>
    <dgm:pt modelId="{4E7D689D-D107-437D-A593-1A120688A98F}">
      <dgm:prSet phldrT="[Text]" custT="1"/>
      <dgm:spPr/>
      <dgm:t>
        <a:bodyPr/>
        <a:lstStyle/>
        <a:p>
          <a:r>
            <a:rPr lang="en-IE" sz="2400" dirty="0"/>
            <a:t>RMF</a:t>
          </a:r>
        </a:p>
      </dgm:t>
    </dgm:pt>
    <dgm:pt modelId="{3D45153A-8856-4CD3-9F48-A45C16AA0562}" type="parTrans" cxnId="{8DF96A7F-FE30-4207-A64A-1C0796285346}">
      <dgm:prSet/>
      <dgm:spPr/>
      <dgm:t>
        <a:bodyPr/>
        <a:lstStyle/>
        <a:p>
          <a:endParaRPr lang="en-IE"/>
        </a:p>
      </dgm:t>
    </dgm:pt>
    <dgm:pt modelId="{EA4231E3-96A3-4C15-831C-660B3A6371B9}" type="sibTrans" cxnId="{8DF96A7F-FE30-4207-A64A-1C0796285346}">
      <dgm:prSet/>
      <dgm:spPr/>
      <dgm:t>
        <a:bodyPr/>
        <a:lstStyle/>
        <a:p>
          <a:endParaRPr lang="en-IE"/>
        </a:p>
      </dgm:t>
    </dgm:pt>
    <dgm:pt modelId="{BBF13F12-0D06-4D57-BFDE-04C4F00B9FB3}">
      <dgm:prSet phldrT="[Text]" custT="1"/>
      <dgm:spPr/>
      <dgm:t>
        <a:bodyPr/>
        <a:lstStyle/>
        <a:p>
          <a:r>
            <a:rPr lang="en-IE" sz="2400" dirty="0" err="1"/>
            <a:t>Statbank</a:t>
          </a:r>
          <a:endParaRPr lang="en-IE" sz="2400" dirty="0"/>
        </a:p>
      </dgm:t>
    </dgm:pt>
    <dgm:pt modelId="{D131B821-90EB-4C47-90B5-9EAEE5652762}" type="parTrans" cxnId="{89177B01-1804-4ACB-AF5C-B6D22DE8011B}">
      <dgm:prSet/>
      <dgm:spPr/>
      <dgm:t>
        <a:bodyPr/>
        <a:lstStyle/>
        <a:p>
          <a:endParaRPr lang="en-IE"/>
        </a:p>
      </dgm:t>
    </dgm:pt>
    <dgm:pt modelId="{3FBF7ACE-6B5E-41A3-B913-4F797238095D}" type="sibTrans" cxnId="{89177B01-1804-4ACB-AF5C-B6D22DE8011B}">
      <dgm:prSet/>
      <dgm:spPr/>
      <dgm:t>
        <a:bodyPr/>
        <a:lstStyle/>
        <a:p>
          <a:endParaRPr lang="en-IE"/>
        </a:p>
      </dgm:t>
    </dgm:pt>
    <dgm:pt modelId="{E8C43E24-E890-492E-9844-56A2E017289B}">
      <dgm:prSet custT="1"/>
      <dgm:spPr/>
      <dgm:t>
        <a:bodyPr/>
        <a:lstStyle/>
        <a:p>
          <a:r>
            <a:rPr lang="en-IE" sz="2400" dirty="0"/>
            <a:t>AMF</a:t>
          </a:r>
        </a:p>
      </dgm:t>
    </dgm:pt>
    <dgm:pt modelId="{B7E874A9-92B0-4049-B426-34E3E5E3B335}" type="parTrans" cxnId="{43B6975F-9346-4FAA-BA21-F87DE7FF00E3}">
      <dgm:prSet/>
      <dgm:spPr/>
      <dgm:t>
        <a:bodyPr/>
        <a:lstStyle/>
        <a:p>
          <a:endParaRPr lang="en-IE"/>
        </a:p>
      </dgm:t>
    </dgm:pt>
    <dgm:pt modelId="{95C22C40-7F5D-4C48-917B-1D73FF0913EA}" type="sibTrans" cxnId="{43B6975F-9346-4FAA-BA21-F87DE7FF00E3}">
      <dgm:prSet/>
      <dgm:spPr/>
      <dgm:t>
        <a:bodyPr/>
        <a:lstStyle/>
        <a:p>
          <a:endParaRPr lang="en-IE"/>
        </a:p>
      </dgm:t>
    </dgm:pt>
    <dgm:pt modelId="{2DEEB790-12AA-40BF-928C-39828C70D7ED}" type="pres">
      <dgm:prSet presAssocID="{356F74BC-1D20-4313-A651-80CB09BE879E}" presName="Name0" presStyleCnt="0">
        <dgm:presLayoutVars>
          <dgm:dir/>
          <dgm:animLvl val="lvl"/>
          <dgm:resizeHandles val="exact"/>
        </dgm:presLayoutVars>
      </dgm:prSet>
      <dgm:spPr/>
    </dgm:pt>
    <dgm:pt modelId="{F98DDDB3-5260-4040-B9A5-C0ABDE90158F}" type="pres">
      <dgm:prSet presAssocID="{3A8F2185-D54F-4350-A93E-DE6A0D3E44D6}" presName="Name8" presStyleCnt="0"/>
      <dgm:spPr/>
    </dgm:pt>
    <dgm:pt modelId="{48C97AB4-1F58-49FD-B0B0-BA33C6D20ADA}" type="pres">
      <dgm:prSet presAssocID="{3A8F2185-D54F-4350-A93E-DE6A0D3E44D6}" presName="level" presStyleLbl="node1" presStyleIdx="0" presStyleCnt="4" custLinFactNeighborY="1165">
        <dgm:presLayoutVars>
          <dgm:chMax val="1"/>
          <dgm:bulletEnabled val="1"/>
        </dgm:presLayoutVars>
      </dgm:prSet>
      <dgm:spPr/>
    </dgm:pt>
    <dgm:pt modelId="{972AC264-D921-4C6D-ACF5-566548F24A7A}" type="pres">
      <dgm:prSet presAssocID="{3A8F2185-D54F-4350-A93E-DE6A0D3E44D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84D122B-8D70-401E-A1CD-541C026AE329}" type="pres">
      <dgm:prSet presAssocID="{4E7D689D-D107-437D-A593-1A120688A98F}" presName="Name8" presStyleCnt="0"/>
      <dgm:spPr/>
    </dgm:pt>
    <dgm:pt modelId="{D5192A1F-6227-459C-B840-EC7F2916AC38}" type="pres">
      <dgm:prSet presAssocID="{4E7D689D-D107-437D-A593-1A120688A98F}" presName="level" presStyleLbl="node1" presStyleIdx="1" presStyleCnt="4" custLinFactNeighborY="544">
        <dgm:presLayoutVars>
          <dgm:chMax val="1"/>
          <dgm:bulletEnabled val="1"/>
        </dgm:presLayoutVars>
      </dgm:prSet>
      <dgm:spPr/>
    </dgm:pt>
    <dgm:pt modelId="{1757D652-6542-4B03-91FF-43598F0057AF}" type="pres">
      <dgm:prSet presAssocID="{4E7D689D-D107-437D-A593-1A120688A98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B316E30-9FE0-46B2-AF97-F600D13669D4}" type="pres">
      <dgm:prSet presAssocID="{E8C43E24-E890-492E-9844-56A2E017289B}" presName="Name8" presStyleCnt="0"/>
      <dgm:spPr/>
    </dgm:pt>
    <dgm:pt modelId="{E1FC2138-FC75-445F-8B7F-77B4A489A3BD}" type="pres">
      <dgm:prSet presAssocID="{E8C43E24-E890-492E-9844-56A2E017289B}" presName="level" presStyleLbl="node1" presStyleIdx="2" presStyleCnt="4">
        <dgm:presLayoutVars>
          <dgm:chMax val="1"/>
          <dgm:bulletEnabled val="1"/>
        </dgm:presLayoutVars>
      </dgm:prSet>
      <dgm:spPr/>
    </dgm:pt>
    <dgm:pt modelId="{07BDD7A9-5DD3-41A5-9E88-10F0CED65BA1}" type="pres">
      <dgm:prSet presAssocID="{E8C43E24-E890-492E-9844-56A2E01728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6D96CC6-FFE9-4483-91D3-402EF57F65BD}" type="pres">
      <dgm:prSet presAssocID="{BBF13F12-0D06-4D57-BFDE-04C4F00B9FB3}" presName="Name8" presStyleCnt="0"/>
      <dgm:spPr/>
    </dgm:pt>
    <dgm:pt modelId="{ABEFDBCE-D4D3-4133-BD91-62431AAE73A3}" type="pres">
      <dgm:prSet presAssocID="{BBF13F12-0D06-4D57-BFDE-04C4F00B9FB3}" presName="level" presStyleLbl="node1" presStyleIdx="3" presStyleCnt="4">
        <dgm:presLayoutVars>
          <dgm:chMax val="1"/>
          <dgm:bulletEnabled val="1"/>
        </dgm:presLayoutVars>
      </dgm:prSet>
      <dgm:spPr/>
    </dgm:pt>
    <dgm:pt modelId="{32677635-39C2-41F0-968A-707E1F71E894}" type="pres">
      <dgm:prSet presAssocID="{BBF13F12-0D06-4D57-BFDE-04C4F00B9FB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89177B01-1804-4ACB-AF5C-B6D22DE8011B}" srcId="{356F74BC-1D20-4313-A651-80CB09BE879E}" destId="{BBF13F12-0D06-4D57-BFDE-04C4F00B9FB3}" srcOrd="3" destOrd="0" parTransId="{D131B821-90EB-4C47-90B5-9EAEE5652762}" sibTransId="{3FBF7ACE-6B5E-41A3-B913-4F797238095D}"/>
    <dgm:cxn modelId="{953E060B-BDD8-4963-928A-1040BF03583D}" type="presOf" srcId="{BBF13F12-0D06-4D57-BFDE-04C4F00B9FB3}" destId="{32677635-39C2-41F0-968A-707E1F71E894}" srcOrd="1" destOrd="0" presId="urn:microsoft.com/office/officeart/2005/8/layout/pyramid1"/>
    <dgm:cxn modelId="{43B6975F-9346-4FAA-BA21-F87DE7FF00E3}" srcId="{356F74BC-1D20-4313-A651-80CB09BE879E}" destId="{E8C43E24-E890-492E-9844-56A2E017289B}" srcOrd="2" destOrd="0" parTransId="{B7E874A9-92B0-4049-B426-34E3E5E3B335}" sibTransId="{95C22C40-7F5D-4C48-917B-1D73FF0913EA}"/>
    <dgm:cxn modelId="{033F1F63-9F68-4065-AEC9-ECBE23071DA9}" type="presOf" srcId="{E8C43E24-E890-492E-9844-56A2E017289B}" destId="{E1FC2138-FC75-445F-8B7F-77B4A489A3BD}" srcOrd="0" destOrd="0" presId="urn:microsoft.com/office/officeart/2005/8/layout/pyramid1"/>
    <dgm:cxn modelId="{90A0CF76-8133-4E17-A2B2-08057BBF2100}" type="presOf" srcId="{4E7D689D-D107-437D-A593-1A120688A98F}" destId="{D5192A1F-6227-459C-B840-EC7F2916AC38}" srcOrd="0" destOrd="0" presId="urn:microsoft.com/office/officeart/2005/8/layout/pyramid1"/>
    <dgm:cxn modelId="{48A9A378-DDB6-4620-8940-DA0A52198476}" type="presOf" srcId="{BBF13F12-0D06-4D57-BFDE-04C4F00B9FB3}" destId="{ABEFDBCE-D4D3-4133-BD91-62431AAE73A3}" srcOrd="0" destOrd="0" presId="urn:microsoft.com/office/officeart/2005/8/layout/pyramid1"/>
    <dgm:cxn modelId="{078C3B5A-00EA-4BF9-B582-1062EB4FA703}" type="presOf" srcId="{4E7D689D-D107-437D-A593-1A120688A98F}" destId="{1757D652-6542-4B03-91FF-43598F0057AF}" srcOrd="1" destOrd="0" presId="urn:microsoft.com/office/officeart/2005/8/layout/pyramid1"/>
    <dgm:cxn modelId="{8DF96A7F-FE30-4207-A64A-1C0796285346}" srcId="{356F74BC-1D20-4313-A651-80CB09BE879E}" destId="{4E7D689D-D107-437D-A593-1A120688A98F}" srcOrd="1" destOrd="0" parTransId="{3D45153A-8856-4CD3-9F48-A45C16AA0562}" sibTransId="{EA4231E3-96A3-4C15-831C-660B3A6371B9}"/>
    <dgm:cxn modelId="{84158B85-B349-472D-BD0B-F208226715AA}" srcId="{356F74BC-1D20-4313-A651-80CB09BE879E}" destId="{3A8F2185-D54F-4350-A93E-DE6A0D3E44D6}" srcOrd="0" destOrd="0" parTransId="{C59122BA-CB5F-4D35-AB02-CBDD89B37E73}" sibTransId="{154F6BB0-3F53-4F6D-B392-E3AE5809A261}"/>
    <dgm:cxn modelId="{DCDBC3A4-5969-42AF-ABD0-2C4A0FF47FF7}" type="presOf" srcId="{356F74BC-1D20-4313-A651-80CB09BE879E}" destId="{2DEEB790-12AA-40BF-928C-39828C70D7ED}" srcOrd="0" destOrd="0" presId="urn:microsoft.com/office/officeart/2005/8/layout/pyramid1"/>
    <dgm:cxn modelId="{A21B58D4-6F78-4963-A29C-733989633720}" type="presOf" srcId="{E8C43E24-E890-492E-9844-56A2E017289B}" destId="{07BDD7A9-5DD3-41A5-9E88-10F0CED65BA1}" srcOrd="1" destOrd="0" presId="urn:microsoft.com/office/officeart/2005/8/layout/pyramid1"/>
    <dgm:cxn modelId="{391AA0F5-F195-4701-BF26-C866E8227732}" type="presOf" srcId="{3A8F2185-D54F-4350-A93E-DE6A0D3E44D6}" destId="{972AC264-D921-4C6D-ACF5-566548F24A7A}" srcOrd="1" destOrd="0" presId="urn:microsoft.com/office/officeart/2005/8/layout/pyramid1"/>
    <dgm:cxn modelId="{D81CFDF9-6C2C-4EA6-B2F1-ABE3DBE727D2}" type="presOf" srcId="{3A8F2185-D54F-4350-A93E-DE6A0D3E44D6}" destId="{48C97AB4-1F58-49FD-B0B0-BA33C6D20ADA}" srcOrd="0" destOrd="0" presId="urn:microsoft.com/office/officeart/2005/8/layout/pyramid1"/>
    <dgm:cxn modelId="{59C9FDA1-418C-4A4D-A151-19BD23738480}" type="presParOf" srcId="{2DEEB790-12AA-40BF-928C-39828C70D7ED}" destId="{F98DDDB3-5260-4040-B9A5-C0ABDE90158F}" srcOrd="0" destOrd="0" presId="urn:microsoft.com/office/officeart/2005/8/layout/pyramid1"/>
    <dgm:cxn modelId="{F096680F-A3EA-499F-9476-461C4D3A1051}" type="presParOf" srcId="{F98DDDB3-5260-4040-B9A5-C0ABDE90158F}" destId="{48C97AB4-1F58-49FD-B0B0-BA33C6D20ADA}" srcOrd="0" destOrd="0" presId="urn:microsoft.com/office/officeart/2005/8/layout/pyramid1"/>
    <dgm:cxn modelId="{44CA904C-8C43-4084-97E1-F09235CA5E6E}" type="presParOf" srcId="{F98DDDB3-5260-4040-B9A5-C0ABDE90158F}" destId="{972AC264-D921-4C6D-ACF5-566548F24A7A}" srcOrd="1" destOrd="0" presId="urn:microsoft.com/office/officeart/2005/8/layout/pyramid1"/>
    <dgm:cxn modelId="{47EAD492-1BC5-4E6A-9247-683E3F275D40}" type="presParOf" srcId="{2DEEB790-12AA-40BF-928C-39828C70D7ED}" destId="{B84D122B-8D70-401E-A1CD-541C026AE329}" srcOrd="1" destOrd="0" presId="urn:microsoft.com/office/officeart/2005/8/layout/pyramid1"/>
    <dgm:cxn modelId="{DC25BF55-269F-400A-BDC8-02A7A726C71D}" type="presParOf" srcId="{B84D122B-8D70-401E-A1CD-541C026AE329}" destId="{D5192A1F-6227-459C-B840-EC7F2916AC38}" srcOrd="0" destOrd="0" presId="urn:microsoft.com/office/officeart/2005/8/layout/pyramid1"/>
    <dgm:cxn modelId="{7D0CF2C8-D727-4885-B7B7-8881936F9C11}" type="presParOf" srcId="{B84D122B-8D70-401E-A1CD-541C026AE329}" destId="{1757D652-6542-4B03-91FF-43598F0057AF}" srcOrd="1" destOrd="0" presId="urn:microsoft.com/office/officeart/2005/8/layout/pyramid1"/>
    <dgm:cxn modelId="{345B0050-3613-40D4-9907-7F26A805FC3E}" type="presParOf" srcId="{2DEEB790-12AA-40BF-928C-39828C70D7ED}" destId="{6B316E30-9FE0-46B2-AF97-F600D13669D4}" srcOrd="2" destOrd="0" presId="urn:microsoft.com/office/officeart/2005/8/layout/pyramid1"/>
    <dgm:cxn modelId="{D5A2A244-D522-4F68-B274-B4244C2BEA24}" type="presParOf" srcId="{6B316E30-9FE0-46B2-AF97-F600D13669D4}" destId="{E1FC2138-FC75-445F-8B7F-77B4A489A3BD}" srcOrd="0" destOrd="0" presId="urn:microsoft.com/office/officeart/2005/8/layout/pyramid1"/>
    <dgm:cxn modelId="{9A24DE95-A898-4174-8FAC-584D10CD7873}" type="presParOf" srcId="{6B316E30-9FE0-46B2-AF97-F600D13669D4}" destId="{07BDD7A9-5DD3-41A5-9E88-10F0CED65BA1}" srcOrd="1" destOrd="0" presId="urn:microsoft.com/office/officeart/2005/8/layout/pyramid1"/>
    <dgm:cxn modelId="{EC01F857-7E14-45CA-906E-D6B1CD3DFEF3}" type="presParOf" srcId="{2DEEB790-12AA-40BF-928C-39828C70D7ED}" destId="{26D96CC6-FFE9-4483-91D3-402EF57F65BD}" srcOrd="3" destOrd="0" presId="urn:microsoft.com/office/officeart/2005/8/layout/pyramid1"/>
    <dgm:cxn modelId="{C554D1A0-62E6-4156-A629-7462DA5420CC}" type="presParOf" srcId="{26D96CC6-FFE9-4483-91D3-402EF57F65BD}" destId="{ABEFDBCE-D4D3-4133-BD91-62431AAE73A3}" srcOrd="0" destOrd="0" presId="urn:microsoft.com/office/officeart/2005/8/layout/pyramid1"/>
    <dgm:cxn modelId="{A58EA048-C852-4E26-82E1-089455A3669D}" type="presParOf" srcId="{26D96CC6-FFE9-4483-91D3-402EF57F65BD}" destId="{32677635-39C2-41F0-968A-707E1F71E89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97AB4-1F58-49FD-B0B0-BA33C6D20ADA}">
      <dsp:nvSpPr>
        <dsp:cNvPr id="0" name=""/>
        <dsp:cNvSpPr/>
      </dsp:nvSpPr>
      <dsp:spPr>
        <a:xfrm>
          <a:off x="2052228" y="10276"/>
          <a:ext cx="1368152" cy="882098"/>
        </a:xfrm>
        <a:prstGeom prst="trapezoid">
          <a:avLst>
            <a:gd name="adj" fmla="val 775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E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600" b="1" kern="1200" dirty="0"/>
            <a:t>Secondment</a:t>
          </a:r>
        </a:p>
      </dsp:txBody>
      <dsp:txXfrm>
        <a:off x="2052228" y="10276"/>
        <a:ext cx="1368152" cy="882098"/>
      </dsp:txXfrm>
    </dsp:sp>
    <dsp:sp modelId="{D5192A1F-6227-459C-B840-EC7F2916AC38}">
      <dsp:nvSpPr>
        <dsp:cNvPr id="0" name=""/>
        <dsp:cNvSpPr/>
      </dsp:nvSpPr>
      <dsp:spPr>
        <a:xfrm>
          <a:off x="1368152" y="886896"/>
          <a:ext cx="2736304" cy="882098"/>
        </a:xfrm>
        <a:prstGeom prst="trapezoid">
          <a:avLst>
            <a:gd name="adj" fmla="val 775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RMF</a:t>
          </a:r>
        </a:p>
      </dsp:txBody>
      <dsp:txXfrm>
        <a:off x="1847005" y="886896"/>
        <a:ext cx="1778597" cy="882098"/>
      </dsp:txXfrm>
    </dsp:sp>
    <dsp:sp modelId="{E1FC2138-FC75-445F-8B7F-77B4A489A3BD}">
      <dsp:nvSpPr>
        <dsp:cNvPr id="0" name=""/>
        <dsp:cNvSpPr/>
      </dsp:nvSpPr>
      <dsp:spPr>
        <a:xfrm>
          <a:off x="684076" y="1764196"/>
          <a:ext cx="4104456" cy="882098"/>
        </a:xfrm>
        <a:prstGeom prst="trapezoid">
          <a:avLst>
            <a:gd name="adj" fmla="val 775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/>
            <a:t>AMF</a:t>
          </a:r>
        </a:p>
      </dsp:txBody>
      <dsp:txXfrm>
        <a:off x="1402355" y="1764196"/>
        <a:ext cx="2667896" cy="882098"/>
      </dsp:txXfrm>
    </dsp:sp>
    <dsp:sp modelId="{ABEFDBCE-D4D3-4133-BD91-62431AAE73A3}">
      <dsp:nvSpPr>
        <dsp:cNvPr id="0" name=""/>
        <dsp:cNvSpPr/>
      </dsp:nvSpPr>
      <dsp:spPr>
        <a:xfrm>
          <a:off x="0" y="2646294"/>
          <a:ext cx="5472608" cy="882098"/>
        </a:xfrm>
        <a:prstGeom prst="trapezoid">
          <a:avLst>
            <a:gd name="adj" fmla="val 77551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400" kern="1200" dirty="0" err="1"/>
            <a:t>Statbank</a:t>
          </a:r>
          <a:endParaRPr lang="en-IE" sz="2400" kern="1200" dirty="0"/>
        </a:p>
      </dsp:txBody>
      <dsp:txXfrm>
        <a:off x="957706" y="2646294"/>
        <a:ext cx="3557195" cy="882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6C422-590E-9E48-81E4-DE38BE76C08D}" type="datetimeFigureOut">
              <a:rPr lang="en-GB" smtClean="0">
                <a:latin typeface="Roboto Slab Light"/>
              </a:rPr>
              <a:pPr/>
              <a:t>19/11/2019</a:t>
            </a:fld>
            <a:endParaRPr lang="en-GB" dirty="0">
              <a:latin typeface="Roboto Slab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Roboto Slab 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EBEBA-3409-0F4E-B713-CAADD7383708}" type="slidenum">
              <a:rPr lang="en-GB" smtClean="0">
                <a:latin typeface="Roboto Slab Light"/>
              </a:rPr>
              <a:pPr/>
              <a:t>‹#›</a:t>
            </a:fld>
            <a:endParaRPr lang="en-GB" dirty="0">
              <a:latin typeface="Roboto Slab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18817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 Slab Light"/>
              </a:defRPr>
            </a:lvl1pPr>
          </a:lstStyle>
          <a:p>
            <a:fld id="{5EB32EF4-9F0D-4B18-BFD1-268924FFDE11}" type="datetimeFigureOut">
              <a:rPr lang="en-IE" smtClean="0"/>
              <a:pPr/>
              <a:t>19/11/2019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 Slab Light"/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 Slab Light"/>
              </a:defRPr>
            </a:lvl1pPr>
          </a:lstStyle>
          <a:p>
            <a:fld id="{5641690F-5CE8-4B96-9588-F78D757180BA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2223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Roboto Slab Ligh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690F-5CE8-4B96-9588-F78D757180BA}" type="slidenum">
              <a:rPr lang="en-IE" smtClean="0"/>
              <a:pPr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5169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2126057"/>
          </a:xfrm>
        </p:spPr>
        <p:txBody>
          <a:bodyPr tIns="0" bIns="0" anchor="t" anchorCtr="0">
            <a:normAutofit/>
          </a:bodyPr>
          <a:lstStyle>
            <a:lvl1pPr>
              <a:lnSpc>
                <a:spcPts val="4600"/>
              </a:lnSpc>
              <a:defRPr sz="4400" b="0" i="0" baseline="0">
                <a:solidFill>
                  <a:schemeClr val="tx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3795886"/>
            <a:ext cx="4032448" cy="1098426"/>
          </a:xfrm>
        </p:spPr>
        <p:txBody>
          <a:bodyPr>
            <a:normAutofit/>
          </a:bodyPr>
          <a:lstStyle>
            <a:lvl1pPr marL="0" indent="0" algn="l">
              <a:lnSpc>
                <a:spcPts val="2200"/>
              </a:lnSpc>
              <a:buNone/>
              <a:defRPr sz="2000" b="1" i="0" baseline="0">
                <a:solidFill>
                  <a:schemeClr val="accent1"/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 Title</a:t>
            </a:r>
          </a:p>
          <a:p>
            <a:r>
              <a:rPr lang="en-US" dirty="0"/>
              <a:t>The quick brown fox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372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out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4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142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No Foot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29994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2"/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2834406" cy="871538"/>
          </a:xfrm>
        </p:spPr>
        <p:txBody>
          <a:bodyPr anchor="t" anchorCtr="0"/>
          <a:lstStyle>
            <a:lvl1pPr algn="l">
              <a:defRPr sz="2000" b="1">
                <a:solidFill>
                  <a:schemeClr val="accent5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3879128"/>
          </a:xfrm>
        </p:spPr>
        <p:txBody>
          <a:bodyPr/>
          <a:lstStyle>
            <a:lvl1pPr marL="0" indent="0" algn="l">
              <a:buNone/>
              <a:defRPr sz="3200" b="1">
                <a:solidFill>
                  <a:srgbClr val="45C1C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1067027"/>
            <a:ext cx="2834406" cy="30075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2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592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823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9073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2385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4032448" cy="3350193"/>
          </a:xfrm>
        </p:spPr>
        <p:txBody>
          <a:bodyPr tIns="0" bIns="0" anchor="t" anchorCtr="0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1037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31591"/>
            <a:ext cx="4038600" cy="28803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21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5C1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>
                <a:solidFill>
                  <a:srgbClr val="639FA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45276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92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68313" y="1276350"/>
            <a:ext cx="8207375" cy="2663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3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2811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596336" y="4767263"/>
            <a:ext cx="1008112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fld id="{F074DFA7-C613-284F-BE8A-46920CEE10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107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accent1"/>
          </a:solidFill>
          <a:latin typeface="Cambria" panose="02040503050406030204" pitchFamily="18" charset="0"/>
          <a:ea typeface="+mj-ea"/>
          <a:cs typeface="Cambria" panose="02040503050406030204" pitchFamily="18" charset="0"/>
        </a:defRPr>
      </a:lvl1pPr>
    </p:titleStyle>
    <p:bodyStyle>
      <a:lvl1pPr marL="342900" indent="-3429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lang="en-US" sz="2400" kern="1200" dirty="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  <a:lvl2pPr marL="742950" indent="-28575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4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20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6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000"/>
        </a:spcBef>
        <a:buClr>
          <a:schemeClr val="accent2"/>
        </a:buClr>
        <a:buSzPct val="100000"/>
        <a:buFont typeface="Arial"/>
        <a:buChar char="•"/>
        <a:defRPr sz="1200" kern="1200">
          <a:solidFill>
            <a:schemeClr val="bg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597821"/>
            <a:ext cx="8064896" cy="2126057"/>
          </a:xfrm>
        </p:spPr>
        <p:txBody>
          <a:bodyPr/>
          <a:lstStyle/>
          <a:p>
            <a:r>
              <a:rPr lang="en-US" sz="4000" dirty="0">
                <a:latin typeface="Cambria" panose="02040503050406030204" pitchFamily="18" charset="0"/>
              </a:rPr>
              <a:t>Economic Statistics Liaison Group</a:t>
            </a:r>
            <a:br>
              <a:rPr lang="en-US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Researcher Access to Microdata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26" y="3291830"/>
            <a:ext cx="4244398" cy="158417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Anthony Macken, Researcher Coordination Unit</a:t>
            </a:r>
          </a:p>
          <a:p>
            <a:r>
              <a:rPr lang="en-US" dirty="0"/>
              <a:t>20</a:t>
            </a:r>
            <a:r>
              <a:rPr lang="en-US" baseline="30000" dirty="0"/>
              <a:t>th</a:t>
            </a:r>
            <a:r>
              <a:rPr lang="en-US" dirty="0"/>
              <a:t> November, 2019</a:t>
            </a:r>
          </a:p>
          <a:p>
            <a:endParaRPr lang="en-US" dirty="0"/>
          </a:p>
          <a:p>
            <a:r>
              <a:rPr lang="en-US" sz="2400" u="sng" dirty="0"/>
              <a:t>Contact: rcu@cso.ie</a:t>
            </a:r>
          </a:p>
        </p:txBody>
      </p:sp>
    </p:spTree>
    <p:extLst>
      <p:ext uri="{BB962C8B-B14F-4D97-AF65-F5344CB8AC3E}">
        <p14:creationId xmlns:p14="http://schemas.microsoft.com/office/powerpoint/2010/main" val="421182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A611E-1D76-4014-82D6-F8372A79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Customised RMFs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84DC5-0656-403A-B94A-ADE2B017A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/>
              <a:t>Researchers, when applying for access to business RMFs for a project, currently apply for access to the set of RMFs as CSO does not provide a matched or customised RMF.</a:t>
            </a:r>
          </a:p>
          <a:p>
            <a:r>
              <a:rPr lang="en-IE" dirty="0"/>
              <a:t>Provision of customised RMFs will involve a change to current procedures and an addition of resources.</a:t>
            </a:r>
          </a:p>
          <a:p>
            <a:r>
              <a:rPr lang="en-IE" dirty="0"/>
              <a:t>The way forward will be identified in consultation with the Irish Economic Association and a researcher forum.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2E316-F29C-4366-944C-594100097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60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DB35-FB7C-40D2-AF69-BE84CB194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27534"/>
            <a:ext cx="2520280" cy="2232248"/>
          </a:xfrm>
        </p:spPr>
        <p:txBody>
          <a:bodyPr>
            <a:normAutofit/>
          </a:bodyPr>
          <a:lstStyle/>
          <a:p>
            <a:r>
              <a:rPr lang="en-IE" dirty="0"/>
              <a:t>Update of web pages relating to RMF access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AD757-B86D-4E25-882A-7691E05C5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42ED8E-197F-4D8E-9B13-1106A6F31896}"/>
              </a:ext>
            </a:extLst>
          </p:cNvPr>
          <p:cNvPicPr/>
          <p:nvPr/>
        </p:nvPicPr>
        <p:blipFill rotWithShape="1">
          <a:blip r:embed="rId2"/>
          <a:srcRect l="72790" t="19500" r="3280" b="35296"/>
          <a:stretch/>
        </p:blipFill>
        <p:spPr bwMode="auto">
          <a:xfrm>
            <a:off x="3707904" y="625878"/>
            <a:ext cx="3168352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6287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DB35-FB7C-40D2-AF69-BE84CB19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RMF Register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AD757-B86D-4E25-882A-7691E05C5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6CF7D-37D3-40A8-BFBE-11D69676919E}"/>
              </a:ext>
            </a:extLst>
          </p:cNvPr>
          <p:cNvPicPr/>
          <p:nvPr/>
        </p:nvPicPr>
        <p:blipFill rotWithShape="1">
          <a:blip r:embed="rId2"/>
          <a:srcRect l="2327" t="11126" r="51169" b="4865"/>
          <a:stretch/>
        </p:blipFill>
        <p:spPr bwMode="auto">
          <a:xfrm>
            <a:off x="3347864" y="123478"/>
            <a:ext cx="3672408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4320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DB35-FB7C-40D2-AF69-BE84CB19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RMF Approval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DE2B6-F7BC-4159-A5E0-B790410D5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667743"/>
          </a:xfrm>
        </p:spPr>
        <p:txBody>
          <a:bodyPr>
            <a:normAutofit lnSpcReduction="10000"/>
          </a:bodyPr>
          <a:lstStyle/>
          <a:p>
            <a:r>
              <a:rPr lang="en-IE" dirty="0"/>
              <a:t>RMF Approval Group has replaced previous approval system.</a:t>
            </a:r>
          </a:p>
          <a:p>
            <a:r>
              <a:rPr lang="en-IE" dirty="0"/>
              <a:t>Centralise approval process for multi-RMF project applications.</a:t>
            </a:r>
          </a:p>
          <a:p>
            <a:r>
              <a:rPr lang="en-IE" dirty="0"/>
              <a:t>Objective: To provide a more effective approval process and to reduce application waiting times for research projects.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2AD757-B86D-4E25-882A-7691E05C5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8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0B72-0F3D-4FA0-8CD1-DFF92930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Examples of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A2448-A7A7-4B38-B574-F5A786804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Compare characteristics of firms that demand alternative debt finance and those that demand equity and bank debt finance.</a:t>
            </a:r>
          </a:p>
          <a:p>
            <a:pPr lvl="1"/>
            <a:r>
              <a:rPr lang="en-US" dirty="0"/>
              <a:t>RMFs used: ASI, ATF, Business Register, CIP.</a:t>
            </a:r>
          </a:p>
          <a:p>
            <a:r>
              <a:rPr lang="en-US" dirty="0"/>
              <a:t>An Examination of the Seedbed Role of Irish Industry, Regions, and Firms.</a:t>
            </a:r>
          </a:p>
          <a:p>
            <a:pPr lvl="1"/>
            <a:r>
              <a:rPr lang="en-US" dirty="0"/>
              <a:t>RMFs used: ASI, Business Register, CIP, Job Churn.</a:t>
            </a:r>
          </a:p>
          <a:p>
            <a:r>
              <a:rPr lang="en-US" dirty="0"/>
              <a:t>The impact of acquisitions on the local economy.</a:t>
            </a:r>
          </a:p>
          <a:p>
            <a:pPr lvl="1"/>
            <a:r>
              <a:rPr lang="en-US" dirty="0"/>
              <a:t>RMFs used: ASI, BCI, Business Register, CIP, CIS.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19C16-05AE-455C-A1B0-718AAF13B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4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B14106-3773-4587-A699-06966290B62A}"/>
              </a:ext>
            </a:extLst>
          </p:cNvPr>
          <p:cNvSpPr txBox="1"/>
          <p:nvPr/>
        </p:nvSpPr>
        <p:spPr>
          <a:xfrm>
            <a:off x="467544" y="4299942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3EC7CE"/>
                </a:solidFill>
              </a:rPr>
              <a:t>Any 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54927-60DB-46E0-97D2-07B15372710A}"/>
              </a:ext>
            </a:extLst>
          </p:cNvPr>
          <p:cNvSpPr txBox="1"/>
          <p:nvPr/>
        </p:nvSpPr>
        <p:spPr>
          <a:xfrm>
            <a:off x="467544" y="3651870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dirty="0"/>
              <a:t>Contact: rcu@cso.ie</a:t>
            </a:r>
          </a:p>
        </p:txBody>
      </p:sp>
    </p:spTree>
    <p:extLst>
      <p:ext uri="{BB962C8B-B14F-4D97-AF65-F5344CB8AC3E}">
        <p14:creationId xmlns:p14="http://schemas.microsoft.com/office/powerpoint/2010/main" val="1533450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421555"/>
          </a:xfrm>
        </p:spPr>
        <p:txBody>
          <a:bodyPr>
            <a:normAutofit fontScale="90000"/>
          </a:bodyPr>
          <a:lstStyle/>
          <a:p>
            <a:r>
              <a:rPr lang="en-IE" dirty="0">
                <a:solidFill>
                  <a:schemeClr val="bg1"/>
                </a:solidFill>
              </a:rPr>
              <a:t>How CSO facilitates research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8280376-8A31-4925-9D6E-5A26518CD0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861379"/>
              </p:ext>
            </p:extLst>
          </p:nvPr>
        </p:nvGraphicFramePr>
        <p:xfrm>
          <a:off x="3347864" y="627535"/>
          <a:ext cx="5472608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50E62-3368-4499-A819-B1B0F6732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0122" y="1059582"/>
            <a:ext cx="4258816" cy="2452762"/>
          </a:xfrm>
        </p:spPr>
        <p:txBody>
          <a:bodyPr>
            <a:noAutofit/>
          </a:bodyPr>
          <a:lstStyle/>
          <a:p>
            <a:r>
              <a:rPr lang="en-IE" sz="1600" b="1" dirty="0" err="1"/>
              <a:t>Statbank</a:t>
            </a:r>
            <a:r>
              <a:rPr lang="en-IE" sz="1600" dirty="0"/>
              <a:t> – available via CSO website to all</a:t>
            </a:r>
          </a:p>
          <a:p>
            <a:r>
              <a:rPr lang="en-IE" sz="1600" b="1" dirty="0"/>
              <a:t>Anonymised Microdata Files (AMF) </a:t>
            </a:r>
            <a:r>
              <a:rPr lang="en-IE" sz="1600" dirty="0"/>
              <a:t>– available via Irish Social Science Data Archive – not for business data</a:t>
            </a:r>
          </a:p>
          <a:p>
            <a:r>
              <a:rPr lang="en-IE" sz="1600" b="1" dirty="0"/>
              <a:t>Research Microdata Files (RMF) </a:t>
            </a:r>
            <a:r>
              <a:rPr lang="en-IE" sz="1600" dirty="0"/>
              <a:t>– available  from CSO to approved researchers and government analysts</a:t>
            </a:r>
          </a:p>
          <a:p>
            <a:r>
              <a:rPr lang="en-IE" sz="1600" b="1" dirty="0"/>
              <a:t>Secondment</a:t>
            </a:r>
            <a:r>
              <a:rPr lang="en-IE" sz="1600" dirty="0"/>
              <a:t> of professional government analysts – currently </a:t>
            </a:r>
            <a:r>
              <a:rPr lang="en-IE" sz="1600" dirty="0" err="1"/>
              <a:t>Solas</a:t>
            </a:r>
            <a:r>
              <a:rPr lang="en-IE" sz="1600" dirty="0"/>
              <a:t> and HEA secondments in CSO</a:t>
            </a:r>
          </a:p>
        </p:txBody>
      </p:sp>
    </p:spTree>
    <p:extLst>
      <p:ext uri="{BB962C8B-B14F-4D97-AF65-F5344CB8AC3E}">
        <p14:creationId xmlns:p14="http://schemas.microsoft.com/office/powerpoint/2010/main" val="326604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Increased demand for RMFs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7643192" cy="2452762"/>
          </a:xfrm>
        </p:spPr>
        <p:txBody>
          <a:bodyPr>
            <a:normAutofit/>
          </a:bodyPr>
          <a:lstStyle/>
          <a:p>
            <a:endParaRPr lang="en-IE" sz="3200" dirty="0"/>
          </a:p>
          <a:p>
            <a:pPr marL="0" indent="0">
              <a:buNone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DEA352-4D93-46A2-B2FC-C198D85E3F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322725"/>
              </p:ext>
            </p:extLst>
          </p:nvPr>
        </p:nvGraphicFramePr>
        <p:xfrm>
          <a:off x="2006599" y="1419622"/>
          <a:ext cx="5130801" cy="1876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2611">
                  <a:extLst>
                    <a:ext uri="{9D8B030D-6E8A-4147-A177-3AD203B41FA5}">
                      <a16:colId xmlns:a16="http://schemas.microsoft.com/office/drawing/2014/main" val="2684313574"/>
                    </a:ext>
                  </a:extLst>
                </a:gridCol>
                <a:gridCol w="1472730">
                  <a:extLst>
                    <a:ext uri="{9D8B030D-6E8A-4147-A177-3AD203B41FA5}">
                      <a16:colId xmlns:a16="http://schemas.microsoft.com/office/drawing/2014/main" val="3822854282"/>
                    </a:ext>
                  </a:extLst>
                </a:gridCol>
                <a:gridCol w="1472730">
                  <a:extLst>
                    <a:ext uri="{9D8B030D-6E8A-4147-A177-3AD203B41FA5}">
                      <a16:colId xmlns:a16="http://schemas.microsoft.com/office/drawing/2014/main" val="1619820668"/>
                    </a:ext>
                  </a:extLst>
                </a:gridCol>
                <a:gridCol w="1472730">
                  <a:extLst>
                    <a:ext uri="{9D8B030D-6E8A-4147-A177-3AD203B41FA5}">
                      <a16:colId xmlns:a16="http://schemas.microsoft.com/office/drawing/2014/main" val="2696293504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</a:rPr>
                        <a:t>Year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</a:rPr>
                        <a:t>RMFs Issued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</a:rPr>
                        <a:t>Researchers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>
                          <a:effectLst/>
                        </a:rPr>
                        <a:t>Organisations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3962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2009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25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61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14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5821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2014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20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78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12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15802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2015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28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109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16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26749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2016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85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298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31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83115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2017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143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419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50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996879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2018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131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>
                          <a:effectLst/>
                        </a:rPr>
                        <a:t>455</a:t>
                      </a:r>
                      <a:endParaRPr lang="en-I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E" sz="1600" u="none" strike="noStrike" dirty="0">
                          <a:effectLst/>
                        </a:rPr>
                        <a:t>54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C1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097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003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dirty="0">
                <a:solidFill>
                  <a:schemeClr val="bg1"/>
                </a:solidFill>
              </a:rPr>
              <a:t>Developments for RMF environment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7643192" cy="2452762"/>
          </a:xfrm>
        </p:spPr>
        <p:txBody>
          <a:bodyPr>
            <a:normAutofit fontScale="92500" lnSpcReduction="20000"/>
          </a:bodyPr>
          <a:lstStyle/>
          <a:p>
            <a:r>
              <a:rPr lang="en-IE" sz="3200" dirty="0"/>
              <a:t>GDPR and Data Minimisation</a:t>
            </a:r>
          </a:p>
          <a:p>
            <a:r>
              <a:rPr lang="en-IE" sz="3200" dirty="0"/>
              <a:t>Globalisation events in 2015</a:t>
            </a:r>
          </a:p>
          <a:p>
            <a:r>
              <a:rPr lang="en-IE" sz="3200" dirty="0"/>
              <a:t>Stronger focus on security</a:t>
            </a:r>
          </a:p>
          <a:p>
            <a:r>
              <a:rPr lang="en-IE" sz="3200" dirty="0"/>
              <a:t>CSO investment: Researcher Data Portal (</a:t>
            </a:r>
            <a:r>
              <a:rPr lang="en-IE" sz="3200" b="1" dirty="0"/>
              <a:t>RDP</a:t>
            </a:r>
            <a:r>
              <a:rPr lang="en-IE" sz="3200" dirty="0"/>
              <a:t>)</a:t>
            </a:r>
          </a:p>
          <a:p>
            <a:endParaRPr lang="en-IE" sz="3200" dirty="0"/>
          </a:p>
          <a:p>
            <a:pPr marL="0" indent="0">
              <a:buNone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8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979"/>
            <a:ext cx="8219256" cy="781595"/>
          </a:xfrm>
        </p:spPr>
        <p:txBody>
          <a:bodyPr>
            <a:normAutofit fontScale="90000"/>
          </a:bodyPr>
          <a:lstStyle/>
          <a:p>
            <a:pPr algn="ctr"/>
            <a:r>
              <a:rPr lang="en-IE" sz="2700" dirty="0">
                <a:solidFill>
                  <a:schemeClr val="bg1"/>
                </a:solidFill>
              </a:rPr>
              <a:t>CSO Research Data Portal (RDP)</a:t>
            </a:r>
            <a:br>
              <a:rPr lang="en-IE" dirty="0">
                <a:solidFill>
                  <a:schemeClr val="bg1"/>
                </a:solidFill>
              </a:rPr>
            </a:br>
            <a:endParaRPr lang="en-US" u="sng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76350"/>
            <a:ext cx="8280919" cy="287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65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2700" dirty="0">
                <a:solidFill>
                  <a:schemeClr val="bg1"/>
                </a:solidFill>
              </a:rPr>
              <a:t>CSO Research Data Portal (RDP)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345369"/>
            <a:ext cx="7643192" cy="24527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sz="3200" dirty="0"/>
              <a:t>Software available on the CSO RDP:</a:t>
            </a:r>
          </a:p>
          <a:p>
            <a:r>
              <a:rPr lang="en-IE" sz="3200" dirty="0"/>
              <a:t>STATA (version 15)</a:t>
            </a:r>
          </a:p>
          <a:p>
            <a:r>
              <a:rPr lang="en-IE" sz="3200" dirty="0"/>
              <a:t>R/R Studio</a:t>
            </a:r>
          </a:p>
          <a:p>
            <a:r>
              <a:rPr lang="en-IE" sz="3200" dirty="0"/>
              <a:t>Libre Office suite</a:t>
            </a:r>
          </a:p>
          <a:p>
            <a:r>
              <a:rPr lang="en-IE" sz="3200" dirty="0"/>
              <a:t>ArcGIS</a:t>
            </a:r>
          </a:p>
          <a:p>
            <a:r>
              <a:rPr lang="en-IE" sz="3200" dirty="0"/>
              <a:t>Limited number of SPSS licences also available where required (GUI)</a:t>
            </a:r>
          </a:p>
          <a:p>
            <a:pPr marL="0" indent="0">
              <a:buNone/>
            </a:pPr>
            <a:r>
              <a:rPr lang="en-IE" sz="3200" dirty="0"/>
              <a:t> All updated as required with latest versions</a:t>
            </a:r>
          </a:p>
          <a:p>
            <a:pPr marL="0" indent="0">
              <a:buNone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3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2700" dirty="0">
                <a:solidFill>
                  <a:schemeClr val="bg1"/>
                </a:solidFill>
              </a:rPr>
              <a:t>CSO Research Data Portal (RDP)</a:t>
            </a:r>
            <a:endParaRPr lang="en-US" dirty="0"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987574"/>
            <a:ext cx="7643192" cy="3168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/>
              <a:t>From Q1, 2018:</a:t>
            </a:r>
          </a:p>
          <a:p>
            <a:r>
              <a:rPr lang="en-IE" dirty="0"/>
              <a:t>Used by all off-site researchers</a:t>
            </a:r>
          </a:p>
          <a:p>
            <a:pPr lvl="1"/>
            <a:r>
              <a:rPr lang="en-IE" dirty="0"/>
              <a:t>SILC, LFS, POWSCAR</a:t>
            </a:r>
          </a:p>
          <a:p>
            <a:pPr lvl="1"/>
            <a:endParaRPr lang="en-IE" dirty="0"/>
          </a:p>
          <a:p>
            <a:pPr marL="0" indent="0">
              <a:buNone/>
            </a:pPr>
            <a:r>
              <a:rPr lang="en-IE" dirty="0"/>
              <a:t>From Q4, 2019:</a:t>
            </a:r>
          </a:p>
          <a:p>
            <a:r>
              <a:rPr lang="en-IE" dirty="0"/>
              <a:t>All researchers including on-site researchers</a:t>
            </a:r>
          </a:p>
          <a:p>
            <a:pPr lvl="1"/>
            <a:r>
              <a:rPr lang="en-IE" dirty="0"/>
              <a:t>Business statistics, person-based administrative data</a:t>
            </a:r>
          </a:p>
          <a:p>
            <a:pPr marL="0" indent="0">
              <a:buNone/>
            </a:pPr>
            <a:endParaRPr lang="en-U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2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Streamlined application process -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IE" b="1" u="sng" dirty="0"/>
              <a:t>Step 1</a:t>
            </a:r>
            <a:r>
              <a:rPr lang="en-IE" dirty="0"/>
              <a:t> </a:t>
            </a:r>
            <a:r>
              <a:rPr lang="en-IE" b="1" dirty="0"/>
              <a:t>– Research Organisation Registration</a:t>
            </a:r>
            <a:endParaRPr lang="en-IE" dirty="0"/>
          </a:p>
          <a:p>
            <a:r>
              <a:rPr lang="en-IE" dirty="0"/>
              <a:t>Registration is required for all Research Organisations that wish to be granted access to CSO research microdata files.  </a:t>
            </a:r>
          </a:p>
          <a:p>
            <a:r>
              <a:rPr lang="en-IE" dirty="0"/>
              <a:t>The organisation level details are held on file.</a:t>
            </a:r>
          </a:p>
          <a:p>
            <a:r>
              <a:rPr lang="en-IE" b="1" dirty="0"/>
              <a:t>It should be noted that Organisation RMF Registration does not bestow any specific status on the organisation registered or imply any preferential access to RMFs. </a:t>
            </a:r>
          </a:p>
          <a:p>
            <a:pPr lvl="0"/>
            <a:r>
              <a:rPr lang="en-IE" b="1" u="sng" dirty="0"/>
              <a:t>Step 2</a:t>
            </a:r>
            <a:r>
              <a:rPr lang="en-IE" dirty="0"/>
              <a:t> </a:t>
            </a:r>
            <a:r>
              <a:rPr lang="en-IE" b="1" dirty="0"/>
              <a:t>– Researcher Registration</a:t>
            </a:r>
            <a:endParaRPr lang="en-IE" dirty="0"/>
          </a:p>
          <a:p>
            <a:r>
              <a:rPr lang="en-IE" dirty="0"/>
              <a:t>A researcher who has not previously accessed CSO RMF data on behalf of their current Research Organisation must complete a Researcher Registration Form. </a:t>
            </a:r>
          </a:p>
          <a:p>
            <a:r>
              <a:rPr lang="en-IE" dirty="0"/>
              <a:t>Only applications from researchers who are employed by, or formally related to, a registered research organisation will be considered.</a:t>
            </a:r>
          </a:p>
          <a:p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Slab Regular"/>
                <a:cs typeface="Roboto Slab Regular"/>
              </a:defRPr>
            </a:lvl1pPr>
          </a:lstStyle>
          <a:p>
            <a:fld id="{F074DFA7-C613-284F-BE8A-46920CEE104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92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D38D3-A75F-4D6C-809F-6E4349B54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Updated RMF Application form/process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EFE2A-24BB-469A-A2F8-18BB0ECD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RMF Application Form now allows includes option to renew and to add a researcher to an existing project.</a:t>
            </a:r>
          </a:p>
          <a:p>
            <a:r>
              <a:rPr lang="en-US" dirty="0"/>
              <a:t>Efficient renewal process aims to remove much of the burden on researchers when reapplying for access.</a:t>
            </a:r>
          </a:p>
          <a:p>
            <a:r>
              <a:rPr lang="en-US" dirty="0"/>
              <a:t>In general, where there have been no other changes, applications to renew RMF access for research projects will not be rejected by CSO.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E6993-ADA8-45CF-BD0F-EDD640C35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4DFA7-C613-284F-BE8A-46920CEE10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51285"/>
      </p:ext>
    </p:extLst>
  </p:cSld>
  <p:clrMapOvr>
    <a:masterClrMapping/>
  </p:clrMapOvr>
</p:sld>
</file>

<file path=ppt/theme/theme1.xml><?xml version="1.0" encoding="utf-8"?>
<a:theme xmlns:a="http://schemas.openxmlformats.org/drawingml/2006/main" name="CSO Standard Text 2">
  <a:themeElements>
    <a:clrScheme name="CSO Colours">
      <a:dk1>
        <a:srgbClr val="006168"/>
      </a:dk1>
      <a:lt1>
        <a:sysClr val="window" lastClr="FFFFFF"/>
      </a:lt1>
      <a:dk2>
        <a:srgbClr val="006F74"/>
      </a:dk2>
      <a:lt2>
        <a:srgbClr val="F8F8F8"/>
      </a:lt2>
      <a:accent1>
        <a:srgbClr val="45C1C0"/>
      </a:accent1>
      <a:accent2>
        <a:srgbClr val="FAA21B"/>
      </a:accent2>
      <a:accent3>
        <a:srgbClr val="5BC1A5"/>
      </a:accent3>
      <a:accent4>
        <a:srgbClr val="35456B"/>
      </a:accent4>
      <a:accent5>
        <a:srgbClr val="639FA2"/>
      </a:accent5>
      <a:accent6>
        <a:srgbClr val="9BBDBF"/>
      </a:accent6>
      <a:hlink>
        <a:srgbClr val="45C1C0"/>
      </a:hlink>
      <a:folHlink>
        <a:srgbClr val="45C1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532</Words>
  <Application>Microsoft Office PowerPoint</Application>
  <PresentationFormat>On-screen Show (16:9)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Roboto Black</vt:lpstr>
      <vt:lpstr>Roboto Light</vt:lpstr>
      <vt:lpstr>Roboto Slab Light</vt:lpstr>
      <vt:lpstr>Roboto Slab Regular</vt:lpstr>
      <vt:lpstr>CSO Standard Text 2</vt:lpstr>
      <vt:lpstr>Economic Statistics Liaison Group Researcher Access to Microdata</vt:lpstr>
      <vt:lpstr>How CSO facilitates research</vt:lpstr>
      <vt:lpstr>Increased demand for RMFs</vt:lpstr>
      <vt:lpstr>Developments for RMF environment</vt:lpstr>
      <vt:lpstr>CSO Research Data Portal (RDP) </vt:lpstr>
      <vt:lpstr>CSO Research Data Portal (RDP)</vt:lpstr>
      <vt:lpstr>CSO Research Data Portal (RDP)</vt:lpstr>
      <vt:lpstr>Streamlined application process - Registration</vt:lpstr>
      <vt:lpstr>Updated RMF Application form/process</vt:lpstr>
      <vt:lpstr>Customised RMFs</vt:lpstr>
      <vt:lpstr>Update of web pages relating to RMF access</vt:lpstr>
      <vt:lpstr>RMF Register</vt:lpstr>
      <vt:lpstr>RMF Approval Group</vt:lpstr>
      <vt:lpstr>Examples of Projects</vt:lpstr>
      <vt:lpstr>PowerPoint Presentation</vt:lpstr>
    </vt:vector>
  </TitlesOfParts>
  <Company>Central Statistics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Lester</dc:creator>
  <cp:lastModifiedBy>Anthony Macken</cp:lastModifiedBy>
  <cp:revision>144</cp:revision>
  <cp:lastPrinted>2019-01-16T09:46:07Z</cp:lastPrinted>
  <dcterms:created xsi:type="dcterms:W3CDTF">2017-12-13T09:54:14Z</dcterms:created>
  <dcterms:modified xsi:type="dcterms:W3CDTF">2019-11-19T14:01:48Z</dcterms:modified>
</cp:coreProperties>
</file>