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75" r:id="rId3"/>
    <p:sldId id="276" r:id="rId4"/>
    <p:sldId id="295" r:id="rId5"/>
    <p:sldId id="260" r:id="rId6"/>
    <p:sldId id="267" r:id="rId7"/>
    <p:sldId id="289" r:id="rId8"/>
    <p:sldId id="265" r:id="rId9"/>
    <p:sldId id="266" r:id="rId10"/>
    <p:sldId id="296" r:id="rId11"/>
    <p:sldId id="262" r:id="rId12"/>
    <p:sldId id="268" r:id="rId13"/>
    <p:sldId id="270" r:id="rId14"/>
    <p:sldId id="271" r:id="rId15"/>
    <p:sldId id="277" r:id="rId16"/>
    <p:sldId id="269" r:id="rId17"/>
    <p:sldId id="298" r:id="rId18"/>
    <p:sldId id="299" r:id="rId19"/>
    <p:sldId id="300" r:id="rId20"/>
    <p:sldId id="302" r:id="rId21"/>
    <p:sldId id="301" r:id="rId22"/>
    <p:sldId id="297" r:id="rId23"/>
    <p:sldId id="278" r:id="rId24"/>
    <p:sldId id="283" r:id="rId25"/>
    <p:sldId id="279" r:id="rId26"/>
    <p:sldId id="280" r:id="rId27"/>
    <p:sldId id="281" r:id="rId28"/>
    <p:sldId id="291" r:id="rId29"/>
    <p:sldId id="292" r:id="rId30"/>
    <p:sldId id="293" r:id="rId31"/>
    <p:sldId id="294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86" autoAdjust="0"/>
  </p:normalViewPr>
  <p:slideViewPr>
    <p:cSldViewPr>
      <p:cViewPr>
        <p:scale>
          <a:sx n="110" d="100"/>
          <a:sy n="110" d="100"/>
        </p:scale>
        <p:origin x="-33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32EF4-9F0D-4B18-BFD1-268924FFDE11}" type="datetimeFigureOut">
              <a:rPr lang="en-IE" smtClean="0"/>
              <a:t>19/10/2017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690F-5CE8-4B96-9588-F78D757180B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Examples: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Greenhouse gas emissions and GDP: emissions due to economic activity of resident units</a:t>
            </a:r>
            <a:endParaRPr lang="en-IE" dirty="0" smtClean="0"/>
          </a:p>
          <a:p>
            <a:r>
              <a:rPr lang="en-IE" dirty="0" smtClean="0"/>
              <a:t>Use with indicators: Subsidies to biodiversity</a:t>
            </a:r>
            <a:r>
              <a:rPr lang="en-IE" baseline="0" dirty="0" smtClean="0"/>
              <a:t> and number of endangered species</a:t>
            </a:r>
          </a:p>
          <a:p>
            <a:r>
              <a:rPr lang="en-IE" baseline="0" dirty="0" smtClean="0"/>
              <a:t>Policy evaluation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727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Environmental protection activities aim to prevent or reduce pollution and other negative impacts on the environment.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200" dirty="0" smtClean="0"/>
              <a:t>Resource management activities aim to preserve natural resources from overconsumption.</a:t>
            </a:r>
            <a:endParaRPr lang="en-IE" sz="1200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727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240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241A-D54B-4FCA-B27B-DE8AD71AA100}" type="datetime1">
              <a:rPr lang="en-IE" smtClean="0"/>
              <a:t>19/10/2017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7495"/>
            <a:ext cx="1296144" cy="533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582"/>
            <a:ext cx="9144000" cy="30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D18989C-C3E8-4350-817D-BB23A37F0242}" type="datetime1">
              <a:rPr lang="en-IE" smtClean="0"/>
              <a:pPr/>
              <a:t>19/10/2017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9A03560-E876-4CE9-A951-D2D5E77DDF89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EFD9-B7C0-443E-9065-EB69AC74B96B}" type="datetime1">
              <a:rPr lang="en-IE" smtClean="0"/>
              <a:t>19/10/2017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7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67-1F76-45BE-A90F-8160E127DE26}" type="datetime1">
              <a:rPr lang="en-IE" smtClean="0"/>
              <a:t>19/10/2017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6CB3-26E0-45E6-959E-A5DF75CB59E1}" type="datetime1">
              <a:rPr lang="en-IE" smtClean="0"/>
              <a:t>19/10/2017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D688-A3E7-4C72-8021-FC5EFB2D31C2}" type="datetime1">
              <a:rPr lang="en-IE" smtClean="0"/>
              <a:t>19/10/2017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z="1000" dirty="0" smtClean="0"/>
              <a:t>www.cso.ie</a:t>
            </a:r>
            <a:endParaRPr lang="en-IE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BA4F-0651-4C12-8CC5-605D11215D48}" type="datetime1">
              <a:rPr lang="en-IE" smtClean="0"/>
              <a:t>19/10/2017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12" y="204787"/>
            <a:ext cx="2834406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112" y="1076328"/>
            <a:ext cx="2834406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3EF4-8B82-476D-AE23-B9012F6C4378}" type="datetime1">
              <a:rPr lang="en-IE" smtClean="0"/>
              <a:t>19/10/2017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9"/>
            <a:ext cx="37959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6B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7704" y="205979"/>
            <a:ext cx="677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D81E13F-EDD5-4DE6-BFE1-70CD9F2FFCC7}" type="datetime1">
              <a:rPr lang="en-IE" smtClean="0"/>
              <a:pPr/>
              <a:t>19/10/2017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9A03560-E876-4CE9-A951-D2D5E77DDF89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3600" dirty="0" smtClean="0">
                <a:solidFill>
                  <a:schemeClr val="bg1"/>
                </a:solidFill>
              </a:rPr>
              <a:t>Environmental Subsidies and Similar Transfers</a:t>
            </a:r>
            <a:endParaRPr lang="en-IE" sz="3600" dirty="0">
              <a:solidFill>
                <a:schemeClr val="bg1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Clare O’Hara</a:t>
            </a:r>
          </a:p>
          <a:p>
            <a:r>
              <a:rPr lang="en-GB" sz="1800" dirty="0">
                <a:solidFill>
                  <a:schemeClr val="bg1"/>
                </a:solidFill>
              </a:rPr>
              <a:t>Environment Statistics and Accounts</a:t>
            </a:r>
          </a:p>
          <a:p>
            <a:endParaRPr lang="en-IE" sz="1600" dirty="0">
              <a:solidFill>
                <a:schemeClr val="bg1"/>
              </a:solidFill>
            </a:endParaRPr>
          </a:p>
          <a:p>
            <a:r>
              <a:rPr lang="en-IE" sz="1800" dirty="0" smtClean="0">
                <a:solidFill>
                  <a:schemeClr val="bg1"/>
                </a:solidFill>
              </a:rPr>
              <a:t>24</a:t>
            </a:r>
            <a:r>
              <a:rPr lang="en-IE" sz="1800" baseline="30000" dirty="0" smtClean="0">
                <a:solidFill>
                  <a:schemeClr val="bg1"/>
                </a:solidFill>
              </a:rPr>
              <a:t>th</a:t>
            </a:r>
            <a:r>
              <a:rPr lang="en-IE" sz="1800" dirty="0" smtClean="0">
                <a:solidFill>
                  <a:schemeClr val="bg1"/>
                </a:solidFill>
              </a:rPr>
              <a:t> October 2017</a:t>
            </a:r>
            <a:endParaRPr lang="en-I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6779096" cy="857250"/>
          </a:xfrm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Environmental Subsidies Module: scope</a:t>
            </a:r>
            <a:endParaRPr lang="en-IE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99" y="1592530"/>
            <a:ext cx="6846401" cy="260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1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6779096" cy="857250"/>
          </a:xfrm>
        </p:spPr>
        <p:txBody>
          <a:bodyPr>
            <a:no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Classification of Schemes by CEPA/CReMA: examples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11</a:t>
            </a:fld>
            <a:endParaRPr lang="en-I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62317"/>
              </p:ext>
            </p:extLst>
          </p:nvPr>
        </p:nvGraphicFramePr>
        <p:xfrm>
          <a:off x="611560" y="1347614"/>
          <a:ext cx="7920880" cy="288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9463">
                <a:tc>
                  <a:txBody>
                    <a:bodyPr/>
                    <a:lstStyle/>
                    <a:p>
                      <a:r>
                        <a:rPr lang="en-IE" dirty="0" smtClean="0"/>
                        <a:t>Programme</a:t>
                      </a:r>
                      <a:endParaRPr lang="en-I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CEPA/CReMA</a:t>
                      </a:r>
                      <a:endParaRPr lang="en-IE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0177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 smtClean="0"/>
                        <a:t>Water Services Investment Programme (Wastewater)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CEPA 2: Wastewater</a:t>
                      </a:r>
                      <a:r>
                        <a:rPr lang="en-IE" sz="1200" baseline="0" dirty="0" smtClean="0"/>
                        <a:t> management</a:t>
                      </a:r>
                      <a:endParaRPr lang="en-IE" sz="1200" dirty="0"/>
                    </a:p>
                  </a:txBody>
                  <a:tcPr/>
                </a:tc>
              </a:tr>
              <a:tr h="284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/>
                        <a:t>Street Cleaning (Local Authorities)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CEPA 3: Waste management</a:t>
                      </a:r>
                      <a:endParaRPr lang="en-IE" sz="1200" dirty="0"/>
                    </a:p>
                  </a:txBody>
                  <a:tcPr/>
                </a:tc>
              </a:tr>
              <a:tr h="284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/>
                        <a:t>Organic Farming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CEPA 4: Protection</a:t>
                      </a:r>
                      <a:r>
                        <a:rPr lang="en-IE" sz="1200" baseline="0" dirty="0" smtClean="0"/>
                        <a:t> and remediation of soil and groundwater</a:t>
                      </a:r>
                      <a:endParaRPr lang="en-IE" sz="1200" dirty="0"/>
                    </a:p>
                  </a:txBody>
                  <a:tcPr/>
                </a:tc>
              </a:tr>
              <a:tr h="284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/>
                        <a:t>Corncrake Grant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/>
                        <a:t>CEPA 6: Protection of biodiversity and landscape</a:t>
                      </a:r>
                    </a:p>
                  </a:txBody>
                  <a:tcPr/>
                </a:tc>
              </a:tr>
              <a:tr h="284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/>
                        <a:t>Lobster V-notching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CReMA</a:t>
                      </a:r>
                      <a:r>
                        <a:rPr lang="en-IE" sz="1200" baseline="0" dirty="0" smtClean="0"/>
                        <a:t> 12: Management of wild flora and fauna</a:t>
                      </a:r>
                      <a:endParaRPr lang="en-IE" sz="1200" dirty="0"/>
                    </a:p>
                  </a:txBody>
                  <a:tcPr/>
                </a:tc>
              </a:tr>
              <a:tr h="474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/>
                        <a:t>Electric Vehicle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CReMA 13A: </a:t>
                      </a:r>
                      <a:r>
                        <a:rPr lang="en-US" sz="1200" dirty="0" smtClean="0"/>
                        <a:t>Production of energy from renewable sources</a:t>
                      </a:r>
                    </a:p>
                    <a:p>
                      <a:r>
                        <a:rPr lang="en-US" sz="1200" dirty="0" smtClean="0"/>
                        <a:t>CEPA 1: Protection of ambient air and climate</a:t>
                      </a:r>
                      <a:endParaRPr lang="en-IE" sz="1200" dirty="0"/>
                    </a:p>
                  </a:txBody>
                  <a:tcPr/>
                </a:tc>
              </a:tr>
              <a:tr h="28459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Ocean Energy Scheme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/>
                        <a:t>CReMA 13A: </a:t>
                      </a:r>
                      <a:r>
                        <a:rPr lang="en-US" sz="1200" dirty="0" smtClean="0"/>
                        <a:t>Production of energy from renewable sources</a:t>
                      </a:r>
                      <a:endParaRPr lang="en-IE" sz="1200" dirty="0" smtClean="0"/>
                    </a:p>
                  </a:txBody>
                  <a:tcPr/>
                </a:tc>
              </a:tr>
              <a:tr h="301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Accelerated Allowances for Energy Efficient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CReMA 13B: Heat/energy saving and management</a:t>
                      </a:r>
                      <a:endParaRPr lang="en-I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6779096" cy="857250"/>
          </a:xfrm>
        </p:spPr>
        <p:txBody>
          <a:bodyPr>
            <a:no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Classification of beneficiaries of environmental subsidies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eneficiaries were </a:t>
            </a:r>
            <a:r>
              <a:rPr lang="en-US" sz="2800" dirty="0"/>
              <a:t>classified according to their institutional sector and </a:t>
            </a:r>
            <a:r>
              <a:rPr lang="en-US" sz="2800" dirty="0" smtClean="0"/>
              <a:t>NACE section</a:t>
            </a:r>
          </a:p>
          <a:p>
            <a:pPr marL="0" indent="0">
              <a:buNone/>
            </a:pPr>
            <a:r>
              <a:rPr lang="en-IE" dirty="0" smtClean="0"/>
              <a:t>					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12</a:t>
            </a:fld>
            <a:endParaRPr lang="en-I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30078"/>
              </p:ext>
            </p:extLst>
          </p:nvPr>
        </p:nvGraphicFramePr>
        <p:xfrm>
          <a:off x="4644008" y="2139702"/>
          <a:ext cx="396044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26"/>
                <a:gridCol w="3221114"/>
              </a:tblGrid>
              <a:tr h="314607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bg1"/>
                          </a:solidFill>
                        </a:rPr>
                        <a:t>NACE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4708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A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Agriculture, forestry and fishing</a:t>
                      </a:r>
                      <a:endParaRPr lang="en-IE" sz="1200" dirty="0"/>
                    </a:p>
                  </a:txBody>
                  <a:tcPr/>
                </a:tc>
              </a:tr>
              <a:tr h="270272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Manufacturing</a:t>
                      </a:r>
                      <a:endParaRPr lang="en-IE" sz="1200" dirty="0"/>
                    </a:p>
                  </a:txBody>
                  <a:tcPr/>
                </a:tc>
              </a:tr>
              <a:tr h="270272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Electricity, gas, steam and air conditioning supply</a:t>
                      </a:r>
                      <a:endParaRPr lang="en-IE" sz="1200" dirty="0"/>
                    </a:p>
                  </a:txBody>
                  <a:tcPr/>
                </a:tc>
              </a:tr>
              <a:tr h="25740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Construction</a:t>
                      </a:r>
                      <a:endParaRPr lang="en-IE" sz="1200" dirty="0"/>
                    </a:p>
                  </a:txBody>
                  <a:tcPr/>
                </a:tc>
              </a:tr>
              <a:tr h="25740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M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Professional, scientific and technical activities</a:t>
                      </a:r>
                      <a:endParaRPr lang="en-IE" sz="1200" dirty="0"/>
                    </a:p>
                  </a:txBody>
                  <a:tcPr/>
                </a:tc>
              </a:tr>
              <a:tr h="25740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O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Public administration</a:t>
                      </a:r>
                      <a:endParaRPr lang="en-IE" sz="1200" dirty="0"/>
                    </a:p>
                  </a:txBody>
                  <a:tcPr/>
                </a:tc>
              </a:tr>
              <a:tr h="25740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Education</a:t>
                      </a:r>
                      <a:endParaRPr lang="en-IE" sz="1200" dirty="0"/>
                    </a:p>
                  </a:txBody>
                  <a:tcPr/>
                </a:tc>
              </a:tr>
              <a:tr h="25740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Other services</a:t>
                      </a:r>
                      <a:endParaRPr lang="en-IE" sz="1200" dirty="0"/>
                    </a:p>
                  </a:txBody>
                  <a:tcPr/>
                </a:tc>
              </a:tr>
              <a:tr h="257406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U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Extra-territorial</a:t>
                      </a:r>
                      <a:endParaRPr lang="en-IE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48119"/>
              </p:ext>
            </p:extLst>
          </p:nvPr>
        </p:nvGraphicFramePr>
        <p:xfrm>
          <a:off x="539552" y="2139702"/>
          <a:ext cx="3960440" cy="191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26"/>
                <a:gridCol w="3221114"/>
              </a:tblGrid>
              <a:tr h="314607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bg1"/>
                          </a:solidFill>
                        </a:rPr>
                        <a:t>Sector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4708">
                <a:tc>
                  <a:txBody>
                    <a:bodyPr/>
                    <a:lstStyle/>
                    <a:p>
                      <a:r>
                        <a:rPr lang="en-IE" sz="1400" dirty="0"/>
                        <a:t>S.11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Non-financial corporations</a:t>
                      </a:r>
                    </a:p>
                  </a:txBody>
                  <a:tcPr marL="0" marR="0" marT="0" marB="0"/>
                </a:tc>
              </a:tr>
              <a:tr h="270272">
                <a:tc>
                  <a:txBody>
                    <a:bodyPr/>
                    <a:lstStyle/>
                    <a:p>
                      <a:r>
                        <a:rPr lang="en-IE" sz="1400" dirty="0"/>
                        <a:t>S.12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Financial corporations</a:t>
                      </a:r>
                    </a:p>
                  </a:txBody>
                  <a:tcPr marL="0" marR="0" marT="0" marB="0"/>
                </a:tc>
              </a:tr>
              <a:tr h="270272">
                <a:tc>
                  <a:txBody>
                    <a:bodyPr/>
                    <a:lstStyle/>
                    <a:p>
                      <a:r>
                        <a:rPr lang="en-IE" sz="1400" dirty="0"/>
                        <a:t>S.13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General government</a:t>
                      </a:r>
                    </a:p>
                  </a:txBody>
                  <a:tcPr marL="0" marR="0" marT="0" marB="0"/>
                </a:tc>
              </a:tr>
              <a:tr h="257406">
                <a:tc>
                  <a:txBody>
                    <a:bodyPr/>
                    <a:lstStyle/>
                    <a:p>
                      <a:r>
                        <a:rPr lang="en-IE" sz="1400" dirty="0"/>
                        <a:t>S.14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Households</a:t>
                      </a:r>
                    </a:p>
                  </a:txBody>
                  <a:tcPr marL="0" marR="0" marT="0" marB="0"/>
                </a:tc>
              </a:tr>
              <a:tr h="257406">
                <a:tc>
                  <a:txBody>
                    <a:bodyPr/>
                    <a:lstStyle/>
                    <a:p>
                      <a:r>
                        <a:rPr lang="en-IE" sz="1400" dirty="0"/>
                        <a:t>S.15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Non-profit institutions serving households</a:t>
                      </a:r>
                    </a:p>
                  </a:txBody>
                  <a:tcPr marL="0" marR="0" marT="0" marB="0"/>
                </a:tc>
              </a:tr>
              <a:tr h="257406">
                <a:tc>
                  <a:txBody>
                    <a:bodyPr/>
                    <a:lstStyle/>
                    <a:p>
                      <a:r>
                        <a:rPr lang="en-IE" sz="1400" dirty="0"/>
                        <a:t>S.2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Rest of the world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94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Summary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Identify potential subsidies/grants/environmental expenditure</a:t>
            </a:r>
          </a:p>
          <a:p>
            <a:pPr marL="514350" indent="-514350"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Shortlist those that meet ESA 2010 definition of subsidy/grant/transfer and that have environmental objectives as defined by CEPA/CReMA</a:t>
            </a:r>
          </a:p>
          <a:p>
            <a:pPr marL="514350" indent="-514350"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Assign each transfer to CEPA/CReMA class and ESA 2010 </a:t>
            </a:r>
          </a:p>
          <a:p>
            <a:pPr marL="514350" indent="-514350"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Obtain amounts paid under each programme from 2000-2015 by government and by EU</a:t>
            </a:r>
          </a:p>
          <a:p>
            <a:pPr marL="514350" indent="-514350"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Obtain data on beneficiaries of programmes</a:t>
            </a:r>
          </a:p>
          <a:p>
            <a:pPr marL="514350" indent="-514350"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Classify each individual beneficiary by institutional sector and NACE section</a:t>
            </a:r>
          </a:p>
          <a:p>
            <a:pPr marL="514350" indent="-514350">
              <a:buAutoNum type="arabicPeriod"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99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6779096" cy="857250"/>
          </a:xfrm>
        </p:spPr>
        <p:txBody>
          <a:bodyPr>
            <a:normAutofit fontScale="90000"/>
          </a:bodyPr>
          <a:lstStyle/>
          <a:p>
            <a:r>
              <a:rPr lang="en-IE" sz="3600" dirty="0" smtClean="0">
                <a:solidFill>
                  <a:schemeClr val="bg1"/>
                </a:solidFill>
              </a:rPr>
              <a:t>Fully classified scheme data: example</a:t>
            </a:r>
            <a:endParaRPr lang="en-IE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14</a:t>
            </a:fld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" y="1491630"/>
            <a:ext cx="8229600" cy="99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3758"/>
            <a:ext cx="8420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01191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Approximately 150 schemes identified and classified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781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51670"/>
            <a:ext cx="7772400" cy="1021556"/>
          </a:xfrm>
        </p:spPr>
        <p:txBody>
          <a:bodyPr/>
          <a:lstStyle/>
          <a:p>
            <a:pPr algn="ctr"/>
            <a:r>
              <a:rPr lang="en-IE" dirty="0" smtClean="0"/>
              <a:t>DATA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573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Data Sources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Department of Agriculture, Food and the Marine (DAFM)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Department of </a:t>
            </a:r>
            <a:r>
              <a:rPr lang="en-US" sz="3300" dirty="0">
                <a:solidFill>
                  <a:schemeClr val="bg1"/>
                </a:solidFill>
              </a:rPr>
              <a:t>Housing, Planning, Community and Local Government</a:t>
            </a:r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Sustainable Energy Authority of Ireland (SEAI)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Environmental Protection Agency (EPA)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Bord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n-US" sz="3300" dirty="0" smtClean="0">
                <a:solidFill>
                  <a:schemeClr val="bg1"/>
                </a:solidFill>
              </a:rPr>
              <a:t>Iascaigh</a:t>
            </a:r>
            <a:r>
              <a:rPr lang="en-US" sz="3300" dirty="0" smtClean="0">
                <a:solidFill>
                  <a:schemeClr val="bg1"/>
                </a:solidFill>
              </a:rPr>
              <a:t> </a:t>
            </a:r>
            <a:r>
              <a:rPr lang="en-US" sz="3300" dirty="0" smtClean="0">
                <a:solidFill>
                  <a:schemeClr val="bg1"/>
                </a:solidFill>
              </a:rPr>
              <a:t>Mhara</a:t>
            </a:r>
            <a:r>
              <a:rPr lang="en-US" sz="3300" dirty="0" smtClean="0">
                <a:solidFill>
                  <a:schemeClr val="bg1"/>
                </a:solidFill>
              </a:rPr>
              <a:t> (BIM)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CSO National Accounts (government finance statistics)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Local Authority Annual Financial Statements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Revenue Commissioners</a:t>
            </a:r>
          </a:p>
          <a:p>
            <a:pPr marL="0" indent="0">
              <a:buNone/>
            </a:pPr>
            <a:endParaRPr lang="en-US" sz="3300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0294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Data Sources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point: government expenditure data from CSO government finance statistics – identify potential </a:t>
            </a:r>
            <a:r>
              <a:rPr lang="en-US" dirty="0" smtClean="0">
                <a:solidFill>
                  <a:schemeClr val="bg1"/>
                </a:solidFill>
              </a:rPr>
              <a:t>programmes</a:t>
            </a:r>
            <a:r>
              <a:rPr lang="en-US" dirty="0" smtClean="0">
                <a:solidFill>
                  <a:schemeClr val="bg1"/>
                </a:solidFill>
              </a:rPr>
              <a:t>/expenditure – probably won’t get sufficient detail here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annual reports/annual accounts/ value for money reports of government departments and agencies to obtain more precise information and figures on grant/subsidy </a:t>
            </a:r>
            <a:r>
              <a:rPr lang="en-US" dirty="0" smtClean="0">
                <a:solidFill>
                  <a:schemeClr val="bg1"/>
                </a:solidFill>
              </a:rPr>
              <a:t>programmes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payments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Make direct requests for data to departments/agencies and hope for a response!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Parliamentary questions database, newspaper articles, etc.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 requests to departments/agencies often necessary to get data on grant beneficiaries, EU/Vote split, etc.</a:t>
            </a:r>
            <a:endParaRPr lang="en-US" dirty="0">
              <a:solidFill>
                <a:schemeClr val="bg1"/>
              </a:solidFill>
            </a:endParaRP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954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Government Accounts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18</a:t>
            </a:fld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0" y="1200150"/>
            <a:ext cx="8000319" cy="3394075"/>
          </a:xfrm>
        </p:spPr>
      </p:pic>
    </p:spTree>
    <p:extLst>
      <p:ext uri="{BB962C8B-B14F-4D97-AF65-F5344CB8AC3E}">
        <p14:creationId xmlns:p14="http://schemas.microsoft.com/office/powerpoint/2010/main" val="132284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0324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Annual Reports</a:t>
            </a:r>
            <a:endParaRPr lang="en-IE" sz="32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8148"/>
            <a:ext cx="5787966" cy="35314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19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7574"/>
            <a:ext cx="3384376" cy="92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Outline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bg1"/>
                </a:solidFill>
              </a:rPr>
              <a:t>Methodology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Data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Results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PEDS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435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70535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Annual Reports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20</a:t>
            </a:fld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70" y="1200150"/>
            <a:ext cx="5147059" cy="33940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9582"/>
            <a:ext cx="1009043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0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Direct requests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21</a:t>
            </a:fld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1372974"/>
            <a:ext cx="7938374" cy="3287008"/>
          </a:xfrm>
        </p:spPr>
      </p:pic>
    </p:spTree>
    <p:extLst>
      <p:ext uri="{BB962C8B-B14F-4D97-AF65-F5344CB8AC3E}">
        <p14:creationId xmlns:p14="http://schemas.microsoft.com/office/powerpoint/2010/main" val="3338677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07654"/>
            <a:ext cx="7772400" cy="1021556"/>
          </a:xfrm>
        </p:spPr>
        <p:txBody>
          <a:bodyPr/>
          <a:lstStyle/>
          <a:p>
            <a:pPr algn="ctr"/>
            <a:r>
              <a:rPr lang="en-IE" dirty="0" smtClean="0"/>
              <a:t>results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71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Environmental Protection and Resource Management Transfers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74840" cy="3394472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 2015, €642 million was paid in environmental subsidies and similar transfers to Irish corporations, households and public bodies, as well as to international environmental </a:t>
            </a:r>
            <a:r>
              <a:rPr lang="en-US" sz="1600" dirty="0">
                <a:solidFill>
                  <a:schemeClr val="bg1"/>
                </a:solidFill>
              </a:rPr>
              <a:t>organisations</a:t>
            </a:r>
            <a:r>
              <a:rPr lang="en-US" sz="1600" dirty="0">
                <a:solidFill>
                  <a:schemeClr val="bg1"/>
                </a:solidFill>
              </a:rPr>
              <a:t> under Irish government </a:t>
            </a:r>
            <a:r>
              <a:rPr lang="en-US" sz="1600" dirty="0" smtClean="0">
                <a:solidFill>
                  <a:schemeClr val="bg1"/>
                </a:solidFill>
              </a:rPr>
              <a:t>commitments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This was 4% higher than the amount paid in 2014 but 47% lower than the €1.2 billion provided in </a:t>
            </a:r>
            <a:r>
              <a:rPr lang="en-US" sz="1600" dirty="0" smtClean="0">
                <a:solidFill>
                  <a:schemeClr val="bg1"/>
                </a:solidFill>
              </a:rPr>
              <a:t>2008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Environmental protection activities were </a:t>
            </a:r>
            <a:r>
              <a:rPr lang="en-US" sz="1600" dirty="0">
                <a:solidFill>
                  <a:schemeClr val="bg1"/>
                </a:solidFill>
              </a:rPr>
              <a:t>subsidised</a:t>
            </a:r>
            <a:r>
              <a:rPr lang="en-US" sz="1600" dirty="0">
                <a:solidFill>
                  <a:schemeClr val="bg1"/>
                </a:solidFill>
              </a:rPr>
              <a:t> to a value of €375 million, or 58% of the total, while €268 million, or 42%, was used to support resource management </a:t>
            </a:r>
            <a:r>
              <a:rPr lang="en-US" sz="1600" dirty="0" smtClean="0">
                <a:solidFill>
                  <a:schemeClr val="bg1"/>
                </a:solidFill>
              </a:rPr>
              <a:t>activities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70" y="1200150"/>
            <a:ext cx="3006546" cy="375818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466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400" b="0" dirty="0">
                <a:solidFill>
                  <a:schemeClr val="bg1"/>
                </a:solidFill>
              </a:rPr>
              <a:t>Analysis by Domain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 </a:t>
            </a:r>
            <a:r>
              <a:rPr lang="en-US" sz="1600" dirty="0">
                <a:solidFill>
                  <a:schemeClr val="bg1"/>
                </a:solidFill>
              </a:rPr>
              <a:t>2015, 29% of environmental transfers went to wastewater management, almost 27% to renewable energy production, 21% to biodiversity protection and 14% to heat and energy saving measures. Other activities, such as climate change mitigation and waste management, accounted for the remaining 10%.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24</a:t>
            </a:fld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04462"/>
            <a:ext cx="5111750" cy="2390088"/>
          </a:xfrm>
        </p:spPr>
      </p:pic>
    </p:spTree>
    <p:extLst>
      <p:ext uri="{BB962C8B-B14F-4D97-AF65-F5344CB8AC3E}">
        <p14:creationId xmlns:p14="http://schemas.microsoft.com/office/powerpoint/2010/main" val="1133461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Environmental Protection Transfers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Mainly biodiversity and wastewater management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peak in the graph from 2008-2010 is due to payments under the Farm Waste Management </a:t>
            </a:r>
            <a:r>
              <a:rPr lang="en-US" sz="2000" dirty="0" smtClean="0">
                <a:solidFill>
                  <a:schemeClr val="bg1"/>
                </a:solidFill>
              </a:rPr>
              <a:t>Scheme</a:t>
            </a:r>
            <a:endParaRPr lang="en-IE" sz="20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73696"/>
            <a:ext cx="3960440" cy="396044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8516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Resource Management Transfers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00151"/>
            <a:ext cx="4680520" cy="3394472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impact of the increased PSO Levy subsidy to electricity generation from renewable sources in 2015 can be </a:t>
            </a:r>
            <a:r>
              <a:rPr lang="en-US" sz="1600" dirty="0" smtClean="0">
                <a:solidFill>
                  <a:schemeClr val="bg1"/>
                </a:solidFill>
              </a:rPr>
              <a:t>seen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Along </a:t>
            </a:r>
            <a:r>
              <a:rPr lang="en-US" sz="1600" dirty="0">
                <a:solidFill>
                  <a:schemeClr val="bg1"/>
                </a:solidFill>
              </a:rPr>
              <a:t>with renewable energy subsidies, energy efficiency grant </a:t>
            </a:r>
            <a:r>
              <a:rPr lang="en-US" sz="1600" dirty="0">
                <a:solidFill>
                  <a:schemeClr val="bg1"/>
                </a:solidFill>
              </a:rPr>
              <a:t>programmes</a:t>
            </a:r>
            <a:r>
              <a:rPr lang="en-US" sz="1600" dirty="0">
                <a:solidFill>
                  <a:schemeClr val="bg1"/>
                </a:solidFill>
              </a:rPr>
              <a:t> such as those run by the </a:t>
            </a:r>
            <a:r>
              <a:rPr lang="en-US" sz="1600" dirty="0" smtClean="0">
                <a:solidFill>
                  <a:schemeClr val="bg1"/>
                </a:solidFill>
              </a:rPr>
              <a:t>SEAI account </a:t>
            </a:r>
            <a:r>
              <a:rPr lang="en-US" sz="1600" dirty="0">
                <a:solidFill>
                  <a:schemeClr val="bg1"/>
                </a:solidFill>
              </a:rPr>
              <a:t>for a large proportion of transfers to resource management </a:t>
            </a:r>
            <a:r>
              <a:rPr lang="en-US" sz="1600" dirty="0" smtClean="0">
                <a:solidFill>
                  <a:schemeClr val="bg1"/>
                </a:solidFill>
              </a:rPr>
              <a:t>activities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Between </a:t>
            </a:r>
            <a:r>
              <a:rPr lang="en-US" sz="1600" dirty="0">
                <a:solidFill>
                  <a:schemeClr val="bg1"/>
                </a:solidFill>
              </a:rPr>
              <a:t>2006 and 2009 a fishing vessel decommissioning scheme was implemented by </a:t>
            </a:r>
            <a:r>
              <a:rPr lang="en-US" sz="1600" dirty="0" smtClean="0">
                <a:solidFill>
                  <a:schemeClr val="bg1"/>
                </a:solidFill>
              </a:rPr>
              <a:t>BIM and </a:t>
            </a:r>
            <a:r>
              <a:rPr lang="en-US" sz="1600" dirty="0">
                <a:solidFill>
                  <a:schemeClr val="bg1"/>
                </a:solidFill>
              </a:rPr>
              <a:t>the compensation payments can be observed in the graph as an increase in transfers for the management of wild flora and fauna during those </a:t>
            </a:r>
            <a:r>
              <a:rPr lang="en-US" sz="1600" dirty="0" smtClean="0">
                <a:solidFill>
                  <a:schemeClr val="bg1"/>
                </a:solidFill>
              </a:rPr>
              <a:t>years</a:t>
            </a:r>
            <a:endParaRPr lang="en-I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43558"/>
            <a:ext cx="3960440" cy="396044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515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Analysis by NACE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Distribution to </a:t>
            </a:r>
            <a:r>
              <a:rPr lang="en-US" dirty="0">
                <a:solidFill>
                  <a:schemeClr val="bg1"/>
                </a:solidFill>
              </a:rPr>
              <a:t>different sectors of the </a:t>
            </a:r>
            <a:r>
              <a:rPr lang="en-US" dirty="0" smtClean="0">
                <a:solidFill>
                  <a:schemeClr val="bg1"/>
                </a:solidFill>
              </a:rPr>
              <a:t>economy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period 2000-2015 the agriculture, forestry and fishing sector and the public services sector were the two main beneficiaries.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is due to </a:t>
            </a:r>
            <a:r>
              <a:rPr lang="en-US" dirty="0">
                <a:solidFill>
                  <a:schemeClr val="bg1"/>
                </a:solidFill>
              </a:rPr>
              <a:t>agri</a:t>
            </a:r>
            <a:r>
              <a:rPr lang="en-US" dirty="0">
                <a:solidFill>
                  <a:schemeClr val="bg1"/>
                </a:solidFill>
              </a:rPr>
              <a:t>-environment schemes aimed at encouraging biodiversity-friendly farming, and funding to local authorities to develop and operate wastewater treatment </a:t>
            </a:r>
            <a:r>
              <a:rPr lang="en-US" dirty="0" smtClean="0">
                <a:solidFill>
                  <a:schemeClr val="bg1"/>
                </a:solidFill>
              </a:rPr>
              <a:t>facilities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73696"/>
            <a:ext cx="3960440" cy="396044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4909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51670"/>
            <a:ext cx="7772400" cy="1021556"/>
          </a:xfrm>
        </p:spPr>
        <p:txBody>
          <a:bodyPr/>
          <a:lstStyle/>
          <a:p>
            <a:pPr algn="ctr"/>
            <a:r>
              <a:rPr lang="en-IE" dirty="0" smtClean="0"/>
              <a:t>PEDS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1450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7494"/>
            <a:ext cx="6779096" cy="857250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</a:rPr>
              <a:t>PEDS: definition</a:t>
            </a:r>
            <a:endParaRPr lang="en-I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chemeClr val="bg1"/>
                </a:solidFill>
              </a:rPr>
              <a:t>Potentially Environmentally Damaging Subsidies:</a:t>
            </a:r>
          </a:p>
          <a:p>
            <a:pPr marL="0" indent="0">
              <a:buNone/>
            </a:pPr>
            <a:endParaRPr lang="en-IE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Certain subsidies or other support measures that have social or economic objectives may </a:t>
            </a:r>
            <a:r>
              <a:rPr lang="en-US" dirty="0">
                <a:solidFill>
                  <a:schemeClr val="bg1"/>
                </a:solidFill>
              </a:rPr>
              <a:t>incentivise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behaviour</a:t>
            </a:r>
            <a:r>
              <a:rPr lang="en-US" dirty="0">
                <a:solidFill>
                  <a:schemeClr val="bg1"/>
                </a:solidFill>
              </a:rPr>
              <a:t> that could be damaging to the environment. For example, transport fuel tax rebates encourage the consumption of fossil </a:t>
            </a:r>
            <a:r>
              <a:rPr lang="en-US" dirty="0" smtClean="0">
                <a:solidFill>
                  <a:schemeClr val="bg1"/>
                </a:solidFill>
              </a:rPr>
              <a:t>fuels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Currently no </a:t>
            </a:r>
            <a:r>
              <a:rPr lang="en-US" dirty="0">
                <a:solidFill>
                  <a:schemeClr val="bg1"/>
                </a:solidFill>
              </a:rPr>
              <a:t>agreed definition of PEDS but a possible approach is to identify transfers to activities or industries that are considered to have a particularly detrimental effect on the environment, e.g. the transport </a:t>
            </a:r>
            <a:r>
              <a:rPr lang="en-US" dirty="0" smtClean="0">
                <a:solidFill>
                  <a:schemeClr val="bg1"/>
                </a:solidFill>
              </a:rPr>
              <a:t>industry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099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707654"/>
            <a:ext cx="7772400" cy="1021556"/>
          </a:xfrm>
        </p:spPr>
        <p:txBody>
          <a:bodyPr/>
          <a:lstStyle/>
          <a:p>
            <a:pPr algn="ctr"/>
            <a:r>
              <a:rPr lang="en-IE" dirty="0" smtClean="0"/>
              <a:t>Methodology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z="1000" dirty="0" smtClean="0">
                <a:solidFill>
                  <a:schemeClr val="bg1"/>
                </a:solidFill>
              </a:rPr>
              <a:t>www.cso.ie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4020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</a:rPr>
              <a:t>PEDS: preliminary data collection</a:t>
            </a:r>
            <a:endParaRPr lang="en-IE" sz="3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2" y="1563638"/>
            <a:ext cx="8645774" cy="26642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629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139702"/>
            <a:ext cx="6779096" cy="857250"/>
          </a:xfrm>
        </p:spPr>
        <p:txBody>
          <a:bodyPr/>
          <a:lstStyle/>
          <a:p>
            <a:r>
              <a:rPr lang="en-IE" dirty="0" smtClean="0"/>
              <a:t>Thank you</a:t>
            </a:r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032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7494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Environmental Accounts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 part of the implementation of the UN System of Environmental-Economic Accounting (SEEA</a:t>
            </a:r>
            <a:r>
              <a:rPr lang="en-US" sz="2400" dirty="0" smtClean="0">
                <a:solidFill>
                  <a:schemeClr val="bg1"/>
                </a:solidFill>
              </a:rPr>
              <a:t>), Eurostat has </a:t>
            </a:r>
            <a:r>
              <a:rPr lang="en-US" sz="2400" dirty="0">
                <a:solidFill>
                  <a:schemeClr val="bg1"/>
                </a:solidFill>
              </a:rPr>
              <a:t>developed a series of </a:t>
            </a:r>
            <a:r>
              <a:rPr lang="en-US" sz="2400" b="1" dirty="0">
                <a:solidFill>
                  <a:schemeClr val="bg1"/>
                </a:solidFill>
              </a:rPr>
              <a:t>environmental accounts modules</a:t>
            </a:r>
            <a:r>
              <a:rPr lang="en-US" sz="2400" dirty="0">
                <a:solidFill>
                  <a:schemeClr val="bg1"/>
                </a:solidFill>
              </a:rPr>
              <a:t>, including the Environmental Subsidies and Similar Transfers </a:t>
            </a:r>
            <a:r>
              <a:rPr lang="en-US" sz="2400" dirty="0" smtClean="0">
                <a:solidFill>
                  <a:schemeClr val="bg1"/>
                </a:solidFill>
              </a:rPr>
              <a:t>module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These accounts can be </a:t>
            </a:r>
            <a:r>
              <a:rPr lang="en-US" sz="2400" b="1" dirty="0" smtClean="0">
                <a:solidFill>
                  <a:schemeClr val="bg1"/>
                </a:solidFill>
              </a:rPr>
              <a:t>monetary or physical </a:t>
            </a:r>
            <a:r>
              <a:rPr lang="en-US" sz="2400" dirty="0" smtClean="0">
                <a:solidFill>
                  <a:schemeClr val="bg1"/>
                </a:solidFill>
              </a:rPr>
              <a:t>and are compiled according to </a:t>
            </a:r>
            <a:r>
              <a:rPr lang="en-US" sz="2400" b="1" dirty="0" smtClean="0">
                <a:solidFill>
                  <a:schemeClr val="bg1"/>
                </a:solidFill>
              </a:rPr>
              <a:t>national accounts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782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95486"/>
            <a:ext cx="6779096" cy="85725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Environmental Subsidies: definition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 UN </a:t>
            </a:r>
            <a:r>
              <a:rPr lang="en-IE" sz="2400" dirty="0" smtClean="0">
                <a:solidFill>
                  <a:schemeClr val="bg1"/>
                </a:solidFill>
              </a:rPr>
              <a:t>SEEA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Central Framework defines an environmental subsidy or similar transfer as </a:t>
            </a: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b="1" dirty="0" smtClean="0">
                <a:solidFill>
                  <a:schemeClr val="bg1"/>
                </a:solidFill>
              </a:rPr>
              <a:t>current </a:t>
            </a:r>
            <a:r>
              <a:rPr lang="en-US" sz="2400" b="1" dirty="0">
                <a:solidFill>
                  <a:schemeClr val="bg1"/>
                </a:solidFill>
              </a:rPr>
              <a:t>or capital transfer </a:t>
            </a:r>
            <a:r>
              <a:rPr lang="en-US" sz="2400" dirty="0">
                <a:solidFill>
                  <a:schemeClr val="bg1"/>
                </a:solidFill>
              </a:rPr>
              <a:t>that is intended to support activities which </a:t>
            </a:r>
            <a:r>
              <a:rPr lang="en-US" sz="2400" b="1" dirty="0">
                <a:solidFill>
                  <a:schemeClr val="bg1"/>
                </a:solidFill>
              </a:rPr>
              <a:t>protect the environment</a:t>
            </a:r>
            <a:r>
              <a:rPr lang="en-US" sz="2400" dirty="0">
                <a:solidFill>
                  <a:schemeClr val="bg1"/>
                </a:solidFill>
              </a:rPr>
              <a:t> or reduce the use and extraction of </a:t>
            </a:r>
            <a:r>
              <a:rPr lang="en-US" sz="2400" b="1" dirty="0">
                <a:solidFill>
                  <a:schemeClr val="bg1"/>
                </a:solidFill>
              </a:rPr>
              <a:t>natural resources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84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7494"/>
            <a:ext cx="6779096" cy="857250"/>
          </a:xfrm>
        </p:spPr>
        <p:txBody>
          <a:bodyPr>
            <a:normAutofit fontScale="90000"/>
          </a:bodyPr>
          <a:lstStyle/>
          <a:p>
            <a:r>
              <a:rPr lang="en-IE" sz="3600" dirty="0" smtClean="0">
                <a:solidFill>
                  <a:schemeClr val="bg1"/>
                </a:solidFill>
              </a:rPr>
              <a:t>Environmental Subsidies Module: scope</a:t>
            </a:r>
            <a:endParaRPr lang="en-IE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6</a:t>
            </a:fld>
            <a:endParaRPr lang="en-IE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2400" dirty="0" smtClean="0">
                <a:solidFill>
                  <a:schemeClr val="bg1"/>
                </a:solidFill>
              </a:rPr>
              <a:t>Is it a subsidy or similar transfer?</a:t>
            </a:r>
          </a:p>
          <a:p>
            <a:r>
              <a:rPr lang="en-US" sz="2400" dirty="0">
                <a:solidFill>
                  <a:schemeClr val="bg1"/>
                </a:solidFill>
              </a:rPr>
              <a:t>Current or capital transfers are defined by ESA 2010 classification of economic </a:t>
            </a:r>
            <a:r>
              <a:rPr lang="en-US" sz="2400" dirty="0" smtClean="0">
                <a:solidFill>
                  <a:schemeClr val="bg1"/>
                </a:solidFill>
              </a:rPr>
              <a:t>transactions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2400" dirty="0">
                <a:solidFill>
                  <a:schemeClr val="bg1"/>
                </a:solidFill>
              </a:rPr>
              <a:t>Is the primary purpose environmental</a:t>
            </a:r>
            <a:r>
              <a:rPr lang="en-IE" sz="24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Environmental protection/resources management activities are defined by CEPA/</a:t>
            </a:r>
            <a:r>
              <a:rPr lang="en-US" sz="2400" dirty="0">
                <a:solidFill>
                  <a:schemeClr val="bg1"/>
                </a:solidFill>
              </a:rPr>
              <a:t>CReMA</a:t>
            </a:r>
            <a:r>
              <a:rPr lang="en-US" sz="2400" dirty="0">
                <a:solidFill>
                  <a:schemeClr val="bg1"/>
                </a:solidFill>
              </a:rPr>
              <a:t> classifications</a:t>
            </a:r>
            <a:endParaRPr lang="en-IE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IE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10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6779096" cy="857250"/>
          </a:xfrm>
        </p:spPr>
        <p:txBody>
          <a:bodyPr>
            <a:normAutofit fontScale="90000"/>
          </a:bodyPr>
          <a:lstStyle/>
          <a:p>
            <a:r>
              <a:rPr lang="en-IE" sz="3600" dirty="0" smtClean="0">
                <a:solidFill>
                  <a:schemeClr val="bg1"/>
                </a:solidFill>
              </a:rPr>
              <a:t>Environmental Subsidies Module: scope</a:t>
            </a:r>
            <a:endParaRPr lang="en-IE" sz="3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7</a:t>
            </a:fld>
            <a:endParaRPr lang="en-IE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 smtClean="0">
                <a:solidFill>
                  <a:schemeClr val="bg1"/>
                </a:solidFill>
              </a:rPr>
              <a:t>ESA (European System of Accounts) 2010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0641"/>
              </p:ext>
            </p:extLst>
          </p:nvPr>
        </p:nvGraphicFramePr>
        <p:xfrm>
          <a:off x="1259632" y="1923678"/>
          <a:ext cx="6552727" cy="172819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527481"/>
                <a:gridCol w="4025246"/>
              </a:tblGrid>
              <a:tr h="272217"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tx1"/>
                          </a:solidFill>
                        </a:rPr>
                        <a:t>ESA 2010 Code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2411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D.39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Other subsidies on production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24341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D.63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transfers in kind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24341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D.73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Current transfers within general government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243412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chemeClr val="tx1"/>
                          </a:solidFill>
                        </a:rPr>
                        <a:t>D.74</a:t>
                      </a:r>
                      <a:endParaRPr lang="en-I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chemeClr val="tx1"/>
                          </a:solidFill>
                        </a:rPr>
                        <a:t>Current international cooperation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241164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chemeClr val="tx1"/>
                          </a:solidFill>
                        </a:rPr>
                        <a:t>D.92</a:t>
                      </a:r>
                      <a:endParaRPr lang="en-I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chemeClr val="tx1"/>
                          </a:solidFill>
                        </a:rPr>
                        <a:t>Investment grants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243412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chemeClr val="tx1"/>
                          </a:solidFill>
                        </a:rPr>
                        <a:t>D.99</a:t>
                      </a:r>
                      <a:endParaRPr lang="en-I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chemeClr val="tx1"/>
                          </a:solidFill>
                        </a:rPr>
                        <a:t>Other capital transfers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6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6779096" cy="857250"/>
          </a:xfrm>
        </p:spPr>
        <p:txBody>
          <a:bodyPr>
            <a:no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CEPA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CEPA: Classification of Environmental Protection Activities</a:t>
            </a:r>
          </a:p>
          <a:p>
            <a:pPr marL="0" indent="0">
              <a:buNone/>
            </a:pPr>
            <a:r>
              <a:rPr lang="en-US" dirty="0"/>
              <a:t>    01. Protection of ambient air and climate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en-US" dirty="0">
                <a:solidFill>
                  <a:schemeClr val="accent5"/>
                </a:solidFill>
              </a:rPr>
              <a:t> 02. Wastewater management</a:t>
            </a:r>
          </a:p>
          <a:p>
            <a:pPr marL="0" indent="0">
              <a:buNone/>
            </a:pPr>
            <a:r>
              <a:rPr lang="en-US" dirty="0"/>
              <a:t>    03. Waste management</a:t>
            </a:r>
          </a:p>
          <a:p>
            <a:pPr marL="0" indent="0">
              <a:buNone/>
            </a:pPr>
            <a:r>
              <a:rPr lang="en-US" dirty="0"/>
              <a:t>    04. Protection and remediation of soil, groundwater and surface water</a:t>
            </a:r>
          </a:p>
          <a:p>
            <a:pPr marL="0" indent="0">
              <a:buNone/>
            </a:pPr>
            <a:r>
              <a:rPr lang="en-US" dirty="0"/>
              <a:t>    05. Noise and vibration abatement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06. Protection of biodiversity and landscape</a:t>
            </a:r>
          </a:p>
          <a:p>
            <a:pPr marL="0" indent="0">
              <a:buNone/>
            </a:pPr>
            <a:r>
              <a:rPr lang="en-US" dirty="0"/>
              <a:t>    07. Protection against radiation</a:t>
            </a:r>
          </a:p>
          <a:p>
            <a:pPr marL="0" indent="0">
              <a:buNone/>
            </a:pPr>
            <a:r>
              <a:rPr lang="en-US" dirty="0"/>
              <a:t>    08. Research and development</a:t>
            </a:r>
          </a:p>
          <a:p>
            <a:pPr marL="0" indent="0">
              <a:buNone/>
            </a:pPr>
            <a:r>
              <a:rPr lang="en-US" dirty="0"/>
              <a:t>    09. Other environmental protection activities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812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6779096" cy="857250"/>
          </a:xfrm>
        </p:spPr>
        <p:txBody>
          <a:bodyPr>
            <a:no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CReMA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CReMA</a:t>
            </a:r>
            <a:r>
              <a:rPr lang="en-US" dirty="0" smtClean="0">
                <a:solidFill>
                  <a:schemeClr val="bg1"/>
                </a:solidFill>
              </a:rPr>
              <a:t>: Classification of Resource Management Activities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/>
              <a:t>    10. Management of water</a:t>
            </a:r>
          </a:p>
          <a:p>
            <a:pPr marL="0" indent="0">
              <a:buNone/>
            </a:pPr>
            <a:r>
              <a:rPr lang="en-US" dirty="0"/>
              <a:t>    11. Management of forest resources</a:t>
            </a:r>
          </a:p>
          <a:p>
            <a:pPr marL="0" indent="0">
              <a:buNone/>
            </a:pPr>
            <a:r>
              <a:rPr lang="en-US" dirty="0"/>
              <a:t>    12. Management of wild flora and fauna</a:t>
            </a:r>
          </a:p>
          <a:p>
            <a:pPr marL="0" indent="0">
              <a:buNone/>
            </a:pPr>
            <a:r>
              <a:rPr lang="en-US" dirty="0"/>
              <a:t>    13. Management of energy resources</a:t>
            </a:r>
          </a:p>
          <a:p>
            <a:pPr marL="0" indent="0">
              <a:buNone/>
            </a:pPr>
            <a:r>
              <a:rPr lang="en-US" dirty="0"/>
              <a:t>          </a:t>
            </a:r>
            <a:r>
              <a:rPr lang="en-US" dirty="0">
                <a:solidFill>
                  <a:schemeClr val="accent5"/>
                </a:solidFill>
              </a:rPr>
              <a:t>13A. Production of energy from renewable sources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          13B. Heat/energy saving and management</a:t>
            </a:r>
          </a:p>
          <a:p>
            <a:pPr marL="0" indent="0">
              <a:buNone/>
            </a:pPr>
            <a:r>
              <a:rPr lang="en-US" dirty="0"/>
              <a:t>          13C. </a:t>
            </a:r>
            <a:r>
              <a:rPr lang="en-US" dirty="0"/>
              <a:t>Minimisation</a:t>
            </a:r>
            <a:r>
              <a:rPr lang="en-US" dirty="0"/>
              <a:t> of the intake of fossil resources for raw materials for uses </a:t>
            </a:r>
            <a:r>
              <a:rPr lang="en-US" dirty="0" smtClean="0"/>
              <a:t>	 other </a:t>
            </a:r>
            <a:r>
              <a:rPr lang="en-US" dirty="0"/>
              <a:t>than energy production</a:t>
            </a:r>
          </a:p>
          <a:p>
            <a:pPr marL="0" indent="0">
              <a:buNone/>
            </a:pPr>
            <a:r>
              <a:rPr lang="en-US" dirty="0"/>
              <a:t>    14. Management of minerals</a:t>
            </a:r>
          </a:p>
          <a:p>
            <a:pPr marL="0" indent="0">
              <a:buNone/>
            </a:pPr>
            <a:r>
              <a:rPr lang="en-US" dirty="0"/>
              <a:t>    15. Research and development activities for natural resources management</a:t>
            </a:r>
          </a:p>
          <a:p>
            <a:pPr marL="0" indent="0">
              <a:buNone/>
            </a:pPr>
            <a:r>
              <a:rPr lang="en-US" dirty="0"/>
              <a:t>    16. Other natural resource management activities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www.cso.ie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3560-E876-4CE9-A951-D2D5E77DDF89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7141699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CSO PPT Swirl jpg template</Template>
  <TotalTime>1128</TotalTime>
  <Words>1143</Words>
  <Application>Microsoft Office PowerPoint</Application>
  <PresentationFormat>On-screen Show (16:9)</PresentationFormat>
  <Paragraphs>248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CSO Standard Text 2</vt:lpstr>
      <vt:lpstr>Environmental Subsidies and Similar Transfers</vt:lpstr>
      <vt:lpstr>Outline</vt:lpstr>
      <vt:lpstr>Methodology</vt:lpstr>
      <vt:lpstr>Environmental Accounts</vt:lpstr>
      <vt:lpstr>Environmental Subsidies: definition</vt:lpstr>
      <vt:lpstr>Environmental Subsidies Module: scope</vt:lpstr>
      <vt:lpstr>Environmental Subsidies Module: scope</vt:lpstr>
      <vt:lpstr>CEPA</vt:lpstr>
      <vt:lpstr>CReMA</vt:lpstr>
      <vt:lpstr>Environmental Subsidies Module: scope</vt:lpstr>
      <vt:lpstr>Classification of Schemes by CEPA/CReMA: examples</vt:lpstr>
      <vt:lpstr>Classification of beneficiaries of environmental subsidies</vt:lpstr>
      <vt:lpstr>Summary</vt:lpstr>
      <vt:lpstr>Fully classified scheme data: example</vt:lpstr>
      <vt:lpstr>DATA</vt:lpstr>
      <vt:lpstr>Data Sources</vt:lpstr>
      <vt:lpstr>Data Sources</vt:lpstr>
      <vt:lpstr>Government Accounts</vt:lpstr>
      <vt:lpstr>Annual Reports</vt:lpstr>
      <vt:lpstr>Annual Reports</vt:lpstr>
      <vt:lpstr>Direct requests</vt:lpstr>
      <vt:lpstr>results</vt:lpstr>
      <vt:lpstr>Environmental Protection and Resource Management Transfers</vt:lpstr>
      <vt:lpstr>Analysis by Domain</vt:lpstr>
      <vt:lpstr>Environmental Protection Transfers</vt:lpstr>
      <vt:lpstr>Resource Management Transfers</vt:lpstr>
      <vt:lpstr>Analysis by NACE</vt:lpstr>
      <vt:lpstr>PEDS</vt:lpstr>
      <vt:lpstr>PEDS: definition</vt:lpstr>
      <vt:lpstr>PEDS: preliminary data collection</vt:lpstr>
      <vt:lpstr>Thank you</vt:lpstr>
    </vt:vector>
  </TitlesOfParts>
  <Company>Central Statistics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Jeanette O'Leary</cp:lastModifiedBy>
  <cp:revision>61</cp:revision>
  <dcterms:created xsi:type="dcterms:W3CDTF">2016-07-12T14:50:51Z</dcterms:created>
  <dcterms:modified xsi:type="dcterms:W3CDTF">2017-10-19T16:22:42Z</dcterms:modified>
</cp:coreProperties>
</file>