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3" r:id="rId8"/>
    <p:sldId id="264" r:id="rId9"/>
    <p:sldId id="265" r:id="rId10"/>
    <p:sldId id="266" r:id="rId11"/>
    <p:sldId id="268" r:id="rId12"/>
    <p:sldId id="270" r:id="rId13"/>
  </p:sldIdLst>
  <p:sldSz cx="24384000" cy="13716000"/>
  <p:notesSz cx="67833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ead X. O'Neill" initials="SXO" lastIdx="1" clrIdx="0">
    <p:extLst>
      <p:ext uri="{19B8F6BF-5375-455C-9EA6-DF929625EA0E}">
        <p15:presenceInfo xmlns:p15="http://schemas.microsoft.com/office/powerpoint/2012/main" userId="Sinead X. O'Ne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A6A6A"/>
    <a:srgbClr val="6A6AA0"/>
    <a:srgbClr val="004D44"/>
    <a:srgbClr val="B3B6A7"/>
    <a:srgbClr val="5E5E5E"/>
    <a:srgbClr val="005850"/>
    <a:srgbClr val="005A52"/>
    <a:srgbClr val="A39161"/>
    <a:srgbClr val="A79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609" autoAdjust="0"/>
    <p:restoredTop sz="71340" autoAdjust="0"/>
  </p:normalViewPr>
  <p:slideViewPr>
    <p:cSldViewPr snapToGrid="0" snapToObjects="1" showGuides="1">
      <p:cViewPr varScale="1">
        <p:scale>
          <a:sx n="31" d="100"/>
          <a:sy n="31" d="100"/>
        </p:scale>
        <p:origin x="1968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9468" cy="498055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1" y="1"/>
            <a:ext cx="2939468" cy="498055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39468" cy="498054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1" y="9428584"/>
            <a:ext cx="2939468" cy="498054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prstGeom prst="rect">
            <a:avLst/>
          </a:prstGeom>
        </p:spPr>
        <p:txBody>
          <a:bodyPr lIns="92601" tIns="46301" rIns="92601" bIns="46301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04452" y="4715154"/>
            <a:ext cx="4974485" cy="4466987"/>
          </a:xfrm>
          <a:prstGeom prst="rect">
            <a:avLst/>
          </a:prstGeom>
        </p:spPr>
        <p:txBody>
          <a:bodyPr lIns="92601" tIns="46301" rIns="92601" bIns="4630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6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328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255" indent="-347255">
              <a:buFontTx/>
              <a:buChar char="-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1139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774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01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254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20455"/>
            <a:ext cx="8112737" cy="3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441449" y="12611805"/>
            <a:ext cx="54582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 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53717"/>
            <a:ext cx="7962045" cy="3266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498373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Dlí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Cirt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IE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Justice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498373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Dlí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IE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Cirt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Justice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Dlí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agus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441449" y="12602119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IE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539410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9" y="12611805"/>
            <a:ext cx="532998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t>‹#›</a:t>
            </a:fld>
            <a:r>
              <a:rPr lang="en-GB" b="1" dirty="0" smtClean="0">
                <a:latin typeface="+mn-lt"/>
              </a:rPr>
              <a:t> </a:t>
            </a:r>
            <a:r>
              <a:rPr lang="en-IE" b="1" dirty="0" smtClean="0">
                <a:latin typeface="+mn-lt"/>
              </a:rPr>
              <a:t>An </a:t>
            </a:r>
            <a:r>
              <a:rPr lang="en-IE" b="1" dirty="0" err="1" smtClean="0">
                <a:latin typeface="+mn-lt"/>
              </a:rPr>
              <a:t>Roinn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Dlí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agus</a:t>
            </a:r>
            <a:r>
              <a:rPr lang="en-IE" b="1" dirty="0" smtClean="0">
                <a:latin typeface="+mn-lt"/>
              </a:rPr>
              <a:t> </a:t>
            </a:r>
            <a:r>
              <a:rPr lang="en-IE" b="1" dirty="0" err="1" smtClean="0">
                <a:latin typeface="+mn-lt"/>
              </a:rPr>
              <a:t>Cirt</a:t>
            </a:r>
            <a:r>
              <a:rPr lang="en-IE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Justice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336" y="4072216"/>
            <a:ext cx="18897030" cy="523914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Department of Justice </a:t>
            </a:r>
            <a:r>
              <a:rPr lang="en-US" sz="9600" dirty="0"/>
              <a:t>R</a:t>
            </a:r>
            <a:r>
              <a:rPr lang="en-US" sz="9600" dirty="0" smtClean="0"/>
              <a:t>esponse to the Ukrainian Crisis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Sinead O’Neill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03518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941" y="475096"/>
            <a:ext cx="19325056" cy="2286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Introduction </a:t>
            </a:r>
            <a:endParaRPr lang="en-IE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2468" y="1839768"/>
            <a:ext cx="15350259" cy="10099264"/>
          </a:xfrm>
        </p:spPr>
        <p:txBody>
          <a:bodyPr>
            <a:noAutofit/>
          </a:bodyPr>
          <a:lstStyle/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r>
              <a:rPr lang="en-US" sz="4500" dirty="0" smtClean="0">
                <a:solidFill>
                  <a:schemeClr val="bg2">
                    <a:lumMod val="50000"/>
                  </a:schemeClr>
                </a:solidFill>
              </a:rPr>
              <a:t>Immigration Service Delivery including the Border Management Unit (BMU) and International Protection Office (IPO) are part of the Department of Justice.</a:t>
            </a:r>
          </a:p>
          <a:p>
            <a:pPr lvl="1" indent="0" algn="just">
              <a:buClrTx/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r>
              <a:rPr lang="en-US" sz="4500" i="0" dirty="0" smtClean="0">
                <a:solidFill>
                  <a:schemeClr val="bg2">
                    <a:lumMod val="50000"/>
                  </a:schemeClr>
                </a:solidFill>
              </a:rPr>
              <a:t>The BMU are the staff that check passports and visas in Dublin Airport.</a:t>
            </a:r>
          </a:p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r>
              <a:rPr lang="en-US" sz="4500" i="0" dirty="0" smtClean="0">
                <a:solidFill>
                  <a:schemeClr val="bg2">
                    <a:lumMod val="50000"/>
                  </a:schemeClr>
                </a:solidFill>
              </a:rPr>
              <a:t>The IPO processes applications for Refugee Status and Subsidiary Protection. They can also make recommendations on Permissions to Remain.</a:t>
            </a:r>
          </a:p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r>
              <a:rPr lang="en-US" sz="4500" i="0" dirty="0" smtClean="0">
                <a:solidFill>
                  <a:schemeClr val="bg2">
                    <a:lumMod val="50000"/>
                  </a:schemeClr>
                </a:solidFill>
              </a:rPr>
              <a:t>A Ukrainian Response Team was </a:t>
            </a:r>
            <a:r>
              <a:rPr lang="en-US" sz="4500" dirty="0" smtClean="0">
                <a:solidFill>
                  <a:schemeClr val="bg2">
                    <a:lumMod val="50000"/>
                  </a:schemeClr>
                </a:solidFill>
              </a:rPr>
              <a:t>establish</a:t>
            </a:r>
            <a:r>
              <a:rPr lang="en-US" sz="4500" i="0" dirty="0" smtClean="0">
                <a:solidFill>
                  <a:schemeClr val="bg2">
                    <a:lumMod val="50000"/>
                  </a:schemeClr>
                </a:solidFill>
              </a:rPr>
              <a:t>ed to process applications for Temporary Protection.</a:t>
            </a:r>
          </a:p>
          <a:p>
            <a:pPr marL="571500" lvl="1" indent="-571500" algn="just">
              <a:buClrTx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685800" algn="just">
              <a:buClrTx/>
              <a:buFont typeface="Arial" panose="020B0604020202020204" pitchFamily="34" charset="0"/>
              <a:buChar char="•"/>
            </a:pPr>
            <a:r>
              <a:rPr lang="en-US" sz="4500" i="0" dirty="0" smtClean="0">
                <a:solidFill>
                  <a:schemeClr val="bg2">
                    <a:lumMod val="50000"/>
                  </a:schemeClr>
                </a:solidFill>
              </a:rPr>
              <a:t>Responsibility for Accommodation and Integration moved to DCEDIY in 2020.</a:t>
            </a:r>
          </a:p>
          <a:p>
            <a:pPr lvl="1" indent="0">
              <a:buClrTx/>
              <a:buNone/>
            </a:pPr>
            <a:endParaRPr lang="en-US" sz="4500" i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94" r="6009"/>
          <a:stretch/>
        </p:blipFill>
        <p:spPr>
          <a:xfrm>
            <a:off x="16542327" y="3685908"/>
            <a:ext cx="7592291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4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571012"/>
            <a:ext cx="2117471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Arrivals and Temporary Protections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4811" y="1876572"/>
            <a:ext cx="11498038" cy="8675263"/>
          </a:xfrm>
        </p:spPr>
        <p:txBody>
          <a:bodyPr>
            <a:no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BMU staff compile information on arrivals from the Ukraine through Dublin Airport.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An Garda Síochána </a:t>
            </a:r>
            <a:r>
              <a:rPr lang="en-US" sz="4400" dirty="0"/>
              <a:t>compile information on arrivals from the Ukraine </a:t>
            </a:r>
            <a:r>
              <a:rPr lang="en-US" sz="4400" dirty="0" smtClean="0"/>
              <a:t>from all other airports and ports.</a:t>
            </a:r>
          </a:p>
          <a:p>
            <a:pPr algn="just"/>
            <a:endParaRPr lang="en-US" sz="2000" dirty="0" smtClean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Information about Temporary Protections processed is collected by a </a:t>
            </a:r>
            <a:r>
              <a:rPr lang="en-US" sz="4400" dirty="0" err="1" smtClean="0"/>
              <a:t>centralised</a:t>
            </a:r>
            <a:r>
              <a:rPr lang="en-US" sz="4400" dirty="0" smtClean="0"/>
              <a:t> unit within Immigration Service Delivery. Each morning they get figures from the seven centers who process Temporary Protections</a:t>
            </a:r>
            <a:r>
              <a:rPr lang="en-US" sz="4000" dirty="0" smtClean="0"/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400" dirty="0" smtClean="0"/>
              <a:t>People arriving are asked if they would like accommodation or if they have their own accommodation.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208" y="3898236"/>
            <a:ext cx="11415356" cy="62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3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90" y="580390"/>
            <a:ext cx="19325056" cy="2286000"/>
          </a:xfrm>
        </p:spPr>
        <p:txBody>
          <a:bodyPr/>
          <a:lstStyle/>
          <a:p>
            <a:r>
              <a:rPr lang="en-US" dirty="0" smtClean="0"/>
              <a:t>Temporary Protection Forecasts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9178" y="2519679"/>
            <a:ext cx="12599142" cy="8644021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500" dirty="0" smtClean="0"/>
              <a:t>Daily</a:t>
            </a:r>
            <a:r>
              <a:rPr lang="en-US" sz="5000" dirty="0" smtClean="0"/>
              <a:t>  </a:t>
            </a:r>
          </a:p>
          <a:p>
            <a:pPr marL="2297250" lvl="2" algn="just">
              <a:buFont typeface="Arial" panose="020B0604020202020204" pitchFamily="34" charset="0"/>
              <a:buChar char="•"/>
            </a:pPr>
            <a:r>
              <a:rPr lang="en-US" sz="5000" dirty="0" smtClean="0"/>
              <a:t>Forecast the number of Temporary </a:t>
            </a:r>
            <a:r>
              <a:rPr lang="en-US" sz="5000" dirty="0"/>
              <a:t>P</a:t>
            </a:r>
            <a:r>
              <a:rPr lang="en-US" sz="5000" dirty="0" smtClean="0"/>
              <a:t>rotections to be granted each day based on historic data.</a:t>
            </a:r>
          </a:p>
          <a:p>
            <a:pPr marL="2297250" lvl="2" algn="just">
              <a:buFont typeface="Arial" panose="020B0604020202020204" pitchFamily="34" charset="0"/>
              <a:buChar char="•"/>
            </a:pPr>
            <a:r>
              <a:rPr lang="en-US" sz="5000" dirty="0" smtClean="0"/>
              <a:t>There are patterns to which days of the week have higher/lower arrivals.</a:t>
            </a:r>
          </a:p>
          <a:p>
            <a:pPr marL="2297250" lvl="2">
              <a:buFont typeface="Arial" panose="020B0604020202020204" pitchFamily="34" charset="0"/>
              <a:buChar char="•"/>
            </a:pPr>
            <a:endParaRPr lang="en-US" sz="50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500" dirty="0" smtClean="0"/>
              <a:t>Monthly </a:t>
            </a:r>
          </a:p>
          <a:p>
            <a:pPr marL="2297250" lvl="2" algn="just">
              <a:buFont typeface="Arial" panose="020B0604020202020204" pitchFamily="34" charset="0"/>
              <a:buChar char="•"/>
            </a:pPr>
            <a:r>
              <a:rPr lang="en-US" sz="5000" dirty="0"/>
              <a:t>Forecast the number of temporary protections </a:t>
            </a:r>
            <a:r>
              <a:rPr lang="en-US" sz="5000" dirty="0" smtClean="0"/>
              <a:t>to be granted in the next month based </a:t>
            </a:r>
            <a:r>
              <a:rPr lang="en-US" sz="5000" dirty="0"/>
              <a:t>on historic data</a:t>
            </a:r>
            <a:r>
              <a:rPr lang="en-US" sz="50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564" y="4520967"/>
            <a:ext cx="10255238" cy="55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47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Protection Forecasts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21600902" cy="8644021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Annual</a:t>
            </a:r>
          </a:p>
          <a:p>
            <a:pPr marL="2297250" lvl="2" algn="just">
              <a:buFont typeface="Arial" panose="020B0604020202020204" pitchFamily="34" charset="0"/>
              <a:buChar char="•"/>
            </a:pPr>
            <a:r>
              <a:rPr lang="en-US" dirty="0" smtClean="0"/>
              <a:t>At the end of 2022, the CSO, DCEDIY and DoJ collaborated to look at forecasts for how many Temporary Protections would be granted in 2023.</a:t>
            </a:r>
          </a:p>
          <a:p>
            <a:pPr marL="2297250" lvl="2" algn="just">
              <a:buFont typeface="Arial" panose="020B0604020202020204" pitchFamily="34" charset="0"/>
              <a:buChar char="•"/>
            </a:pPr>
            <a:r>
              <a:rPr lang="en-US" dirty="0" smtClean="0"/>
              <a:t>Six scenarios were considered. </a:t>
            </a:r>
          </a:p>
          <a:p>
            <a:pPr marL="2297250" lvl="2" algn="just">
              <a:buFont typeface="Arial" panose="020B0604020202020204" pitchFamily="34" charset="0"/>
              <a:buChar char="•"/>
            </a:pPr>
            <a:r>
              <a:rPr lang="en-US" dirty="0" smtClean="0"/>
              <a:t>These scenarios are reassessed through out the year and adjustments made based on the most recent available data.</a:t>
            </a:r>
          </a:p>
          <a:p>
            <a:pPr marL="857250" lvl="1" algn="just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6156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21174182" cy="8644021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The importance of data entry</a:t>
            </a:r>
          </a:p>
          <a:p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Liaising with Eurostat early in the process</a:t>
            </a:r>
          </a:p>
          <a:p>
            <a:endParaRPr lang="en-US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Streamlining requests for data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7090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336" y="4084320"/>
            <a:ext cx="18897030" cy="4658078"/>
          </a:xfrm>
        </p:spPr>
        <p:txBody>
          <a:bodyPr>
            <a:normAutofit/>
          </a:bodyPr>
          <a:lstStyle/>
          <a:p>
            <a:r>
              <a:rPr lang="en-US" sz="9600" dirty="0" smtClean="0"/>
              <a:t>Thank you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>ReportingAnalysisUnit@justice.ie</a:t>
            </a:r>
          </a:p>
        </p:txBody>
      </p:sp>
    </p:spTree>
    <p:extLst>
      <p:ext uri="{BB962C8B-B14F-4D97-AF65-F5344CB8AC3E}">
        <p14:creationId xmlns:p14="http://schemas.microsoft.com/office/powerpoint/2010/main" val="1264271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FileStatus xmlns="http://schemas.microsoft.com/sharepoint/v3">Live</eDocs_FileStatus>
    <eDocs_YearTaxHTField0 xmlns="b7567347-af56-4715-b7f1-b689145dd5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bb63ce0c-9448-43cb-80ac-3de339a92494</TermId>
        </TermInfo>
      </Terms>
    </eDocs_YearTaxHTField0>
    <TaxCatchAll xmlns="d09cfd25-27d8-4a6c-b8fb-cf04f84d44bd">
      <Value>6</Value>
      <Value>12</Value>
      <Value>16</Value>
      <Value>1</Value>
    </TaxCatchAll>
    <eDocs_DocumentTopicsTaxHTField0 xmlns="b7567347-af56-4715-b7f1-b689145dd5e0">
      <Terms xmlns="http://schemas.microsoft.com/office/infopath/2007/PartnerControls"/>
    </eDocs_DocumentTopicsTaxHTField0>
    <eDocs_FileTopicsTaxHTField0 xmlns="b7567347-af56-4715-b7f1-b689145dd5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Data</TermName>
          <TermId xmlns="http://schemas.microsoft.com/office/infopath/2007/PartnerControls">39e53b16-612b-4537-ba4a-ba9ab1850e05</TermId>
        </TermInfo>
      </Terms>
    </eDocs_FileTopicsTaxHTField0>
    <eDocs_SecurityClassificationTaxHTField0 xmlns="b7567347-af56-4715-b7f1-b689145dd5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d6154209-901f-4005-abe0-dde865f488ac</TermId>
        </TermInfo>
      </Terms>
    </eDocs_SecurityClassificationTaxHTField0>
    <eDocs_SeriesSubSeriesTaxHTField0 xmlns="b7567347-af56-4715-b7f1-b689145dd5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216</TermName>
          <TermId xmlns="http://schemas.microsoft.com/office/infopath/2007/PartnerControls">7215dd7a-64c6-4881-bbea-12daf0fe3105</TermId>
        </TermInfo>
      </Terms>
    </eDocs_SeriesSubSeriesTaxHTField0>
    <eDocs_FileName xmlns="http://schemas.microsoft.com/sharepoint/v3">DJE216-003-2022</eDocs_FileName>
    <_dlc_ExpireDateSaved xmlns="http://schemas.microsoft.com/sharepoint/v3" xsi:nil="true"/>
    <_dlc_ExpireDate xmlns="http://schemas.microsoft.com/sharepoint/v3" xsi:nil="true"/>
  </documentManagement>
</p:properties>
</file>

<file path=customXml/item4.xml><?xml version="1.0" encoding="utf-8"?>
<?mso-contentType ?>
<p:Policy xmlns:p="office.server.policy" id="" local="true">
  <p:Name>eDocument</p:Name>
  <p:Description/>
  <p:Statement/>
  <p:PolicyItems/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74FE0467C9B1AA4F8EE42F278E988E3F" ma:contentTypeVersion="20" ma:contentTypeDescription="Create a new document for eDocs" ma:contentTypeScope="" ma:versionID="b05c18f39943c793261be9a984318c74">
  <xsd:schema xmlns:xsd="http://www.w3.org/2001/XMLSchema" xmlns:xs="http://www.w3.org/2001/XMLSchema" xmlns:p="http://schemas.microsoft.com/office/2006/metadata/properties" xmlns:ns1="http://schemas.microsoft.com/sharepoint/v3" xmlns:ns2="b7567347-af56-4715-b7f1-b689145dd5e0" xmlns:ns3="d09cfd25-27d8-4a6c-b8fb-cf04f84d44bd" targetNamespace="http://schemas.microsoft.com/office/2006/metadata/properties" ma:root="true" ma:fieldsID="b8a04761e5fca455bf26cd4212f7ebeb" ns1:_="" ns2:_="" ns3:_="">
    <xsd:import namespace="http://schemas.microsoft.com/sharepoint/v3"/>
    <xsd:import namespace="b7567347-af56-4715-b7f1-b689145dd5e0"/>
    <xsd:import namespace="d09cfd25-27d8-4a6c-b8fb-cf04f84d44bd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2:eDocs_SecurityClassifi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67347-af56-4715-b7f1-b689145dd5e0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fieldId="{fbaa881f-c4ae-443f-9fda-fbdd527793d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7c2d6244-cd1d-4efa-a3f0-d91ebf80135b" ma:termSetId="f077f246-e236-41a7-b5e7-32206ed0c0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7c2d6244-cd1d-4efa-a3f0-d91ebf80135b" ma:termSetId="ce59be0b-c475-4dad-9d13-d884cc984b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default="" ma:fieldId="{602c691f-3efa-402d-ab5c-baa8c240a9e7}" ma:taxonomyMulti="true" ma:sspId="7c2d6244-cd1d-4efa-a3f0-d91ebf80135b" ma:termSetId="6de0ce42-6b73-402c-8ed3-c39624bb7c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23" nillable="true" ma:taxonomy="true" ma:internalName="eDocs_SecurityClassificationTaxHTField0" ma:taxonomyFieldName="eDocs_SecurityClassification" ma:displayName="Security Classification" ma:default="1;#Unclassified|d6154209-901f-4005-abe0-dde865f488ac" ma:fieldId="{6bbd3faf-a5ab-4e5e-b8a6-a5e099cef439}" ma:sspId="7c2d6244-cd1d-4efa-a3f0-d91ebf80135b" ma:termSetId="8b64dfb4-ccd3-48c7-acb6-54f1ab2694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cfd25-27d8-4a6c-b8fb-cf04f84d44b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2db689-4f44-4ebe-89a2-8b0ec7324172}" ma:internalName="TaxCatchAll" ma:showField="CatchAllData" ma:web="d09cfd25-27d8-4a6c-b8fb-cf04f84d44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FF297-66E6-4E98-8F0E-9994E260C36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5A0DEB-63EF-4AA8-8801-B2801C26E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FE28F-59FA-41F4-B969-564C5D570086}">
  <ds:schemaRefs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d09cfd25-27d8-4a6c-b8fb-cf04f84d44bd"/>
    <ds:schemaRef ds:uri="b7567347-af56-4715-b7f1-b689145dd5e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06D1657-8D23-4890-A219-D1AE7B3C5439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9C904D0F-249A-49C4-9AEE-FD6EF453A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567347-af56-4715-b7f1-b689145dd5e0"/>
    <ds:schemaRef ds:uri="d09cfd25-27d8-4a6c-b8fb-cf04f84d4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18007</TotalTime>
  <Words>311</Words>
  <Application>Microsoft Office PowerPoint</Application>
  <PresentationFormat>Custom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.AppleSystemUIFont</vt:lpstr>
      <vt:lpstr>Arial</vt:lpstr>
      <vt:lpstr>Calibri</vt:lpstr>
      <vt:lpstr>Calibri Light</vt:lpstr>
      <vt:lpstr>Georgia</vt:lpstr>
      <vt:lpstr>Helvetica Neue</vt:lpstr>
      <vt:lpstr>Open Sans</vt:lpstr>
      <vt:lpstr>Open Sans Light</vt:lpstr>
      <vt:lpstr>Standard</vt:lpstr>
      <vt:lpstr>Department of Justice Response to the Ukrainian Crisis  Sinead O’Neill</vt:lpstr>
      <vt:lpstr>Introduction </vt:lpstr>
      <vt:lpstr>Daily Arrivals and Temporary Protections</vt:lpstr>
      <vt:lpstr>Temporary Protection Forecasts</vt:lpstr>
      <vt:lpstr>Temporary Protection Forecasts</vt:lpstr>
      <vt:lpstr>Lessons learnt</vt:lpstr>
      <vt:lpstr>Thank you  ReportingAnalysisUnit@justice.ie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Cathy Martin</dc:creator>
  <cp:lastModifiedBy>Sinead X. O'Neill</cp:lastModifiedBy>
  <cp:revision>1731</cp:revision>
  <cp:lastPrinted>2023-11-22T07:59:07Z</cp:lastPrinted>
  <dcterms:created xsi:type="dcterms:W3CDTF">2020-09-08T11:18:20Z</dcterms:created>
  <dcterms:modified xsi:type="dcterms:W3CDTF">2023-11-28T15:01:57Z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0x0101000BC94875665D404BB1351B53C41FD2C00074FE0467C9B1AA4F8EE42F278E988E3F</vt:lpwstr>
  </property>
  <property fmtid="{D5CDD505-2E9C-101B-9397-08002B2CF9AE}" pid="3" name="eDocs_SecurityClassification">
    <vt:lpwstr>1;#Unclassified|d6154209-901f-4005-abe0-dde865f488ac</vt:lpwstr>
  </property>
  <property fmtid="{D5CDD505-2E9C-101B-9397-08002B2CF9AE}" pid="4" name="_dlc_policyId">
    <vt:lpwstr/>
  </property>
  <property fmtid="{D5CDD505-2E9C-101B-9397-08002B2CF9AE}" pid="5" name="eDocs_SecurityClassificationTaxHTField0">
    <vt:lpwstr>Unclassified|d6154209-901f-4005-abe0-dde865f488ac</vt:lpwstr>
  </property>
  <property fmtid="{D5CDD505-2E9C-101B-9397-08002B2CF9AE}" pid="6" name="eDocs_Year">
    <vt:lpwstr>16;#2022|bb63ce0c-9448-43cb-80ac-3de339a92494</vt:lpwstr>
  </property>
  <property fmtid="{D5CDD505-2E9C-101B-9397-08002B2CF9AE}" pid="7" name="eDocs_SeriesSubSeries">
    <vt:lpwstr>6;#216|7215dd7a-64c6-4881-bbea-12daf0fe3105</vt:lpwstr>
  </property>
  <property fmtid="{D5CDD505-2E9C-101B-9397-08002B2CF9AE}" pid="8" name="eDocs_FileTopics">
    <vt:lpwstr>12;#Data|39e53b16-612b-4537-ba4a-ba9ab1850e05</vt:lpwstr>
  </property>
  <property fmtid="{D5CDD505-2E9C-101B-9397-08002B2CF9AE}" pid="9" name="ItemRetentionFormula">
    <vt:lpwstr/>
  </property>
  <property fmtid="{D5CDD505-2E9C-101B-9397-08002B2CF9AE}" pid="10" name="eDocs_DocumentTopics">
    <vt:lpwstr/>
  </property>
  <property fmtid="{D5CDD505-2E9C-101B-9397-08002B2CF9AE}" pid="11" name="_docset_NoMedatataSyncRequired">
    <vt:lpwstr>False</vt:lpwstr>
  </property>
</Properties>
</file>