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80" r:id="rId5"/>
  </p:sldMasterIdLst>
  <p:notesMasterIdLst>
    <p:notesMasterId r:id="rId17"/>
  </p:notesMasterIdLst>
  <p:handoutMasterIdLst>
    <p:handoutMasterId r:id="rId18"/>
  </p:handoutMasterIdLst>
  <p:sldIdLst>
    <p:sldId id="317" r:id="rId6"/>
    <p:sldId id="568" r:id="rId7"/>
    <p:sldId id="571" r:id="rId8"/>
    <p:sldId id="544" r:id="rId9"/>
    <p:sldId id="547" r:id="rId10"/>
    <p:sldId id="575" r:id="rId11"/>
    <p:sldId id="572" r:id="rId12"/>
    <p:sldId id="570" r:id="rId13"/>
    <p:sldId id="573" r:id="rId14"/>
    <p:sldId id="545" r:id="rId15"/>
    <p:sldId id="561" r:id="rId16"/>
  </p:sldIdLst>
  <p:sldSz cx="24384000" cy="13716000"/>
  <p:notesSz cx="6858000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682987-182C-F931-56C6-B0AD2B5FAE61}" name="Jo Lonergan" initials="JL" userId="Jo Lonergan" providerId="None"/>
  <p188:author id="{20A5AE8A-4730-9BE8-3D5D-EB38E2365622}" name="Dullaghan, Sinéad" initials="DS" userId="S::sdullaghan@deloitte.ie::657c6eed-d221-4f89-9388-556d648ce411" providerId="AD"/>
  <p188:author id="{97FD3DE7-18AE-31ED-2D7A-75FE6F68F5D2}" name="Cunningham, Grace" initials="CG" userId="S::grcunningham@deloitte.ie::a0e048d3-98ad-4745-84d8-49907262c50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hael Thornhill (DCEDIY)" initials="MT(" lastIdx="1" clrIdx="6">
    <p:extLst>
      <p:ext uri="{19B8F6BF-5375-455C-9EA6-DF929625EA0E}">
        <p15:presenceInfo xmlns:p15="http://schemas.microsoft.com/office/powerpoint/2012/main" userId="Michael Thornhill (DCEDIY)" providerId="None"/>
      </p:ext>
    </p:extLst>
  </p:cmAuthor>
  <p:cmAuthor id="1" name="Cunningham, Grace" initials="CG" lastIdx="17" clrIdx="0">
    <p:extLst>
      <p:ext uri="{19B8F6BF-5375-455C-9EA6-DF929625EA0E}">
        <p15:presenceInfo xmlns:p15="http://schemas.microsoft.com/office/powerpoint/2012/main" userId="S::grcunningham@deloitte.ie::a0e048d3-98ad-4745-84d8-49907262c501" providerId="AD"/>
      </p:ext>
    </p:extLst>
  </p:cmAuthor>
  <p:cmAuthor id="2" name="Dullaghan, Sinéad" initials="DS" lastIdx="20" clrIdx="1">
    <p:extLst>
      <p:ext uri="{19B8F6BF-5375-455C-9EA6-DF929625EA0E}">
        <p15:presenceInfo xmlns:p15="http://schemas.microsoft.com/office/powerpoint/2012/main" userId="S::sdullaghan@deloitte.ie::657c6eed-d221-4f89-9388-556d648ce411" providerId="AD"/>
      </p:ext>
    </p:extLst>
  </p:cmAuthor>
  <p:cmAuthor id="3" name="Sarah Egan (DCEDIY)" initials="SE(" lastIdx="9" clrIdx="2">
    <p:extLst>
      <p:ext uri="{19B8F6BF-5375-455C-9EA6-DF929625EA0E}">
        <p15:presenceInfo xmlns:p15="http://schemas.microsoft.com/office/powerpoint/2012/main" userId="Sarah Egan (DCEDIY)" providerId="None"/>
      </p:ext>
    </p:extLst>
  </p:cmAuthor>
  <p:cmAuthor id="4" name="Egan, Sarah" initials="ES" lastIdx="18" clrIdx="3">
    <p:extLst>
      <p:ext uri="{19B8F6BF-5375-455C-9EA6-DF929625EA0E}">
        <p15:presenceInfo xmlns:p15="http://schemas.microsoft.com/office/powerpoint/2012/main" userId="S::saregan@deloitte.ie::4040246e-7f32-49f4-885e-dc24ec50aeba" providerId="AD"/>
      </p:ext>
    </p:extLst>
  </p:cmAuthor>
  <p:cmAuthor id="5" name="Sinead Dullaghan (DCEDIY)" initials="SD(" lastIdx="8" clrIdx="4">
    <p:extLst>
      <p:ext uri="{19B8F6BF-5375-455C-9EA6-DF929625EA0E}">
        <p15:presenceInfo xmlns:p15="http://schemas.microsoft.com/office/powerpoint/2012/main" userId="Sinead Dullaghan (DCEDIY)" providerId="None"/>
      </p:ext>
    </p:extLst>
  </p:cmAuthor>
  <p:cmAuthor id="6" name="Cathy McAndrew (DCEDIY)" initials="CM(" lastIdx="5" clrIdx="5">
    <p:extLst>
      <p:ext uri="{19B8F6BF-5375-455C-9EA6-DF929625EA0E}">
        <p15:presenceInfo xmlns:p15="http://schemas.microsoft.com/office/powerpoint/2012/main" userId="Cathy McAndrew (DCEDIY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34"/>
    <a:srgbClr val="E0CD91"/>
    <a:srgbClr val="A79563"/>
    <a:srgbClr val="A39161"/>
    <a:srgbClr val="046A38"/>
    <a:srgbClr val="006B62"/>
    <a:srgbClr val="F5F2E7"/>
    <a:srgbClr val="00B4A3"/>
    <a:srgbClr val="007A6E"/>
    <a:srgbClr val="FD7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71D52-FCFD-4788-B90A-0F26E34A0212}" v="64" dt="2023-01-19T20:03:59.337"/>
    <p1510:client id="{D40EC6D5-FFB5-431F-923B-7C342D491B84}" v="11" dt="2023-01-20T11:22:27.65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2461" autoAdjust="0"/>
  </p:normalViewPr>
  <p:slideViewPr>
    <p:cSldViewPr snapToGrid="0">
      <p:cViewPr varScale="1">
        <p:scale>
          <a:sx n="58" d="100"/>
          <a:sy n="58" d="100"/>
        </p:scale>
        <p:origin x="318" y="78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1996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5905" tIns="47953" rIns="95905" bIns="479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5905" tIns="47953" rIns="95905" bIns="47953" rtlCol="0"/>
          <a:lstStyle>
            <a:lvl1pPr algn="r">
              <a:defRPr sz="1300"/>
            </a:lvl1pPr>
          </a:lstStyle>
          <a:p>
            <a:fld id="{E7EB542B-0C3F-884C-A453-F60046BBBBE8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5905" tIns="47953" rIns="95905" bIns="479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5905" tIns="47953" rIns="95905" bIns="47953" rtlCol="0" anchor="b"/>
          <a:lstStyle>
            <a:lvl1pPr algn="r">
              <a:defRPr sz="13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 lIns="95905" tIns="47953" rIns="95905" bIns="47953"/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715153"/>
            <a:ext cx="5029200" cy="4466987"/>
          </a:xfrm>
          <a:prstGeom prst="rect">
            <a:avLst/>
          </a:prstGeom>
        </p:spPr>
        <p:txBody>
          <a:bodyPr lIns="95905" tIns="47953" rIns="95905" bIns="4795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304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229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014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0571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014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437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1124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20" y="1068296"/>
            <a:ext cx="10310986" cy="3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27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1572079" y="12801600"/>
            <a:ext cx="149864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An Roinn Leanaí, Comhionannais, Míchumais, Lánpháirtíochta</a:t>
            </a:r>
            <a:r>
              <a:rPr lang="en-GB" b="1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agus Óige </a:t>
            </a:r>
            <a:r>
              <a:rPr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US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Children, Equality, Disability, Integration and Youth</a:t>
            </a:r>
            <a:endParaRPr dirty="0">
              <a:solidFill>
                <a:schemeClr val="tx1">
                  <a:lumMod val="85000"/>
                  <a:lumOff val="15000"/>
                  <a:alpha val="45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395A7-2CA3-422D-B9C4-5A867AE0AB0C}"/>
              </a:ext>
            </a:extLst>
          </p:cNvPr>
          <p:cNvSpPr txBox="1"/>
          <p:nvPr userDrawn="1"/>
        </p:nvSpPr>
        <p:spPr>
          <a:xfrm>
            <a:off x="21073724" y="273497"/>
            <a:ext cx="38702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600"/>
              </a:spcBef>
              <a:buSzPct val="100000"/>
              <a:buFont typeface="Arial"/>
              <a:buNone/>
            </a:pPr>
            <a:r>
              <a:rPr lang="en-IE" sz="32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60C625-6DE5-4923-AD0F-98949C575683}"/>
              </a:ext>
            </a:extLst>
          </p:cNvPr>
          <p:cNvSpPr txBox="1"/>
          <p:nvPr userDrawn="1"/>
        </p:nvSpPr>
        <p:spPr>
          <a:xfrm>
            <a:off x="21073724" y="273497"/>
            <a:ext cx="38702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600"/>
              </a:spcBef>
              <a:buSzPct val="100000"/>
              <a:buFont typeface="Arial"/>
              <a:buNone/>
            </a:pPr>
            <a:r>
              <a:rPr lang="en-IE" sz="32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426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912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6571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33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2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994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722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29" y="1088929"/>
            <a:ext cx="10181035" cy="2996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788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4737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386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8356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4338" y="380164"/>
            <a:ext cx="1033936" cy="140888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1" y="3556001"/>
            <a:ext cx="11233150" cy="8644022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6001"/>
            <a:ext cx="9856788" cy="8644022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1572080" y="12801602"/>
            <a:ext cx="1345079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1800" b="1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An Roinn Leanaí, Comhionannais, Míchumais, Lánpháirtíochta</a:t>
            </a:r>
            <a:r>
              <a:rPr lang="en-GB" sz="1800" b="1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agus Óige </a:t>
            </a:r>
            <a:r>
              <a:rPr sz="180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| </a:t>
            </a:r>
            <a:r>
              <a:rPr lang="en-US" sz="180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US" sz="1800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Children, Equality, Disability, Integration and Youth</a:t>
            </a:r>
            <a:endParaRPr sz="1800" dirty="0">
              <a:solidFill>
                <a:schemeClr val="tx1">
                  <a:lumMod val="85000"/>
                  <a:lumOff val="15000"/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41009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5923850" y="12611805"/>
            <a:ext cx="149864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Roinn Leanaí, Comhionannais, Míchumais, Lánpháirtíochta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agus Óige </a:t>
            </a:r>
            <a:r>
              <a:rPr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US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Children, Equality, Disability, Integration and Youth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291F3-60F5-4EB7-D6FE-381439BAA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38707" y="453541"/>
            <a:ext cx="1096792" cy="14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" name="Rialtas na hÉireann | Government of Ireland"/>
          <p:cNvSpPr txBox="1"/>
          <p:nvPr userDrawn="1"/>
        </p:nvSpPr>
        <p:spPr>
          <a:xfrm>
            <a:off x="5923850" y="12611805"/>
            <a:ext cx="149864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+mn-lt"/>
              </a:rPr>
              <a:t>An Roinn Leanaí, Comhionannais, Míchumais, Lánpháirtíochta</a:t>
            </a:r>
            <a:r>
              <a:rPr lang="en-GB" b="1" baseline="0" dirty="0">
                <a:solidFill>
                  <a:schemeClr val="tx2"/>
                </a:solidFill>
                <a:latin typeface="+mn-lt"/>
              </a:rPr>
              <a:t> agus Óige </a:t>
            </a:r>
            <a:r>
              <a:rPr dirty="0">
                <a:solidFill>
                  <a:schemeClr val="tx2"/>
                </a:solidFill>
                <a:latin typeface="+mn-lt"/>
              </a:rPr>
              <a:t>|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Department of</a:t>
            </a:r>
            <a:r>
              <a:rPr lang="en-US" baseline="0" dirty="0">
                <a:solidFill>
                  <a:schemeClr val="tx2"/>
                </a:solidFill>
                <a:latin typeface="+mn-lt"/>
              </a:rPr>
              <a:t> Children, Equality, Disability, Integration and Youth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4800" spc="0">
              <a:latin typeface="+mn-lt"/>
            </a:endParaRPr>
          </a:p>
        </p:txBody>
      </p:sp>
      <p:sp>
        <p:nvSpPr>
          <p:cNvPr id="10" name="Rialtas na hÉireann | Government of Ireland"/>
          <p:cNvSpPr txBox="1"/>
          <p:nvPr userDrawn="1"/>
        </p:nvSpPr>
        <p:spPr>
          <a:xfrm>
            <a:off x="1572079" y="12783553"/>
            <a:ext cx="149864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Roinn Leanaí, Comhionannais, Míchumais, Lánpháirtíochta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agus Óige </a:t>
            </a:r>
            <a:r>
              <a:rPr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US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Children, Equality, Disability, Integration and Youth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4800" spc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38707" y="453541"/>
            <a:ext cx="1096792" cy="1494529"/>
          </a:xfrm>
          <a:prstGeom prst="rect">
            <a:avLst/>
          </a:prstGeom>
        </p:spPr>
      </p:pic>
      <p:sp>
        <p:nvSpPr>
          <p:cNvPr id="9" name="Rialtas na hÉireann | Government of Ireland"/>
          <p:cNvSpPr txBox="1"/>
          <p:nvPr userDrawn="1"/>
        </p:nvSpPr>
        <p:spPr>
          <a:xfrm>
            <a:off x="1604036" y="12822357"/>
            <a:ext cx="149864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An Roinn Leanaí, Comhionannais, Míchumais, Lánpháirtíochta</a:t>
            </a:r>
            <a:r>
              <a:rPr lang="en-GB" b="1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agus Óige </a:t>
            </a:r>
            <a:r>
              <a:rPr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US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Children, Equality, Disability, Integration and Youth</a:t>
            </a:r>
            <a:endParaRPr dirty="0">
              <a:solidFill>
                <a:schemeClr val="tx1">
                  <a:lumMod val="85000"/>
                  <a:lumOff val="15000"/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4800" spc="0">
              <a:latin typeface="+mn-lt"/>
            </a:endParaRPr>
          </a:p>
        </p:txBody>
      </p:sp>
      <p:sp>
        <p:nvSpPr>
          <p:cNvPr id="6" name="Rialtas na hÉireann | Government of Ireland"/>
          <p:cNvSpPr txBox="1"/>
          <p:nvPr userDrawn="1"/>
        </p:nvSpPr>
        <p:spPr>
          <a:xfrm>
            <a:off x="1572079" y="12801600"/>
            <a:ext cx="149864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An Roinn Leanaí, Comhionannais, Míchumais, Lánpháirtíochta</a:t>
            </a:r>
            <a:r>
              <a:rPr lang="en-GB" b="1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agus Óige </a:t>
            </a:r>
            <a:r>
              <a:rPr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US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Children, Equality, Disability, Integration and Youth</a:t>
            </a:r>
            <a:endParaRPr dirty="0">
              <a:solidFill>
                <a:schemeClr val="tx1">
                  <a:lumMod val="85000"/>
                  <a:lumOff val="15000"/>
                  <a:alpha val="4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0B344-E402-7822-2290-0DA8A8043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38707" y="453541"/>
            <a:ext cx="1096792" cy="14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1572079" y="12801600"/>
            <a:ext cx="149864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An Roinn Leanaí, Comhionannais, Míchumais, Lánpháirtíochta</a:t>
            </a:r>
            <a:r>
              <a:rPr lang="en-GB" b="1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agus Óige </a:t>
            </a:r>
            <a:r>
              <a:rPr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US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Children, Equality, Disability, Integration and Youth</a:t>
            </a:r>
            <a:endParaRPr dirty="0">
              <a:solidFill>
                <a:schemeClr val="tx1">
                  <a:lumMod val="85000"/>
                  <a:lumOff val="15000"/>
                  <a:alpha val="4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5D69A-D64F-26DF-F566-171E9D475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38707" y="453541"/>
            <a:ext cx="1096792" cy="14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572079" y="12801600"/>
            <a:ext cx="149864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An Roinn Leanaí, Comhionannais, Míchumais, Lánpháirtíochta</a:t>
            </a:r>
            <a:r>
              <a:rPr lang="en-GB" b="1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agus Óige </a:t>
            </a:r>
            <a:r>
              <a:rPr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US" baseline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</a:rPr>
              <a:t> Children, Equality, Disability, Integration and Youth</a:t>
            </a:r>
            <a:endParaRPr dirty="0">
              <a:solidFill>
                <a:schemeClr val="tx1">
                  <a:lumMod val="85000"/>
                  <a:lumOff val="15000"/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9" y="12611805"/>
            <a:ext cx="985686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Roinn Talmhaíochta,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Bia agus Mara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Agriculture,</a:t>
            </a:r>
            <a:r>
              <a:rPr lang="en-US" baseline="0" dirty="0">
                <a:latin typeface="+mn-lt"/>
              </a:rPr>
              <a:t> </a:t>
            </a:r>
            <a:r>
              <a:rPr lang="en-US" dirty="0">
                <a:latin typeface="+mn-lt"/>
              </a:rPr>
              <a:t>Food and the Marine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hf hdr="0" ftr="0" dt="0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D5DD-D887-4469-B6A5-2C72F224B81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442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120" y="3620907"/>
            <a:ext cx="19817780" cy="6126405"/>
          </a:xfrm>
        </p:spPr>
        <p:txBody>
          <a:bodyPr>
            <a:normAutofit fontScale="90000"/>
          </a:bodyPr>
          <a:lstStyle/>
          <a:p>
            <a:br>
              <a:rPr lang="en-US" sz="8800" b="1" dirty="0"/>
            </a:br>
            <a:br>
              <a:rPr lang="en-US" sz="8800" b="1" dirty="0"/>
            </a:br>
            <a:br>
              <a:rPr lang="en-US" sz="8800" b="1" dirty="0"/>
            </a:br>
            <a:br>
              <a:rPr lang="en-US" sz="8800" b="1" dirty="0"/>
            </a:br>
            <a:br>
              <a:rPr lang="en-US" sz="8800" b="1" dirty="0"/>
            </a:br>
            <a:br>
              <a:rPr lang="en-US" sz="8800" b="1" dirty="0"/>
            </a:br>
            <a:br>
              <a:rPr lang="en-US" sz="8800" b="1" dirty="0"/>
            </a:br>
            <a:br>
              <a:rPr lang="en-US" sz="8800" b="1" dirty="0"/>
            </a:br>
            <a:br>
              <a:rPr lang="en-US" sz="8800" b="1" dirty="0"/>
            </a:br>
            <a:br>
              <a:rPr lang="en-US" sz="8800" b="1" dirty="0"/>
            </a:br>
            <a:br>
              <a:rPr lang="en-IE" sz="8800" b="1" dirty="0"/>
            </a:br>
            <a:br>
              <a:rPr lang="en-IE" sz="8800" b="1" dirty="0"/>
            </a:br>
            <a:br>
              <a:rPr lang="en-IE" sz="8800" b="1" dirty="0"/>
            </a:br>
            <a:br>
              <a:rPr lang="en-IE" sz="9600" b="1" dirty="0"/>
            </a:br>
            <a:br>
              <a:rPr lang="en-IE" sz="9600" b="1" dirty="0"/>
            </a:br>
            <a:r>
              <a:rPr lang="en-IE" sz="9600" b="1" dirty="0"/>
              <a:t>                                                                  Data Driven Insight in a Crisis – A case study of the Irish Statistical Systems response to the Ukrainian Crisis - DCEDIY</a:t>
            </a:r>
            <a:br>
              <a:rPr lang="en-US" sz="9600" b="1" dirty="0"/>
            </a:br>
            <a:br>
              <a:rPr lang="en-US" sz="9600" b="1" dirty="0"/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385120" y="9501373"/>
            <a:ext cx="18897030" cy="3006800"/>
          </a:xfrm>
        </p:spPr>
        <p:txBody>
          <a:bodyPr>
            <a:normAutofit/>
          </a:bodyPr>
          <a:lstStyle/>
          <a:p>
            <a:r>
              <a:rPr lang="en-US" sz="6000" b="1" dirty="0"/>
              <a:t>23</a:t>
            </a:r>
            <a:r>
              <a:rPr lang="en-US" sz="6000" b="1" baseline="30000" dirty="0"/>
              <a:t>rd</a:t>
            </a:r>
            <a:r>
              <a:rPr lang="en-US" sz="6000" b="1" dirty="0"/>
              <a:t> November 2023</a:t>
            </a:r>
          </a:p>
          <a:p>
            <a:r>
              <a:rPr lang="en-US" sz="6000" b="1" dirty="0"/>
              <a:t>Nicola Tickner</a:t>
            </a:r>
          </a:p>
          <a:p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700" y="9993252"/>
            <a:ext cx="7772400" cy="25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 txBox="1">
            <a:spLocks/>
          </p:cNvSpPr>
          <p:nvPr/>
        </p:nvSpPr>
        <p:spPr bwMode="gray">
          <a:xfrm>
            <a:off x="1415799" y="852559"/>
            <a:ext cx="20229830" cy="1554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36576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0" u="none" strike="noStrike" kern="1200" cap="none" spc="-360" normalizeH="0" baseline="0" noProof="0" dirty="0">
              <a:ln>
                <a:noFill/>
              </a:ln>
              <a:solidFill>
                <a:srgbClr val="004E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AFD1CB-CA7A-4F78-8BB0-1EBACD1B658B}"/>
              </a:ext>
            </a:extLst>
          </p:cNvPr>
          <p:cNvSpPr txBox="1"/>
          <p:nvPr/>
        </p:nvSpPr>
        <p:spPr>
          <a:xfrm>
            <a:off x="1415801" y="3041189"/>
            <a:ext cx="20229828" cy="20313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IE" sz="3200" dirty="0"/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lvl="0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gray">
          <a:xfrm>
            <a:off x="1415799" y="1194442"/>
            <a:ext cx="20229830" cy="871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IE" sz="4800" dirty="0">
                <a:latin typeface="Lato Heavy"/>
                <a:cs typeface="Arial" panose="020B0604020202020204" pitchFamily="34" charset="0"/>
              </a:rPr>
              <a:t>BOTPs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87" y="12268200"/>
            <a:ext cx="3138635" cy="1032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1" y="12699604"/>
            <a:ext cx="1225298" cy="60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eavy" panose="020F0502020204030203"/>
              </a:rPr>
              <a:t>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799" y="2407388"/>
            <a:ext cx="21299822" cy="91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39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120" y="3813183"/>
            <a:ext cx="19817780" cy="5239142"/>
          </a:xfrm>
        </p:spPr>
        <p:txBody>
          <a:bodyPr>
            <a:normAutofit/>
          </a:bodyPr>
          <a:lstStyle/>
          <a:p>
            <a:r>
              <a:rPr lang="en-US" sz="9600" b="1" dirty="0"/>
              <a:t>Thank you</a:t>
            </a:r>
            <a:br>
              <a:rPr lang="en-US" sz="9600" b="1" dirty="0"/>
            </a:br>
            <a:br>
              <a:rPr lang="en-US" sz="4800" b="1" dirty="0"/>
            </a:br>
            <a:r>
              <a:rPr lang="en-IE" sz="4800" b="1" dirty="0"/>
              <a:t>DataandAnalytics@equality.gov.ie</a:t>
            </a:r>
            <a:br>
              <a:rPr lang="en-US" sz="9600" b="1" dirty="0"/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385120" y="9501373"/>
            <a:ext cx="18897030" cy="3006800"/>
          </a:xfrm>
        </p:spPr>
        <p:txBody>
          <a:bodyPr>
            <a:normAutofit/>
          </a:bodyPr>
          <a:lstStyle/>
          <a:p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700" y="9993252"/>
            <a:ext cx="7772400" cy="25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54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2093495"/>
            <a:ext cx="21031200" cy="10260431"/>
          </a:xfrm>
        </p:spPr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Background</a:t>
            </a:r>
          </a:p>
          <a:p>
            <a:pPr marL="914400" indent="-914400">
              <a:buFont typeface="+mj-lt"/>
              <a:buAutoNum type="arabicPeriod"/>
            </a:pPr>
            <a:endParaRPr lang="en-IE" dirty="0">
              <a:latin typeface="Lato Heavy" panose="020F0502020204030203"/>
            </a:endParaRPr>
          </a:p>
          <a:p>
            <a:pPr marL="914400" indent="-914400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Context</a:t>
            </a:r>
          </a:p>
          <a:p>
            <a:pPr marL="914400" indent="-914400">
              <a:buFont typeface="+mj-lt"/>
              <a:buAutoNum type="arabicPeriod"/>
            </a:pPr>
            <a:endParaRPr lang="en-IE" dirty="0">
              <a:latin typeface="Lato Heavy" panose="020F0502020204030203"/>
            </a:endParaRPr>
          </a:p>
          <a:p>
            <a:pPr marL="914400" indent="-914400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Role of DCEDIY / role of DAU</a:t>
            </a:r>
          </a:p>
          <a:p>
            <a:pPr marL="914400" indent="-914400">
              <a:buFont typeface="+mj-lt"/>
              <a:buAutoNum type="arabicPeriod"/>
            </a:pPr>
            <a:endParaRPr lang="en-IE" dirty="0">
              <a:latin typeface="Lato Heavy" panose="020F0502020204030203"/>
            </a:endParaRPr>
          </a:p>
          <a:p>
            <a:pPr marL="914400" indent="-914400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Data</a:t>
            </a:r>
          </a:p>
          <a:p>
            <a:pPr marL="914400" indent="-914400">
              <a:buFont typeface="+mj-lt"/>
              <a:buAutoNum type="arabicPeriod"/>
            </a:pPr>
            <a:endParaRPr lang="en-IE" dirty="0">
              <a:latin typeface="Lato Heavy" panose="020F0502020204030203"/>
            </a:endParaRPr>
          </a:p>
          <a:p>
            <a:pPr marL="914400" indent="-914400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Geo-Hive</a:t>
            </a:r>
          </a:p>
          <a:p>
            <a:pPr marL="914400" indent="-914400">
              <a:buFont typeface="+mj-lt"/>
              <a:buAutoNum type="arabicPeriod"/>
            </a:pPr>
            <a:endParaRPr lang="en-IE" dirty="0">
              <a:latin typeface="Lato Heavy" panose="020F0502020204030203"/>
            </a:endParaRPr>
          </a:p>
          <a:p>
            <a:pPr marL="914400" indent="-914400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Accommodation Capacity Model</a:t>
            </a:r>
          </a:p>
          <a:p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87" y="12268200"/>
            <a:ext cx="3138635" cy="1032724"/>
          </a:xfrm>
          <a:prstGeom prst="rect">
            <a:avLst/>
          </a:prstGeom>
        </p:spPr>
      </p:pic>
      <p:sp>
        <p:nvSpPr>
          <p:cNvPr id="9" name="Title 2"/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IE" sz="4800" dirty="0">
                <a:latin typeface="Lato Heavy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195" y="12699604"/>
            <a:ext cx="1225298" cy="60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eavy" panose="020F0502020204030203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216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87" y="12268200"/>
            <a:ext cx="3138635" cy="1032724"/>
          </a:xfrm>
          <a:prstGeom prst="rect">
            <a:avLst/>
          </a:prstGeom>
        </p:spPr>
      </p:pic>
      <p:sp>
        <p:nvSpPr>
          <p:cNvPr id="9" name="Title 2"/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IE" sz="4800" dirty="0">
                <a:latin typeface="Lato Heavy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195" y="12699604"/>
            <a:ext cx="1225298" cy="60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eavy" panose="020F0502020204030203"/>
              </a:rPr>
              <a:t>2</a:t>
            </a:r>
          </a:p>
        </p:txBody>
      </p:sp>
      <p:pic>
        <p:nvPicPr>
          <p:cNvPr id="8" name="Content Placeholder 7" descr="C:\Users\talbott\Downloads\child-damaged-school-ukraine-gty-220_hpMain_20220324-051516_16x9_99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9838"/>
            <a:ext cx="10042358" cy="817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talbott\Downloads\ruauuaaaaaaaaaaaaaaaaa.jp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557" y="2578393"/>
            <a:ext cx="7820525" cy="401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7558" y="6974809"/>
            <a:ext cx="7820525" cy="38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1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 txBox="1">
            <a:spLocks/>
          </p:cNvSpPr>
          <p:nvPr/>
        </p:nvSpPr>
        <p:spPr bwMode="gray">
          <a:xfrm>
            <a:off x="1415799" y="852559"/>
            <a:ext cx="20229830" cy="1554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36576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0" u="none" strike="noStrike" kern="1200" cap="none" spc="-360" normalizeH="0" baseline="0" noProof="0" dirty="0">
              <a:ln>
                <a:noFill/>
              </a:ln>
              <a:solidFill>
                <a:srgbClr val="004E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AFD1CB-CA7A-4F78-8BB0-1EBACD1B658B}"/>
              </a:ext>
            </a:extLst>
          </p:cNvPr>
          <p:cNvSpPr txBox="1"/>
          <p:nvPr/>
        </p:nvSpPr>
        <p:spPr>
          <a:xfrm>
            <a:off x="1415801" y="3041189"/>
            <a:ext cx="20229828" cy="96026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43000" indent="-1143000" algn="l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100,000+ Beneficiaries of Temporary Protection (BOTPs)</a:t>
            </a:r>
          </a:p>
          <a:p>
            <a:pPr marL="1143000" indent="-1143000" algn="l">
              <a:buFont typeface="+mj-lt"/>
              <a:buAutoNum type="arabicPeriod"/>
            </a:pPr>
            <a:endParaRPr lang="en-IE" dirty="0">
              <a:latin typeface="Lato Heavy" panose="020F0502020204030203"/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60,000 in accommodation provided directly by DCEDIY</a:t>
            </a:r>
          </a:p>
          <a:p>
            <a:pPr marL="1143000" indent="-1143000" algn="l">
              <a:buFont typeface="+mj-lt"/>
              <a:buAutoNum type="arabicPeriod"/>
            </a:pPr>
            <a:endParaRPr lang="en-IE" dirty="0">
              <a:latin typeface="Lato Heavy" panose="020F0502020204030203"/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of which, a third are male, two-thirds females</a:t>
            </a:r>
          </a:p>
          <a:p>
            <a:pPr marL="1143000" indent="-1143000" algn="l">
              <a:buFont typeface="+mj-lt"/>
              <a:buAutoNum type="arabicPeriod"/>
            </a:pPr>
            <a:endParaRPr lang="en-IE" dirty="0">
              <a:latin typeface="Lato Heavy" panose="020F0502020204030203"/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One third under 18 (~18,000 children)</a:t>
            </a:r>
          </a:p>
          <a:p>
            <a:pPr marL="1143000" indent="-1143000" algn="l">
              <a:buFont typeface="+mj-lt"/>
              <a:buAutoNum type="arabicPeriod"/>
            </a:pPr>
            <a:endParaRPr lang="en-IE" dirty="0">
              <a:latin typeface="Lato Heavy" panose="020F0502020204030203"/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en-IE" dirty="0">
                <a:latin typeface="Lato Heavy" panose="020F0502020204030203"/>
              </a:rPr>
              <a:t>Another 15,000 in state arranged accommodation</a:t>
            </a:r>
          </a:p>
          <a:p>
            <a:pPr marL="1143000" indent="-1143000">
              <a:buFont typeface="+mj-lt"/>
              <a:buAutoNum type="arabicPeriod"/>
            </a:pPr>
            <a:endParaRPr lang="en-IE" sz="6000" dirty="0"/>
          </a:p>
          <a:p>
            <a:endParaRPr lang="en-IE" sz="60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gray">
          <a:xfrm>
            <a:off x="1415799" y="1194442"/>
            <a:ext cx="20229830" cy="871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IE" sz="4800" dirty="0">
                <a:latin typeface="Lato Heavy"/>
                <a:cs typeface="Arial" panose="020B0604020202020204" pitchFamily="34" charset="0"/>
              </a:rPr>
              <a:t>Context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87" y="12268200"/>
            <a:ext cx="3138635" cy="1032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1" y="12699604"/>
            <a:ext cx="1225298" cy="60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eavy" panose="020F0502020204030203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95789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 txBox="1">
            <a:spLocks/>
          </p:cNvSpPr>
          <p:nvPr/>
        </p:nvSpPr>
        <p:spPr bwMode="gray">
          <a:xfrm>
            <a:off x="1415799" y="852559"/>
            <a:ext cx="20229830" cy="1554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36576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0" u="none" strike="noStrike" kern="1200" cap="none" spc="-360" normalizeH="0" baseline="0" noProof="0" dirty="0">
              <a:ln>
                <a:noFill/>
              </a:ln>
              <a:solidFill>
                <a:srgbClr val="004E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AFD1CB-CA7A-4F78-8BB0-1EBACD1B658B}"/>
              </a:ext>
            </a:extLst>
          </p:cNvPr>
          <p:cNvSpPr txBox="1"/>
          <p:nvPr/>
        </p:nvSpPr>
        <p:spPr>
          <a:xfrm>
            <a:off x="1415801" y="3041189"/>
            <a:ext cx="20229828" cy="92332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l"/>
            <a:r>
              <a:rPr lang="en-IE" dirty="0">
                <a:latin typeface="Lato Heavy" panose="020F0502020204030203"/>
              </a:rPr>
              <a:t>DCEDIY –</a:t>
            </a:r>
          </a:p>
          <a:p>
            <a:pPr lvl="0" algn="l"/>
            <a:r>
              <a:rPr lang="en-IE" sz="4800" b="1" dirty="0">
                <a:latin typeface="Lato Heavy" panose="020F0502020204030203"/>
              </a:rPr>
              <a:t>DCEDIY’s focus is on the safety and security of those arriving in Ireland requiring accommodation</a:t>
            </a:r>
          </a:p>
          <a:p>
            <a:pPr lvl="0" algn="l"/>
            <a:endParaRPr lang="en-IE" dirty="0">
              <a:latin typeface="Lato Heavy" panose="020F0502020204030203"/>
            </a:endParaRPr>
          </a:p>
          <a:p>
            <a:pPr lvl="0" algn="l"/>
            <a:r>
              <a:rPr lang="en-IE" dirty="0">
                <a:latin typeface="Lato Heavy" panose="020F0502020204030203"/>
              </a:rPr>
              <a:t>DCEDIY Data and Analytics Unit (DAU) –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en-IE" sz="4800" dirty="0">
                <a:latin typeface="Lato Heavy" panose="020F0502020204030203"/>
              </a:rPr>
              <a:t>Provision of key data reporting (internal and external) </a:t>
            </a:r>
          </a:p>
          <a:p>
            <a:pPr lvl="0" algn="l"/>
            <a:endParaRPr lang="en-IE" sz="4800" dirty="0">
              <a:latin typeface="Lato Heavy" panose="020F0502020204030203"/>
            </a:endParaRP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en-IE" sz="4800" dirty="0">
                <a:latin typeface="Lato Heavy" panose="020F0502020204030203"/>
              </a:rPr>
              <a:t>Quality assurance/quality improvement of bed management system </a:t>
            </a:r>
          </a:p>
          <a:p>
            <a:pPr lvl="0" algn="l"/>
            <a:endParaRPr lang="en-IE" sz="4800" dirty="0">
              <a:latin typeface="Lato Heavy" panose="020F0502020204030203"/>
            </a:endParaRP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en-IE" sz="4800" dirty="0">
                <a:latin typeface="Lato Heavy" panose="020F0502020204030203"/>
              </a:rPr>
              <a:t>the Humanitarian SOG Geo-Hive and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endParaRPr lang="en-IE" sz="4800" dirty="0">
              <a:latin typeface="Lato Heavy" panose="020F0502020204030203"/>
            </a:endParaRP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en-IE" sz="4800" dirty="0">
                <a:latin typeface="Lato Heavy" panose="020F0502020204030203"/>
              </a:rPr>
              <a:t>the supply and demand of accommodation model</a:t>
            </a:r>
            <a:endParaRPr lang="en-IE" sz="4800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gray">
          <a:xfrm>
            <a:off x="1415799" y="1194442"/>
            <a:ext cx="20229830" cy="871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IE" sz="4800" dirty="0">
                <a:latin typeface="Lato Heavy"/>
                <a:cs typeface="Arial" panose="020B0604020202020204" pitchFamily="34" charset="0"/>
              </a:rPr>
              <a:t>Role of DCEDIY and of DAU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87" y="12268200"/>
            <a:ext cx="3138635" cy="1032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1" y="12699604"/>
            <a:ext cx="1225298" cy="60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eavy" panose="020F0502020204030203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41714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 txBox="1">
            <a:spLocks/>
          </p:cNvSpPr>
          <p:nvPr/>
        </p:nvSpPr>
        <p:spPr bwMode="gray">
          <a:xfrm>
            <a:off x="1415799" y="852559"/>
            <a:ext cx="20229830" cy="1554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36576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0" u="none" strike="noStrike" kern="1200" cap="none" spc="-360" normalizeH="0" baseline="0" noProof="0" dirty="0">
              <a:ln>
                <a:noFill/>
              </a:ln>
              <a:solidFill>
                <a:srgbClr val="004E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AFD1CB-CA7A-4F78-8BB0-1EBACD1B658B}"/>
              </a:ext>
            </a:extLst>
          </p:cNvPr>
          <p:cNvSpPr txBox="1"/>
          <p:nvPr/>
        </p:nvSpPr>
        <p:spPr>
          <a:xfrm>
            <a:off x="1415801" y="3041189"/>
            <a:ext cx="20229828" cy="123726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8" algn="l"/>
            <a:r>
              <a:rPr lang="en-IE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Production of key daily metrics, sourced from </a:t>
            </a:r>
          </a:p>
          <a:p>
            <a:pPr marL="457200" lvl="3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marL="457200" lvl="3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Bed Management System (ePASS)</a:t>
            </a:r>
          </a:p>
          <a:p>
            <a:pPr marL="457200" lvl="3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marL="457200" lvl="3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International Protection Accommodation </a:t>
            </a:r>
          </a:p>
          <a:p>
            <a:pPr marL="457200" lvl="3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Also external data </a:t>
            </a:r>
          </a:p>
          <a:p>
            <a:pPr marL="457200" lvl="3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marL="457200" lvl="3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Department of Justice</a:t>
            </a:r>
          </a:p>
          <a:p>
            <a:pPr marL="457200" lvl="3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Department of Social Protection</a:t>
            </a:r>
          </a:p>
          <a:p>
            <a:pPr marL="457200" lvl="3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Tusla</a:t>
            </a: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gray">
          <a:xfrm>
            <a:off x="1415799" y="1194442"/>
            <a:ext cx="20229830" cy="871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IE" sz="4800" dirty="0">
                <a:latin typeface="Lato Heavy"/>
                <a:cs typeface="Arial" panose="020B0604020202020204" pitchFamily="34" charset="0"/>
              </a:rPr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87" y="12268200"/>
            <a:ext cx="3138635" cy="1032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1" y="12699604"/>
            <a:ext cx="1225298" cy="60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eavy" panose="020F0502020204030203"/>
              </a:rPr>
              <a:t>5</a:t>
            </a:r>
          </a:p>
        </p:txBody>
      </p:sp>
      <p:sp>
        <p:nvSpPr>
          <p:cNvPr id="3" name="AutoShape 2" descr="Irish Government Economic and Evaluation Service (IGEES) - Graduateland"/>
          <p:cNvSpPr>
            <a:spLocks noChangeAspect="1" noChangeArrowheads="1"/>
          </p:cNvSpPr>
          <p:nvPr/>
        </p:nvSpPr>
        <p:spPr bwMode="auto">
          <a:xfrm>
            <a:off x="4452153" y="52405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sp>
        <p:nvSpPr>
          <p:cNvPr id="4" name="AutoShape 4" descr="Irish Government Economic and Evaluation Service (IGEES) - Graduate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16983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 txBox="1">
            <a:spLocks/>
          </p:cNvSpPr>
          <p:nvPr/>
        </p:nvSpPr>
        <p:spPr bwMode="gray">
          <a:xfrm>
            <a:off x="1415799" y="852559"/>
            <a:ext cx="20229830" cy="1554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36576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0" u="none" strike="noStrike" kern="1200" cap="none" spc="-360" normalizeH="0" baseline="0" noProof="0" dirty="0">
              <a:ln>
                <a:noFill/>
              </a:ln>
              <a:solidFill>
                <a:srgbClr val="004E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AFD1CB-CA7A-4F78-8BB0-1EBACD1B658B}"/>
              </a:ext>
            </a:extLst>
          </p:cNvPr>
          <p:cNvSpPr txBox="1"/>
          <p:nvPr/>
        </p:nvSpPr>
        <p:spPr>
          <a:xfrm>
            <a:off x="1415801" y="3041189"/>
            <a:ext cx="20229828" cy="97872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8" algn="l"/>
            <a:r>
              <a:rPr lang="en-IE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Provides a visual representation of where BOTPs are accommodated and where the local available services are</a:t>
            </a: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Collaborative cross-government initiative</a:t>
            </a: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 </a:t>
            </a: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Developed an internal version of the Geo-Hive Restricted access, </a:t>
            </a: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Exploring and expanding this to serve the Department</a:t>
            </a: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sz="3200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lvl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gray">
          <a:xfrm>
            <a:off x="1415799" y="1194442"/>
            <a:ext cx="20229830" cy="871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IE" sz="4800" dirty="0">
                <a:latin typeface="Lato Heavy"/>
                <a:cs typeface="Arial" panose="020B0604020202020204" pitchFamily="34" charset="0"/>
              </a:rPr>
              <a:t>Geo-Hive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87" y="12268200"/>
            <a:ext cx="3138635" cy="1032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1" y="12699604"/>
            <a:ext cx="1225298" cy="60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eavy" panose="020F0502020204030203"/>
              </a:rPr>
              <a:t>6</a:t>
            </a:r>
          </a:p>
        </p:txBody>
      </p:sp>
      <p:sp>
        <p:nvSpPr>
          <p:cNvPr id="3" name="AutoShape 2" descr="Irish Government Economic and Evaluation Service (IGEES) - Graduateland"/>
          <p:cNvSpPr>
            <a:spLocks noChangeAspect="1" noChangeArrowheads="1"/>
          </p:cNvSpPr>
          <p:nvPr/>
        </p:nvSpPr>
        <p:spPr bwMode="auto">
          <a:xfrm>
            <a:off x="4452153" y="52405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sp>
        <p:nvSpPr>
          <p:cNvPr id="4" name="AutoShape 4" descr="Irish Government Economic and Evaluation Service (IGEES) - Graduate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26581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 txBox="1">
            <a:spLocks/>
          </p:cNvSpPr>
          <p:nvPr/>
        </p:nvSpPr>
        <p:spPr bwMode="gray">
          <a:xfrm>
            <a:off x="1415799" y="852559"/>
            <a:ext cx="20229830" cy="1554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36576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0" u="none" strike="noStrike" kern="1200" cap="none" spc="-360" normalizeH="0" baseline="0" noProof="0" dirty="0">
              <a:ln>
                <a:noFill/>
              </a:ln>
              <a:solidFill>
                <a:srgbClr val="004E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AFD1CB-CA7A-4F78-8BB0-1EBACD1B658B}"/>
              </a:ext>
            </a:extLst>
          </p:cNvPr>
          <p:cNvSpPr txBox="1"/>
          <p:nvPr/>
        </p:nvSpPr>
        <p:spPr>
          <a:xfrm>
            <a:off x="1415801" y="3041189"/>
            <a:ext cx="20229828" cy="20313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8" algn="l"/>
            <a:r>
              <a:rPr lang="en-IE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gray">
          <a:xfrm>
            <a:off x="1415799" y="1194442"/>
            <a:ext cx="20229830" cy="871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IE" sz="4800" dirty="0">
                <a:latin typeface="Lato Heavy"/>
                <a:cs typeface="Arial" panose="020B0604020202020204" pitchFamily="34" charset="0"/>
              </a:rPr>
              <a:t>Humanitarian SOG Geo-Hive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87" y="12268200"/>
            <a:ext cx="3138635" cy="1032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1" y="12699604"/>
            <a:ext cx="1225298" cy="60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eavy" panose="020F0502020204030203"/>
              </a:rPr>
              <a:t>7</a:t>
            </a:r>
          </a:p>
        </p:txBody>
      </p:sp>
      <p:sp>
        <p:nvSpPr>
          <p:cNvPr id="3" name="AutoShape 2" descr="Irish Government Economic and Evaluation Service (IGEES) - Graduateland"/>
          <p:cNvSpPr>
            <a:spLocks noChangeAspect="1" noChangeArrowheads="1"/>
          </p:cNvSpPr>
          <p:nvPr/>
        </p:nvSpPr>
        <p:spPr bwMode="auto">
          <a:xfrm>
            <a:off x="4452153" y="52405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sp>
        <p:nvSpPr>
          <p:cNvPr id="4" name="AutoShape 4" descr="Irish Government Economic and Evaluation Service (IGEES) - Graduate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890" y="3041189"/>
            <a:ext cx="6587837" cy="8264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948" y="3041189"/>
            <a:ext cx="6392380" cy="81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07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 txBox="1">
            <a:spLocks/>
          </p:cNvSpPr>
          <p:nvPr/>
        </p:nvSpPr>
        <p:spPr bwMode="gray">
          <a:xfrm>
            <a:off x="1415799" y="852559"/>
            <a:ext cx="20229830" cy="1554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36576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0" u="none" strike="noStrike" kern="1200" cap="none" spc="-360" normalizeH="0" baseline="0" noProof="0" dirty="0">
              <a:ln>
                <a:noFill/>
              </a:ln>
              <a:solidFill>
                <a:srgbClr val="004E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AFD1CB-CA7A-4F78-8BB0-1EBACD1B658B}"/>
              </a:ext>
            </a:extLst>
          </p:cNvPr>
          <p:cNvSpPr txBox="1"/>
          <p:nvPr/>
        </p:nvSpPr>
        <p:spPr>
          <a:xfrm>
            <a:off x="1501564" y="3052324"/>
            <a:ext cx="20229828" cy="91717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8" algn="l"/>
            <a:r>
              <a:rPr lang="en-IE" sz="4800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									</a:t>
            </a: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Purpose of the accommodation capacity model:</a:t>
            </a: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To examine current supply</a:t>
            </a: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To forecast further demand under a number of short-term and medium term scenarios</a:t>
            </a: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To predict when pinch points in accommodation supply will occur </a:t>
            </a: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kern="1200" dirty="0">
              <a:solidFill>
                <a:schemeClr val="tx1"/>
              </a:solidFill>
              <a:latin typeface="Lato Heavy" panose="020F0502020204030203"/>
              <a:cs typeface="Arial" panose="020B0604020202020204" pitchFamily="34" charset="0"/>
            </a:endParaRPr>
          </a:p>
          <a:p>
            <a:pPr marL="685800" lvl="3" indent="-6858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IE" kern="1200" dirty="0">
                <a:solidFill>
                  <a:schemeClr val="tx1"/>
                </a:solidFill>
                <a:latin typeface="Lato Heavy" panose="020F0502020204030203"/>
                <a:cs typeface="Arial" panose="020B0604020202020204" pitchFamily="34" charset="0"/>
              </a:rPr>
              <a:t>This is a key input for internal planning purposes and for the Humanitarian Senior Officials Group</a:t>
            </a:r>
          </a:p>
          <a:p>
            <a:pPr lvl="3" indent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18288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IE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defTabSz="1828800" eaLnBrk="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gray">
          <a:xfrm>
            <a:off x="1415799" y="1194442"/>
            <a:ext cx="20229830" cy="871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kern="1200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IE" sz="4800" dirty="0">
                <a:latin typeface="Lato Heavy"/>
                <a:cs typeface="Arial" panose="020B0604020202020204" pitchFamily="34" charset="0"/>
              </a:rPr>
              <a:t>Supply and Demand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87" y="12268200"/>
            <a:ext cx="3138635" cy="1032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1" y="12699604"/>
            <a:ext cx="1225298" cy="60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eavy" panose="020F0502020204030203"/>
              </a:rPr>
              <a:t>8</a:t>
            </a:r>
          </a:p>
        </p:txBody>
      </p:sp>
      <p:sp>
        <p:nvSpPr>
          <p:cNvPr id="3" name="AutoShape 2" descr="Irish Government Economic and Evaluation Service (IGEES) - Graduateland"/>
          <p:cNvSpPr>
            <a:spLocks noChangeAspect="1" noChangeArrowheads="1"/>
          </p:cNvSpPr>
          <p:nvPr/>
        </p:nvSpPr>
        <p:spPr bwMode="auto">
          <a:xfrm>
            <a:off x="4452153" y="52405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sp>
        <p:nvSpPr>
          <p:cNvPr id="4" name="AutoShape 4" descr="Irish Government Economic and Evaluation Service (IGEES) - Graduate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81359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215E2A18-DB6B-BC45-98E6-71B34A36A4CB}" vid="{CBA9D65E-4347-D84A-8303-32483E302F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94f10b-45a2-479f-a48b-6d12f90ef1e0">
      <Value>10</Value>
      <Value>24</Value>
      <Value>1</Value>
      <Value>14</Value>
    </TaxCatchAll>
    <eDocs_SecurityClassificationTaxHTField0 xmlns="e4b6c470-5149-4ceb-93fb-91c52c4cec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4b26ba5a-b2cf-4159-a102-fb5f4f13f242</TermId>
        </TermInfo>
      </Terms>
    </eDocs_SecurityClassificationTaxHTField0>
    <eDocs_FileTopicsTaxHTField0 xmlns="e4b6c470-5149-4ceb-93fb-91c52c4cec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</TermName>
          <TermId xmlns="http://schemas.microsoft.com/office/infopath/2007/PartnerControls">00b34afd-bb0c-4332-8efa-2490f60b2ee2</TermId>
        </TermInfo>
      </Terms>
    </eDocs_FileTopicsTaxHTField0>
    <eDocs_DocumentTopicsTaxHTField0 xmlns="e4b6c470-5149-4ceb-93fb-91c52c4cec7e">
      <Terms xmlns="http://schemas.microsoft.com/office/infopath/2007/PartnerControls"/>
    </eDocs_DocumentTopicsTaxHTField0>
    <eDocs_FileStatus xmlns="http://schemas.microsoft.com/sharepoint/v3">Live</eDocs_FileStatus>
    <eDocs_YearTaxHTField0 xmlns="e4b6c470-5149-4ceb-93fb-91c52c4cec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86cdd6c3-ffb4-4eaa-86cb-97671b182c8e</TermId>
        </TermInfo>
      </Terms>
    </eDocs_YearTaxHTField0>
    <eDocs_SeriesSubSeriesTaxHTField0 xmlns="e4b6c470-5149-4ceb-93fb-91c52c4cec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251</TermName>
          <TermId xmlns="http://schemas.microsoft.com/office/infopath/2007/PartnerControls">d49a727c-740a-4dc8-907e-5c882e01de7c</TermId>
        </TermInfo>
      </Terms>
    </eDocs_SeriesSubSeriesTaxHTField0>
    <eDocs_FileName xmlns="http://schemas.microsoft.com/sharepoint/v3">DCYA251-027-2022</eDocs_FileNa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D4FE104342B1A740B9408BF1149B6ACC" ma:contentTypeVersion="4" ma:contentTypeDescription="Create a new document for eDocs" ma:contentTypeScope="" ma:versionID="007a9c291464895db9f784d32cb2f6e5">
  <xsd:schema xmlns:xsd="http://www.w3.org/2001/XMLSchema" xmlns:xs="http://www.w3.org/2001/XMLSchema" xmlns:p="http://schemas.microsoft.com/office/2006/metadata/properties" xmlns:ns1="http://schemas.microsoft.com/sharepoint/v3" xmlns:ns2="e4b6c470-5149-4ceb-93fb-91c52c4cec7e" xmlns:ns3="b694f10b-45a2-479f-a48b-6d12f90ef1e0" targetNamespace="http://schemas.microsoft.com/office/2006/metadata/properties" ma:root="true" ma:fieldsID="2e654c8a885ab8d21c60156471c30a06" ns1:_="" ns2:_="" ns3:_="">
    <xsd:import namespace="http://schemas.microsoft.com/sharepoint/v3"/>
    <xsd:import namespace="e4b6c470-5149-4ceb-93fb-91c52c4cec7e"/>
    <xsd:import namespace="b694f10b-45a2-479f-a48b-6d12f90ef1e0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3:TaxCatchAll" minOccurs="0"/>
                <xsd:element ref="ns2:eDocs_YearTaxHTField0" minOccurs="0"/>
                <xsd:element ref="ns1:eDocs_FileStatus"/>
                <xsd:element ref="ns2:eDocs_SecurityClassificationTaxHTField0" minOccurs="0"/>
                <xsd:element ref="ns2:eDocs_FileTopicsTaxHTField0" minOccurs="0"/>
                <xsd:element ref="ns1:eDocs_FileName" minOccurs="0"/>
                <xsd:element ref="ns2:eDocs_SeriesSubSeri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eDocs_FileStatus" ma:index="14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  <xsd:element name="eDocs_FileName" ma:index="19" nillable="true" ma:displayName="File Name" ma:default="0" ma:description="File Number" ma:indexed="true" ma:internalName="eDocs_FileName">
      <xsd:simpleType>
        <xsd:restriction base="dms:Text">
          <xsd:maxLength value="10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b6c470-5149-4ceb-93fb-91c52c4cec7e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fieldId="{fbaa881f-c4ae-443f-9fda-fbdd527793df}" ma:taxonomyMulti="true" ma:sspId="b1e70e9b-a9fd-4e36-baab-5d600cab599b" ma:termSetId="7dc88cf9-f866-48b2-9aa6-be053ad3b2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2" nillable="true" ma:taxonomy="true" ma:internalName="eDocs_YearTaxHTField0" ma:taxonomyFieldName="eDocs_Year" ma:displayName="Year" ma:indexed="true" ma:fieldId="{7b1b8a72-8553-41e1-8dd7-5ce464e281f2}" ma:sspId="b1e70e9b-a9fd-4e36-baab-5d600cab599b" ma:termSetId="a18e9c84-e14d-404b-82c6-13f8f0a7cd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curityClassificationTaxHTField0" ma:index="15" nillable="true" ma:taxonomy="true" ma:internalName="eDocs_SecurityClassificationTaxHTField0" ma:taxonomyFieldName="eDocs_SecurityClassification" ma:displayName="Security Classification" ma:default="1;#Unclassified|4b26ba5a-b2cf-4159-a102-fb5f4f13f242" ma:fieldId="{6bbd3faf-a5ab-4e5e-b8a6-a5e099cef439}" ma:sspId="b1e70e9b-a9fd-4e36-baab-5d600cab599b" ma:termSetId="288cfce8-12ec-42a5-9c92-0acebe80e9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17" nillable="true" ma:taxonomy="true" ma:internalName="eDocs_FileTopicsTaxHTField0" ma:taxonomyFieldName="eDocs_FileTopics" ma:displayName="File Topics" ma:fieldId="{602c691f-3efa-402d-ab5c-baa8c240a9e7}" ma:taxonomyMulti="true" ma:sspId="b1e70e9b-a9fd-4e36-baab-5d600cab599b" ma:termSetId="7dc88cf9-f866-48b2-9aa6-be053ad3b2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20" nillable="true" ma:taxonomy="true" ma:internalName="eDocs_SeriesSubSeriesTaxHTField0" ma:taxonomyFieldName="eDocs_SeriesSubSeries" ma:displayName="Sub Series" ma:fieldId="{11f8bb48-43d6-459a-8b80-9123185593c7}" ma:sspId="b1e70e9b-a9fd-4e36-baab-5d600cab599b" ma:termSetId="b3889887-9a7c-400c-b02c-24a256b2a3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4f10b-45a2-479f-a48b-6d12f90ef1e0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ba8338eb-bc5b-4a42-9680-e34ab6f8123c}" ma:internalName="TaxCatchAll" ma:showField="CatchAllData" ma:web="b694f10b-45a2-479f-a48b-6d12f90ef1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A0C9D-91D1-477F-AF46-7ACAE6A786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4DE9C-CC97-4FC8-B4A5-04220418F920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b694f10b-45a2-479f-a48b-6d12f90ef1e0"/>
    <ds:schemaRef ds:uri="http://schemas.microsoft.com/office/2006/documentManagement/types"/>
    <ds:schemaRef ds:uri="http://schemas.microsoft.com/office/infopath/2007/PartnerControls"/>
    <ds:schemaRef ds:uri="e4b6c470-5149-4ceb-93fb-91c52c4cec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56D682-4AB2-4F36-A2C3-65F479B5A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b6c470-5149-4ceb-93fb-91c52c4cec7e"/>
    <ds:schemaRef ds:uri="b694f10b-45a2-479f-a48b-6d12f90ef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Agriculture_Dept_PPT-Template</Template>
  <TotalTime>7967</TotalTime>
  <Words>349</Words>
  <Application>Microsoft Office PowerPoint</Application>
  <PresentationFormat>Custom</PresentationFormat>
  <Paragraphs>89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.AppleSystemUIFont</vt:lpstr>
      <vt:lpstr>Arial</vt:lpstr>
      <vt:lpstr>Calibri</vt:lpstr>
      <vt:lpstr>Calibri Light</vt:lpstr>
      <vt:lpstr>Georgia</vt:lpstr>
      <vt:lpstr>Helvetica Neue</vt:lpstr>
      <vt:lpstr>Lato Heavy</vt:lpstr>
      <vt:lpstr>Open Sans</vt:lpstr>
      <vt:lpstr>Standard</vt:lpstr>
      <vt:lpstr>Office Theme</vt:lpstr>
      <vt:lpstr>                                                                                 Data Driven Insight in a Crisis – A case study of the Irish Statistical Systems response to the Ukrainian Crisis - DCEDIY  </vt:lpstr>
      <vt:lpstr>Overview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DataandAnalytics@equality.gov.ie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subject/>
  <dc:creator>Cathy Martin</dc:creator>
  <cp:keywords/>
  <dc:description/>
  <cp:lastModifiedBy>Eamonn O'Leary</cp:lastModifiedBy>
  <cp:revision>336</cp:revision>
  <cp:lastPrinted>2023-01-26T13:27:06Z</cp:lastPrinted>
  <dcterms:created xsi:type="dcterms:W3CDTF">2020-09-08T11:18:20Z</dcterms:created>
  <dcterms:modified xsi:type="dcterms:W3CDTF">2023-11-28T11:19:25Z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89256c7-9946-44df-b379-51beb93fd2d9_Enabled">
    <vt:lpwstr>true</vt:lpwstr>
  </property>
  <property fmtid="{D5CDD505-2E9C-101B-9397-08002B2CF9AE}" pid="3" name="MSIP_Label_589256c7-9946-44df-b379-51beb93fd2d9_SetDate">
    <vt:lpwstr>2022-04-27T11:57:57Z</vt:lpwstr>
  </property>
  <property fmtid="{D5CDD505-2E9C-101B-9397-08002B2CF9AE}" pid="4" name="MSIP_Label_589256c7-9946-44df-b379-51beb93fd2d9_Method">
    <vt:lpwstr>Privileged</vt:lpwstr>
  </property>
  <property fmtid="{D5CDD505-2E9C-101B-9397-08002B2CF9AE}" pid="5" name="MSIP_Label_589256c7-9946-44df-b379-51beb93fd2d9_Name">
    <vt:lpwstr>589256c7-9946-44df-b379-51beb93fd2d9</vt:lpwstr>
  </property>
  <property fmtid="{D5CDD505-2E9C-101B-9397-08002B2CF9AE}" pid="6" name="MSIP_Label_589256c7-9946-44df-b379-51beb93fd2d9_SiteId">
    <vt:lpwstr>36da45f1-dd2c-4d1f-af13-5abe46b99921</vt:lpwstr>
  </property>
  <property fmtid="{D5CDD505-2E9C-101B-9397-08002B2CF9AE}" pid="7" name="MSIP_Label_589256c7-9946-44df-b379-51beb93fd2d9_ActionId">
    <vt:lpwstr>f22afeba-0545-404e-b590-5f49d6195323</vt:lpwstr>
  </property>
  <property fmtid="{D5CDD505-2E9C-101B-9397-08002B2CF9AE}" pid="8" name="MSIP_Label_589256c7-9946-44df-b379-51beb93fd2d9_ContentBits">
    <vt:lpwstr>0</vt:lpwstr>
  </property>
  <property fmtid="{D5CDD505-2E9C-101B-9397-08002B2CF9AE}" pid="9" name="ContentTypeId">
    <vt:lpwstr>0x0101000BC94875665D404BB1351B53C41FD2C000D4FE104342B1A740B9408BF1149B6ACC</vt:lpwstr>
  </property>
  <property fmtid="{D5CDD505-2E9C-101B-9397-08002B2CF9AE}" pid="10" name="MediaServiceImageTags">
    <vt:lpwstr/>
  </property>
  <property fmtid="{D5CDD505-2E9C-101B-9397-08002B2CF9AE}" pid="11" name="eDocs_SecurityClassification">
    <vt:lpwstr>1;#Unclassified|4b26ba5a-b2cf-4159-a102-fb5f4f13f242</vt:lpwstr>
  </property>
  <property fmtid="{D5CDD505-2E9C-101B-9397-08002B2CF9AE}" pid="12" name="eDocs_Year">
    <vt:lpwstr>10;#2022|86cdd6c3-ffb4-4eaa-86cb-97671b182c8e</vt:lpwstr>
  </property>
  <property fmtid="{D5CDD505-2E9C-101B-9397-08002B2CF9AE}" pid="13" name="eDocs_FileTopics">
    <vt:lpwstr>14;#Research|00b34afd-bb0c-4332-8efa-2490f60b2ee2</vt:lpwstr>
  </property>
  <property fmtid="{D5CDD505-2E9C-101B-9397-08002B2CF9AE}" pid="14" name="eDocs_SeriesSubSeries">
    <vt:lpwstr>24;#251|d49a727c-740a-4dc8-907e-5c882e01de7c</vt:lpwstr>
  </property>
  <property fmtid="{D5CDD505-2E9C-101B-9397-08002B2CF9AE}" pid="15" name="eDocs_DocumentTopics">
    <vt:lpwstr/>
  </property>
</Properties>
</file>